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71" r:id="rId3"/>
    <p:sldId id="272" r:id="rId4"/>
    <p:sldId id="270" r:id="rId5"/>
    <p:sldId id="269" r:id="rId6"/>
    <p:sldId id="257" r:id="rId7"/>
    <p:sldId id="274" r:id="rId8"/>
    <p:sldId id="260" r:id="rId9"/>
    <p:sldId id="261" r:id="rId10"/>
    <p:sldId id="266" r:id="rId11"/>
    <p:sldId id="262" r:id="rId12"/>
    <p:sldId id="264" r:id="rId13"/>
    <p:sldId id="265" r:id="rId14"/>
    <p:sldId id="268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008000"/>
    <a:srgbClr val="6600FF"/>
    <a:srgbClr val="333399"/>
    <a:srgbClr val="666633"/>
    <a:srgbClr val="FF33CC"/>
    <a:srgbClr val="CC99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55471-5A2E-44A7-BB49-728B1AFE821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BC7BC-C97D-4448-BF99-36FE8798DA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BC7BC-C97D-4448-BF99-36FE8798DAA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C78D4-095F-45B3-B436-192766DE976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D5477-B880-4BBE-83A3-A74210BCBE5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102C2-329C-4502-BB32-83171E5CE14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C43E3-7D16-4D2E-9782-5AC8E6B6032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BB145-49B9-42E7-B968-8A0F4BDE33C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00B9C-89E8-4000-B44A-BDA6B2DEA87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18159-D29D-4F77-A0F2-60ED1F9FD0F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346A1-0C7B-4C8C-843E-8398BCA0709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C8037-02CC-49C7-951B-F21C8D1BB12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DD329-034E-4292-B451-7F1712C0C19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1A68F-02AF-43BD-B0AC-8F6E883457D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BB460A1-CA7C-4E3D-AFD0-2E494375ED7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&#27605;&#19994;&#22797;&#20064;/Number.ppt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2b52400203bcbf31d4bdf7416401badf"/>
          <p:cNvPicPr>
            <a:picLocks noChangeAspect="1" noChangeArrowheads="1"/>
          </p:cNvPicPr>
          <p:nvPr/>
        </p:nvPicPr>
        <p:blipFill>
          <a:blip r:embed="rId2" cstate="email">
            <a:lum bright="46000" contrast="-46000"/>
          </a:blip>
          <a:srcRect/>
          <a:stretch>
            <a:fillRect/>
          </a:stretch>
        </p:blipFill>
        <p:spPr bwMode="auto">
          <a:xfrm>
            <a:off x="0" y="1625600"/>
            <a:ext cx="9144000" cy="523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1143000" y="2057400"/>
            <a:ext cx="7010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汉仪中圆简" pitchFamily="49" charset="-122"/>
                <a:ea typeface="汉仪中圆简" pitchFamily="49" charset="-122"/>
              </a:rPr>
              <a:t>My birthday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汉仪中圆简" pitchFamily="49" charset="-122"/>
              <a:ea typeface="汉仪中圆简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838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kern="10" dirty="0" smtClean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Unit 3</a:t>
            </a:r>
            <a:endParaRPr lang="zh-CN" altLang="en-US" sz="4800" kern="10" dirty="0">
              <a:ln w="12700">
                <a:solidFill>
                  <a:srgbClr val="3333CC"/>
                </a:solidFill>
                <a:rou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571500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2474D964893EDF196EE05D37B335FEB4"/>
          <p:cNvPicPr>
            <a:picLocks noChangeAspect="1" noChangeArrowheads="1"/>
          </p:cNvPicPr>
          <p:nvPr/>
        </p:nvPicPr>
        <p:blipFill>
          <a:blip r:embed="rId2" cstate="email">
            <a:lum bright="12000" contras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Line 3"/>
          <p:cNvSpPr>
            <a:spLocks noChangeShapeType="1"/>
          </p:cNvSpPr>
          <p:nvPr/>
        </p:nvSpPr>
        <p:spPr bwMode="auto">
          <a:xfrm flipV="1">
            <a:off x="3733800" y="1981200"/>
            <a:ext cx="3581400" cy="15240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5638800" y="2438400"/>
            <a:ext cx="1752600" cy="1600200"/>
          </a:xfrm>
          <a:prstGeom prst="line">
            <a:avLst/>
          </a:prstGeom>
          <a:noFill/>
          <a:ln w="76200" cmpd="tri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828800" y="1905000"/>
            <a:ext cx="1981200" cy="533400"/>
          </a:xfrm>
          <a:prstGeom prst="line">
            <a:avLst/>
          </a:prstGeom>
          <a:noFill/>
          <a:ln w="57150" cmpd="thinThick">
            <a:solidFill>
              <a:srgbClr val="66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V="1">
            <a:off x="1905000" y="3429000"/>
            <a:ext cx="3733800" cy="609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68" grpId="0" animBg="1"/>
      <p:bldP spid="11269" grpId="0" animBg="1"/>
      <p:bldP spid="112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7035131746E88BA8CD8AD12B80328554"/>
          <p:cNvPicPr>
            <a:picLocks noChangeAspect="1" noChangeArrowheads="1"/>
          </p:cNvPicPr>
          <p:nvPr/>
        </p:nvPicPr>
        <p:blipFill>
          <a:blip r:embed="rId2" cstate="email">
            <a:lum bright="12000" contrast="4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AEC0FFE65E1712056EBB17EA0F55F7BF"/>
          <p:cNvPicPr>
            <a:picLocks noChangeAspect="1" noChangeArrowheads="1"/>
          </p:cNvPicPr>
          <p:nvPr/>
        </p:nvPicPr>
        <p:blipFill>
          <a:blip r:embed="rId2" cstate="email">
            <a:lum bright="6000" contrast="48000"/>
          </a:blip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6991350" cy="628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5000"/>
              </a:lnSpc>
            </a:pPr>
            <a:r>
              <a:rPr lang="en-US" altLang="zh-CN" sz="4000" dirty="0"/>
              <a:t>Po</a:t>
            </a:r>
            <a:r>
              <a:rPr lang="en-US" altLang="zh-CN" sz="4000" dirty="0">
                <a:solidFill>
                  <a:srgbClr val="FF3300"/>
                </a:solidFill>
              </a:rPr>
              <a:t>st</a:t>
            </a:r>
            <a:r>
              <a:rPr lang="en-US" altLang="zh-CN" sz="4000" dirty="0"/>
              <a:t> Office</a:t>
            </a:r>
          </a:p>
          <a:p>
            <a:pPr>
              <a:lnSpc>
                <a:spcPct val="145000"/>
              </a:lnSpc>
            </a:pPr>
            <a:r>
              <a:rPr lang="en-US" altLang="zh-CN" sz="4000" dirty="0"/>
              <a:t>Near the lamp po</a:t>
            </a:r>
            <a:r>
              <a:rPr lang="en-US" altLang="zh-CN" sz="4000" dirty="0">
                <a:solidFill>
                  <a:srgbClr val="FF3300"/>
                </a:solidFill>
              </a:rPr>
              <a:t>st</a:t>
            </a:r>
            <a:r>
              <a:rPr lang="en-US" altLang="zh-CN" sz="4000" dirty="0"/>
              <a:t>,</a:t>
            </a:r>
          </a:p>
          <a:p>
            <a:pPr>
              <a:lnSpc>
                <a:spcPct val="145000"/>
              </a:lnSpc>
            </a:pPr>
            <a:r>
              <a:rPr lang="en-US" altLang="zh-CN" sz="4000" dirty="0"/>
              <a:t>There’s a po</a:t>
            </a:r>
            <a:r>
              <a:rPr lang="en-US" altLang="zh-CN" sz="4000" dirty="0">
                <a:solidFill>
                  <a:srgbClr val="FF3300"/>
                </a:solidFill>
              </a:rPr>
              <a:t>st</a:t>
            </a:r>
            <a:r>
              <a:rPr lang="en-US" altLang="zh-CN" sz="4000" dirty="0"/>
              <a:t> office.</a:t>
            </a:r>
          </a:p>
          <a:p>
            <a:pPr>
              <a:lnSpc>
                <a:spcPct val="145000"/>
              </a:lnSpc>
            </a:pPr>
            <a:r>
              <a:rPr lang="en-US" altLang="zh-CN" sz="4000" dirty="0"/>
              <a:t>In the po</a:t>
            </a:r>
            <a:r>
              <a:rPr lang="en-US" altLang="zh-CN" sz="4000" dirty="0">
                <a:solidFill>
                  <a:srgbClr val="FF3300"/>
                </a:solidFill>
              </a:rPr>
              <a:t>st</a:t>
            </a:r>
            <a:r>
              <a:rPr lang="en-US" altLang="zh-CN" sz="4000" dirty="0"/>
              <a:t> office,</a:t>
            </a:r>
          </a:p>
          <a:p>
            <a:pPr>
              <a:lnSpc>
                <a:spcPct val="145000"/>
              </a:lnSpc>
            </a:pPr>
            <a:r>
              <a:rPr lang="en-US" altLang="zh-CN" sz="4000" dirty="0"/>
              <a:t>There’s a po</a:t>
            </a:r>
            <a:r>
              <a:rPr lang="en-US" altLang="zh-CN" sz="4000" dirty="0">
                <a:solidFill>
                  <a:srgbClr val="FF3300"/>
                </a:solidFill>
              </a:rPr>
              <a:t>st</a:t>
            </a:r>
            <a:r>
              <a:rPr lang="en-US" altLang="zh-CN" sz="4000" dirty="0"/>
              <a:t>man.</a:t>
            </a:r>
          </a:p>
          <a:p>
            <a:pPr>
              <a:lnSpc>
                <a:spcPct val="145000"/>
              </a:lnSpc>
            </a:pPr>
            <a:r>
              <a:rPr lang="en-US" altLang="zh-CN" sz="4000" dirty="0"/>
              <a:t>The po</a:t>
            </a:r>
            <a:r>
              <a:rPr lang="en-US" altLang="zh-CN" sz="4000" dirty="0">
                <a:solidFill>
                  <a:srgbClr val="FF3300"/>
                </a:solidFill>
              </a:rPr>
              <a:t>st</a:t>
            </a:r>
            <a:r>
              <a:rPr lang="en-US" altLang="zh-CN" sz="4000" dirty="0"/>
              <a:t>man in the po</a:t>
            </a:r>
            <a:r>
              <a:rPr lang="en-US" altLang="zh-CN" sz="4000" dirty="0">
                <a:solidFill>
                  <a:srgbClr val="FF3300"/>
                </a:solidFill>
              </a:rPr>
              <a:t>st</a:t>
            </a:r>
            <a:r>
              <a:rPr lang="en-US" altLang="zh-CN" sz="4000" dirty="0"/>
              <a:t> office</a:t>
            </a:r>
          </a:p>
          <a:p>
            <a:pPr>
              <a:lnSpc>
                <a:spcPct val="145000"/>
              </a:lnSpc>
            </a:pPr>
            <a:r>
              <a:rPr lang="en-US" altLang="zh-CN" sz="4000" dirty="0"/>
              <a:t>Is eating a piece of toa</a:t>
            </a:r>
            <a:r>
              <a:rPr lang="en-US" altLang="zh-CN" sz="4000" dirty="0">
                <a:solidFill>
                  <a:srgbClr val="FF3300"/>
                </a:solidFill>
              </a:rPr>
              <a:t>st</a:t>
            </a:r>
            <a:r>
              <a:rPr lang="en-US" altLang="zh-CN" sz="4000" dirty="0"/>
              <a:t>.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733800" y="152400"/>
            <a:ext cx="49530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4400" dirty="0"/>
              <a:t>St---</a:t>
            </a:r>
            <a:r>
              <a:rPr lang="en-US" altLang="zh-CN" sz="5400" b="1" i="1" dirty="0">
                <a:solidFill>
                  <a:srgbClr val="0000FF"/>
                </a:solidFill>
              </a:rPr>
              <a:t>[</a:t>
            </a:r>
            <a:r>
              <a:rPr lang="en-US" altLang="zh-CN" sz="5400" b="1" i="1" dirty="0" err="1">
                <a:solidFill>
                  <a:srgbClr val="0000FF"/>
                </a:solidFill>
              </a:rPr>
              <a:t>st</a:t>
            </a:r>
            <a:r>
              <a:rPr lang="en-US" altLang="zh-CN" sz="5400" b="1" i="1" dirty="0">
                <a:solidFill>
                  <a:srgbClr val="0000FF"/>
                </a:solidFill>
              </a:rPr>
              <a:t>]</a:t>
            </a:r>
            <a:r>
              <a:rPr lang="en-US" altLang="zh-CN" b="1" i="1" dirty="0">
                <a:solidFill>
                  <a:srgbClr val="0000FF"/>
                </a:solidFill>
              </a:rPr>
              <a:t> </a:t>
            </a:r>
            <a:endParaRPr lang="en-US" altLang="zh-CN" sz="4400" dirty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41325" y="652463"/>
            <a:ext cx="1735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i="1">
                <a:solidFill>
                  <a:srgbClr val="0000FF"/>
                </a:solidFill>
              </a:rPr>
              <a:t>[pəʊst]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117725" y="1589088"/>
            <a:ext cx="14684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6600FF"/>
                </a:solidFill>
              </a:rPr>
              <a:t>[læmp] 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2286000" y="1676400"/>
            <a:ext cx="22098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4343400" y="1676400"/>
            <a:ext cx="990600" cy="304800"/>
          </a:xfrm>
          <a:prstGeom prst="line">
            <a:avLst/>
          </a:prstGeom>
          <a:noFill/>
          <a:ln w="57150" cmpd="thickThin">
            <a:solidFill>
              <a:srgbClr val="CC99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257800" y="1571625"/>
            <a:ext cx="2936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9900CC"/>
                </a:solidFill>
              </a:rPr>
              <a:t>灯柱，照明柱</a:t>
            </a:r>
          </a:p>
        </p:txBody>
      </p:sp>
      <p:sp>
        <p:nvSpPr>
          <p:cNvPr id="12301" name="Freeform 13"/>
          <p:cNvSpPr/>
          <p:nvPr/>
        </p:nvSpPr>
        <p:spPr bwMode="auto">
          <a:xfrm>
            <a:off x="2438400" y="2667000"/>
            <a:ext cx="3619500" cy="381000"/>
          </a:xfrm>
          <a:custGeom>
            <a:avLst/>
            <a:gdLst>
              <a:gd name="T0" fmla="*/ 0 w 2280"/>
              <a:gd name="T1" fmla="*/ 32 h 240"/>
              <a:gd name="T2" fmla="*/ 1536 w 2280"/>
              <a:gd name="T3" fmla="*/ 32 h 240"/>
              <a:gd name="T4" fmla="*/ 2208 w 2280"/>
              <a:gd name="T5" fmla="*/ 224 h 240"/>
              <a:gd name="T6" fmla="*/ 1968 w 2280"/>
              <a:gd name="T7" fmla="*/ 128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80" h="240">
                <a:moveTo>
                  <a:pt x="0" y="32"/>
                </a:moveTo>
                <a:cubicBezTo>
                  <a:pt x="584" y="16"/>
                  <a:pt x="1168" y="0"/>
                  <a:pt x="1536" y="32"/>
                </a:cubicBezTo>
                <a:cubicBezTo>
                  <a:pt x="1904" y="64"/>
                  <a:pt x="2136" y="208"/>
                  <a:pt x="2208" y="224"/>
                </a:cubicBezTo>
                <a:cubicBezTo>
                  <a:pt x="2280" y="240"/>
                  <a:pt x="2008" y="144"/>
                  <a:pt x="1968" y="128"/>
                </a:cubicBezTo>
              </a:path>
            </a:pathLst>
          </a:custGeom>
          <a:noFill/>
          <a:ln w="57150" cmpd="sng">
            <a:solidFill>
              <a:schemeClr val="hlink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927725" y="2606675"/>
            <a:ext cx="1101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008000"/>
                </a:solidFill>
              </a:rPr>
              <a:t>邮局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717925" y="4206875"/>
            <a:ext cx="5426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i="1">
                <a:solidFill>
                  <a:srgbClr val="666633"/>
                </a:solidFill>
              </a:rPr>
              <a:t> [pəʊstmən]</a:t>
            </a:r>
            <a:r>
              <a:rPr lang="zh-CN" altLang="en-US" sz="3200" b="1" i="1">
                <a:solidFill>
                  <a:srgbClr val="666633"/>
                </a:solidFill>
              </a:rPr>
              <a:t>邮递员，邮差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590800" y="6096000"/>
            <a:ext cx="1265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333399"/>
                </a:solidFill>
              </a:rPr>
              <a:t> [pis] 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2209800" y="6172200"/>
            <a:ext cx="20574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4648200" y="6096000"/>
            <a:ext cx="3144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rgbClr val="9900CC"/>
                </a:solidFill>
              </a:rPr>
              <a:t>[təʊst]  n.</a:t>
            </a:r>
            <a:r>
              <a:rPr lang="zh-CN" altLang="en-US" sz="3200" b="1" i="1">
                <a:solidFill>
                  <a:srgbClr val="9900CC"/>
                </a:solidFill>
              </a:rPr>
              <a:t>烤面包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3" grpId="0"/>
      <p:bldP spid="12294" grpId="0"/>
      <p:bldP spid="12296" grpId="0" animBg="1"/>
      <p:bldP spid="12297" grpId="0" animBg="1"/>
      <p:bldP spid="12298" grpId="0"/>
      <p:bldP spid="12301" grpId="0" animBg="1"/>
      <p:bldP spid="12302" grpId="0"/>
      <p:bldP spid="12304" grpId="0"/>
      <p:bldP spid="12305" grpId="0"/>
      <p:bldP spid="12306" grpId="0" animBg="1"/>
      <p:bldP spid="1230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9FBB903ECA8C925A1D53F1FDFDA939ED"/>
          <p:cNvPicPr>
            <a:picLocks noChangeAspect="1" noChangeArrowheads="1"/>
          </p:cNvPicPr>
          <p:nvPr/>
        </p:nvPicPr>
        <p:blipFill>
          <a:blip r:embed="rId2" cstate="email">
            <a:lum bright="24000" contrast="30000"/>
          </a:blip>
          <a:srcRect/>
          <a:stretch>
            <a:fillRect/>
          </a:stretch>
        </p:blipFill>
        <p:spPr bwMode="auto">
          <a:xfrm>
            <a:off x="0" y="0"/>
            <a:ext cx="91440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191000" y="4724400"/>
            <a:ext cx="3511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CC9900"/>
                </a:solidFill>
              </a:rPr>
              <a:t>[westərn] adj.</a:t>
            </a:r>
            <a:r>
              <a:rPr lang="zh-CN" altLang="en-US" sz="2800" b="1">
                <a:solidFill>
                  <a:srgbClr val="CC9900"/>
                </a:solidFill>
              </a:rPr>
              <a:t>西方的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3962400"/>
            <a:ext cx="4343400" cy="2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5000"/>
              </a:lnSpc>
            </a:pPr>
            <a:r>
              <a:rPr lang="en-US" altLang="zh-CN" sz="3200" b="1"/>
              <a:t>In China, people usually do not open </a:t>
            </a:r>
            <a:r>
              <a:rPr lang="en-US" altLang="zh-CN" sz="3200" b="1">
                <a:solidFill>
                  <a:srgbClr val="6600FF"/>
                </a:solidFill>
              </a:rPr>
              <a:t>gifts</a:t>
            </a:r>
            <a:r>
              <a:rPr lang="en-US" altLang="zh-CN" sz="3200" b="1"/>
              <a:t> </a:t>
            </a:r>
            <a:r>
              <a:rPr lang="en-US" altLang="zh-CN" sz="3200" b="1">
                <a:solidFill>
                  <a:srgbClr val="800080"/>
                </a:solidFill>
              </a:rPr>
              <a:t>right away</a:t>
            </a:r>
            <a:r>
              <a:rPr lang="en-US" altLang="zh-CN" sz="3200" b="1"/>
              <a:t>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267200" y="4038600"/>
            <a:ext cx="48768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b="1" dirty="0"/>
              <a:t>In </a:t>
            </a:r>
            <a:r>
              <a:rPr lang="en-US" altLang="zh-CN" sz="3600" b="1" dirty="0">
                <a:solidFill>
                  <a:srgbClr val="CC3300"/>
                </a:solidFill>
              </a:rPr>
              <a:t>Western</a:t>
            </a:r>
            <a:r>
              <a:rPr lang="en-US" altLang="zh-CN" sz="3600" b="1" dirty="0"/>
              <a:t> </a:t>
            </a:r>
            <a:r>
              <a:rPr lang="en-US" altLang="zh-CN" sz="3600" b="1" dirty="0">
                <a:solidFill>
                  <a:srgbClr val="9900CC"/>
                </a:solidFill>
              </a:rPr>
              <a:t>countries</a:t>
            </a:r>
            <a:r>
              <a:rPr lang="en-US" altLang="zh-CN" sz="3600" b="1" dirty="0"/>
              <a:t>, people usually open gifts right away</a:t>
            </a:r>
            <a:r>
              <a:rPr lang="en-US" altLang="zh-CN" sz="3600" b="1" dirty="0" smtClean="0"/>
              <a:t>. </a:t>
            </a:r>
            <a:endParaRPr lang="en-US" altLang="zh-CN" sz="3600" b="1" dirty="0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1066800" y="6324600"/>
            <a:ext cx="1905000" cy="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990600" y="6278563"/>
            <a:ext cx="4321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rgbClr val="008000"/>
                </a:solidFill>
              </a:rPr>
              <a:t>[rait əwei] </a:t>
            </a:r>
            <a:r>
              <a:rPr lang="zh-CN" altLang="en-US" sz="3200" b="1" i="1">
                <a:solidFill>
                  <a:srgbClr val="008000"/>
                </a:solidFill>
              </a:rPr>
              <a:t>立刻，马上</a:t>
            </a:r>
            <a:r>
              <a:rPr lang="en-US" altLang="zh-CN" sz="3200" b="1" i="1">
                <a:solidFill>
                  <a:srgbClr val="008000"/>
                </a:solidFill>
              </a:rPr>
              <a:t>;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465763" y="3810000"/>
            <a:ext cx="3678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6600FF"/>
                </a:solidFill>
              </a:rPr>
              <a:t>n.</a:t>
            </a:r>
            <a:r>
              <a:rPr lang="zh-CN" altLang="en-US" sz="2800" b="1" i="1">
                <a:solidFill>
                  <a:srgbClr val="6600FF"/>
                </a:solidFill>
              </a:rPr>
              <a:t>地区</a:t>
            </a:r>
            <a:r>
              <a:rPr lang="en-US" altLang="zh-CN" sz="2800" b="1" i="1">
                <a:solidFill>
                  <a:srgbClr val="6600FF"/>
                </a:solidFill>
              </a:rPr>
              <a:t>; </a:t>
            </a:r>
            <a:r>
              <a:rPr lang="zh-CN" altLang="en-US" sz="2800" b="1" i="1">
                <a:solidFill>
                  <a:srgbClr val="6600FF"/>
                </a:solidFill>
              </a:rPr>
              <a:t>国家</a:t>
            </a:r>
            <a:r>
              <a:rPr lang="en-US" altLang="zh-CN" sz="2800" b="1" i="1">
                <a:solidFill>
                  <a:srgbClr val="6600FF"/>
                </a:solidFill>
              </a:rPr>
              <a:t>['kʌntrɪz]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0" y="5334000"/>
            <a:ext cx="2670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rgbClr val="CC3300"/>
                </a:solidFill>
              </a:rPr>
              <a:t>[ɡɪft] n. </a:t>
            </a:r>
            <a:r>
              <a:rPr lang="zh-CN" altLang="en-US" sz="3200" b="1" i="1">
                <a:solidFill>
                  <a:srgbClr val="CC3300"/>
                </a:solidFill>
              </a:rPr>
              <a:t>礼物</a:t>
            </a:r>
            <a:r>
              <a:rPr lang="en-US" altLang="zh-CN" sz="3200" b="1" i="1">
                <a:solidFill>
                  <a:srgbClr val="CC3300"/>
                </a:solidFill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91" grpId="0" animBg="1"/>
      <p:bldP spid="16392" grpId="0"/>
      <p:bldP spid="16393" grpId="0"/>
      <p:bldP spid="163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t015b831b57fb0c9272"/>
          <p:cNvPicPr>
            <a:picLocks noChangeAspect="1" noChangeArrowheads="1"/>
          </p:cNvPicPr>
          <p:nvPr/>
        </p:nvPicPr>
        <p:blipFill>
          <a:blip r:embed="rId2" cstate="email">
            <a:lum bright="40000" contrast="-52000"/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438400" y="228600"/>
            <a:ext cx="21732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dirty="0"/>
              <a:t>January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362200" y="1371600"/>
            <a:ext cx="22177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/>
              <a:t>February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590800" y="2438400"/>
            <a:ext cx="1597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/>
              <a:t>March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590800" y="3429000"/>
            <a:ext cx="14033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dirty="0"/>
              <a:t>April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590800" y="4724400"/>
            <a:ext cx="1144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/>
              <a:t>May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514600" y="5715000"/>
            <a:ext cx="15081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dirty="0"/>
              <a:t>June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4343400" y="762000"/>
            <a:ext cx="3640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</a:rPr>
              <a:t>[dʒænjuəri]</a:t>
            </a:r>
            <a:r>
              <a:rPr lang="en-US" altLang="zh-CN" sz="3600">
                <a:solidFill>
                  <a:srgbClr val="0000FF"/>
                </a:solidFill>
              </a:rPr>
              <a:t> </a:t>
            </a:r>
            <a:r>
              <a:rPr lang="zh-CN" altLang="en-US" sz="3600">
                <a:solidFill>
                  <a:srgbClr val="0000FF"/>
                </a:solidFill>
              </a:rPr>
              <a:t>一月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022725" y="2024063"/>
            <a:ext cx="305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</a:rPr>
              <a:t>[februəri]</a:t>
            </a:r>
            <a:r>
              <a:rPr lang="zh-CN" altLang="en-US" sz="3600">
                <a:solidFill>
                  <a:srgbClr val="0000FF"/>
                </a:solidFill>
              </a:rPr>
              <a:t>二月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962400" y="2971800"/>
            <a:ext cx="2987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</a:rPr>
              <a:t>[mɑ:tʃ]</a:t>
            </a:r>
            <a:r>
              <a:rPr lang="zh-CN" altLang="en-US" sz="4000" b="1">
                <a:solidFill>
                  <a:srgbClr val="0000FF"/>
                </a:solidFill>
              </a:rPr>
              <a:t>三月</a:t>
            </a:r>
            <a:r>
              <a:rPr lang="zh-CN" altLang="en-US" sz="40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505200" y="4114800"/>
            <a:ext cx="309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</a:rPr>
              <a:t>[eɪprəl]</a:t>
            </a:r>
            <a:r>
              <a:rPr lang="zh-CN" altLang="en-US" sz="4000" b="1">
                <a:solidFill>
                  <a:srgbClr val="0000FF"/>
                </a:solidFill>
              </a:rPr>
              <a:t>四月</a:t>
            </a:r>
            <a:r>
              <a:rPr lang="zh-CN" altLang="en-US" sz="40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565525" y="5175250"/>
            <a:ext cx="2671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</a:rPr>
              <a:t>[meɪ]</a:t>
            </a:r>
            <a:r>
              <a:rPr lang="en-US" altLang="zh-CN" sz="4000">
                <a:solidFill>
                  <a:srgbClr val="0000FF"/>
                </a:solidFill>
              </a:rPr>
              <a:t> </a:t>
            </a:r>
            <a:r>
              <a:rPr lang="zh-CN" altLang="en-US" sz="4000">
                <a:solidFill>
                  <a:srgbClr val="0000FF"/>
                </a:solidFill>
              </a:rPr>
              <a:t>五月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962400" y="6216650"/>
            <a:ext cx="2751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</a:rPr>
              <a:t>[dʒu:n]</a:t>
            </a:r>
            <a:r>
              <a:rPr lang="en-US" altLang="zh-CN" sz="3600">
                <a:solidFill>
                  <a:srgbClr val="0000FF"/>
                </a:solidFill>
              </a:rPr>
              <a:t> </a:t>
            </a:r>
            <a:r>
              <a:rPr lang="zh-CN" altLang="en-US" sz="3600">
                <a:solidFill>
                  <a:srgbClr val="0000FF"/>
                </a:solidFill>
              </a:rPr>
              <a:t>六月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457200" y="381000"/>
            <a:ext cx="1676400" cy="578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rgbClr val="FF0066"/>
                </a:solidFill>
              </a:rPr>
              <a:t>Jan.</a:t>
            </a:r>
          </a:p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rgbClr val="FF0066"/>
                </a:solidFill>
              </a:rPr>
              <a:t>Feb.</a:t>
            </a:r>
          </a:p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rgbClr val="FF0066"/>
                </a:solidFill>
              </a:rPr>
              <a:t>Mar.</a:t>
            </a:r>
          </a:p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rgbClr val="FF0066"/>
                </a:solidFill>
              </a:rPr>
              <a:t>Apr.</a:t>
            </a:r>
          </a:p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rgbClr val="FF0000"/>
                </a:solidFill>
              </a:rPr>
              <a:t>May</a:t>
            </a:r>
          </a:p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rgbClr val="FF0066"/>
                </a:solidFill>
              </a:rPr>
              <a:t>Jun.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4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94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4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  <p:bldP spid="19466" grpId="0"/>
      <p:bldP spid="19468" grpId="0"/>
      <p:bldP spid="194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t015b831b57fb0c9272"/>
          <p:cNvPicPr>
            <a:picLocks noChangeAspect="1" noChangeArrowheads="1"/>
          </p:cNvPicPr>
          <p:nvPr/>
        </p:nvPicPr>
        <p:blipFill>
          <a:blip r:embed="rId2" cstate="email">
            <a:lum bright="40000" contrast="-52000"/>
          </a:blip>
          <a:srcRect/>
          <a:stretch>
            <a:fillRect/>
          </a:stretch>
        </p:blipFill>
        <p:spPr bwMode="auto">
          <a:xfrm>
            <a:off x="0" y="-28575"/>
            <a:ext cx="9144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362200" y="0"/>
            <a:ext cx="1087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/>
              <a:t>July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286000" y="1143000"/>
            <a:ext cx="1765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/>
              <a:t>August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209800" y="2209800"/>
            <a:ext cx="241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/>
              <a:t>September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286000" y="3200400"/>
            <a:ext cx="180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/>
              <a:t>October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286000" y="4267200"/>
            <a:ext cx="229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/>
              <a:t>November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286000" y="5410200"/>
            <a:ext cx="2528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/>
              <a:t>December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352800" y="457200"/>
            <a:ext cx="28638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88872" rIns="71415" bIns="0" anchor="ctr">
            <a:spAutoFit/>
          </a:bodyPr>
          <a:lstStyle/>
          <a:p>
            <a:pPr algn="ctr"/>
            <a:r>
              <a:rPr lang="en-US" altLang="zh-CN" sz="3600" b="1">
                <a:solidFill>
                  <a:srgbClr val="0000FF"/>
                </a:solidFill>
              </a:rPr>
              <a:t>[dʒʊlaɪ]</a:t>
            </a:r>
            <a:r>
              <a:rPr lang="zh-CN" altLang="en-US" sz="3600" b="1">
                <a:solidFill>
                  <a:srgbClr val="0000FF"/>
                </a:solidFill>
              </a:rPr>
              <a:t>七月</a:t>
            </a:r>
            <a:r>
              <a:rPr lang="zh-CN" altLang="en-US" sz="36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251325" y="1566863"/>
            <a:ext cx="2801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</a:rPr>
              <a:t>[ɔ:gəst]</a:t>
            </a:r>
            <a:r>
              <a:rPr lang="en-US" altLang="zh-CN" sz="3600">
                <a:solidFill>
                  <a:srgbClr val="0000FF"/>
                </a:solidFill>
              </a:rPr>
              <a:t> </a:t>
            </a:r>
            <a:r>
              <a:rPr lang="zh-CN" altLang="en-US" sz="3600">
                <a:solidFill>
                  <a:srgbClr val="0000FF"/>
                </a:solidFill>
              </a:rPr>
              <a:t>八月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114800" y="2743200"/>
            <a:ext cx="409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</a:rPr>
              <a:t>[septembə(r)]</a:t>
            </a:r>
            <a:r>
              <a:rPr lang="en-US" altLang="zh-CN" sz="3600">
                <a:solidFill>
                  <a:srgbClr val="0000FF"/>
                </a:solidFill>
              </a:rPr>
              <a:t> </a:t>
            </a:r>
            <a:r>
              <a:rPr lang="zh-CN" altLang="en-US" sz="3600">
                <a:solidFill>
                  <a:srgbClr val="0000FF"/>
                </a:solidFill>
              </a:rPr>
              <a:t>九月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098925" y="3700463"/>
            <a:ext cx="3568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</a:rPr>
              <a:t>[ɒktəʊbə(r)]</a:t>
            </a:r>
            <a:r>
              <a:rPr lang="zh-CN" altLang="en-US" sz="3600" b="1">
                <a:solidFill>
                  <a:srgbClr val="0000FF"/>
                </a:solidFill>
              </a:rPr>
              <a:t>十月</a:t>
            </a:r>
            <a:r>
              <a:rPr lang="zh-CN" altLang="en-US" sz="36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962400" y="4953000"/>
            <a:ext cx="40941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</a:rPr>
              <a:t>[nəʊvembə(r)]</a:t>
            </a:r>
            <a:r>
              <a:rPr lang="zh-CN" altLang="en-US" sz="3200" b="1">
                <a:solidFill>
                  <a:srgbClr val="0000FF"/>
                </a:solidFill>
              </a:rPr>
              <a:t>十一月</a:t>
            </a:r>
            <a:r>
              <a:rPr lang="zh-CN" altLang="en-US" sz="32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870325" y="6062663"/>
            <a:ext cx="4376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</a:rPr>
              <a:t>[dɪsembə(r)]</a:t>
            </a:r>
            <a:r>
              <a:rPr lang="en-US" altLang="zh-CN" sz="3600">
                <a:solidFill>
                  <a:srgbClr val="0000FF"/>
                </a:solidFill>
              </a:rPr>
              <a:t> </a:t>
            </a:r>
            <a:r>
              <a:rPr lang="zh-CN" altLang="en-US" sz="3600">
                <a:solidFill>
                  <a:srgbClr val="0000FF"/>
                </a:solidFill>
              </a:rPr>
              <a:t>十二月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81000" y="228600"/>
            <a:ext cx="1752600" cy="578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rgbClr val="FF0066"/>
                </a:solidFill>
              </a:rPr>
              <a:t>Jul.</a:t>
            </a:r>
          </a:p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rgbClr val="FF0066"/>
                </a:solidFill>
              </a:rPr>
              <a:t>Aug.</a:t>
            </a:r>
          </a:p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rgbClr val="FF0000"/>
                </a:solidFill>
              </a:rPr>
              <a:t>Sept.</a:t>
            </a:r>
          </a:p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rgbClr val="FF0066"/>
                </a:solidFill>
              </a:rPr>
              <a:t>Oct.</a:t>
            </a:r>
          </a:p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rgbClr val="FF0066"/>
                </a:solidFill>
              </a:rPr>
              <a:t>Nov.</a:t>
            </a:r>
          </a:p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rgbClr val="FF0066"/>
                </a:solidFill>
              </a:rPr>
              <a:t>Dec.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0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0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04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204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  <p:bldP spid="20490" grpId="0"/>
      <p:bldP spid="20491" grpId="0"/>
      <p:bldP spid="20492" grpId="0"/>
      <p:bldP spid="20493" grpId="0"/>
      <p:bldP spid="204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55A22F9C43C287DB1D0680A3568D286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A59C8B"/>
              </a:clrFrom>
              <a:clrTo>
                <a:srgbClr val="A59C8B">
                  <a:alpha val="0"/>
                </a:srgbClr>
              </a:clrTo>
            </a:clrChange>
            <a:lum bright="24000" contrast="60000"/>
          </a:blip>
          <a:srcRect/>
          <a:stretch>
            <a:fillRect/>
          </a:stretch>
        </p:blipFill>
        <p:spPr bwMode="auto">
          <a:xfrm>
            <a:off x="0" y="0"/>
            <a:ext cx="91440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4267200" y="838200"/>
            <a:ext cx="19812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828800" y="990600"/>
            <a:ext cx="3505200" cy="533400"/>
          </a:xfrm>
          <a:prstGeom prst="rect">
            <a:avLst/>
          </a:prstGeom>
          <a:noFill/>
          <a:ln w="57150" cmpd="thinThick">
            <a:solidFill>
              <a:srgbClr val="6600CC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1600200" y="1676400"/>
            <a:ext cx="533400" cy="457200"/>
          </a:xfrm>
          <a:prstGeom prst="ellipse">
            <a:avLst/>
          </a:prstGeom>
          <a:noFill/>
          <a:ln w="57150" cmpd="thinThick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2362200" y="2971800"/>
            <a:ext cx="457200" cy="533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57150" cmpd="thinThick">
            <a:solidFill>
              <a:srgbClr val="008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4572000" y="3505200"/>
            <a:ext cx="21336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5410200" y="2057400"/>
            <a:ext cx="914400" cy="30480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5" name="AutoShape 13"/>
          <p:cNvSpPr>
            <a:spLocks noChangeArrowheads="1"/>
          </p:cNvSpPr>
          <p:nvPr/>
        </p:nvSpPr>
        <p:spPr bwMode="auto">
          <a:xfrm>
            <a:off x="8610600" y="4267200"/>
            <a:ext cx="533400" cy="457200"/>
          </a:xfrm>
          <a:prstGeom prst="hexagon">
            <a:avLst>
              <a:gd name="adj" fmla="val 29167"/>
              <a:gd name="vf" fmla="val 115470"/>
            </a:avLst>
          </a:prstGeom>
          <a:noFill/>
          <a:ln w="57150" cmpd="thickThin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H="1">
            <a:off x="4572000" y="5791200"/>
            <a:ext cx="609600" cy="304800"/>
          </a:xfrm>
          <a:prstGeom prst="line">
            <a:avLst/>
          </a:prstGeom>
          <a:noFill/>
          <a:ln w="76200" cmpd="tri">
            <a:solidFill>
              <a:srgbClr val="9900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6248400" y="1600200"/>
            <a:ext cx="2051050" cy="650875"/>
          </a:xfrm>
          <a:prstGeom prst="rect">
            <a:avLst/>
          </a:prstGeom>
          <a:noFill/>
          <a:ln w="9525">
            <a:solidFill>
              <a:srgbClr val="6600CC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6600CC"/>
                </a:solidFill>
              </a:rPr>
              <a:t> [bɪgɪn] </a:t>
            </a:r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V="1">
            <a:off x="2667000" y="3962400"/>
            <a:ext cx="457200" cy="304800"/>
          </a:xfrm>
          <a:prstGeom prst="line">
            <a:avLst/>
          </a:prstGeom>
          <a:noFill/>
          <a:ln w="57150" cmpd="thickThin">
            <a:solidFill>
              <a:srgbClr val="CC33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048000" y="3581400"/>
            <a:ext cx="1516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/>
              <a:t> </a:t>
            </a:r>
            <a:r>
              <a:rPr lang="en-US" altLang="zh-CN" sz="3200" b="1">
                <a:solidFill>
                  <a:srgbClr val="FF9900"/>
                </a:solidFill>
              </a:rPr>
              <a:t>[brɪŋ]</a:t>
            </a:r>
            <a:r>
              <a:rPr lang="en-US" altLang="zh-CN" sz="3200"/>
              <a:t> </a:t>
            </a:r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V="1">
            <a:off x="5638800" y="3962400"/>
            <a:ext cx="304800" cy="457200"/>
          </a:xfrm>
          <a:prstGeom prst="line">
            <a:avLst/>
          </a:prstGeom>
          <a:noFill/>
          <a:ln w="57150">
            <a:solidFill>
              <a:srgbClr val="0000FF"/>
            </a:solidFill>
            <a:prstDash val="lgDashDot"/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6080125" y="3521075"/>
            <a:ext cx="1608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8000"/>
                </a:solidFill>
              </a:rPr>
              <a:t>[θɪŋz] 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3581400" y="5943600"/>
            <a:ext cx="2130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9900CC"/>
                </a:solidFill>
              </a:rPr>
              <a:t> ['saʊndz] 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6324600" y="6096000"/>
            <a:ext cx="2308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CC9900"/>
                </a:solidFill>
              </a:rPr>
              <a:t>[ɪntrɪstɪŋ] </a:t>
            </a:r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6019800" y="5791200"/>
            <a:ext cx="60960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57" name="AutoShape 25"/>
          <p:cNvSpPr>
            <a:spLocks noChangeArrowheads="1"/>
          </p:cNvSpPr>
          <p:nvPr/>
        </p:nvSpPr>
        <p:spPr bwMode="auto">
          <a:xfrm>
            <a:off x="838200" y="2743200"/>
            <a:ext cx="6477000" cy="3352800"/>
          </a:xfrm>
          <a:prstGeom prst="wedgeRectCallout">
            <a:avLst>
              <a:gd name="adj1" fmla="val -16324"/>
              <a:gd name="adj2" fmla="val -674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2209800" y="2133600"/>
            <a:ext cx="1981200" cy="0"/>
          </a:xfrm>
          <a:prstGeom prst="line">
            <a:avLst/>
          </a:prstGeom>
          <a:noFill/>
          <a:ln w="76200" cmpd="tri">
            <a:solidFill>
              <a:srgbClr val="FF33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1219200" y="3048000"/>
            <a:ext cx="120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/>
              <a:t>3/8   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3048000" y="3048000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8</a:t>
            </a:r>
            <a:r>
              <a:rPr lang="zh-CN" altLang="en-US" sz="3200" b="1"/>
              <a:t>月</a:t>
            </a:r>
            <a:r>
              <a:rPr lang="en-US" altLang="zh-CN" sz="3200" b="1"/>
              <a:t>3</a:t>
            </a:r>
            <a:r>
              <a:rPr lang="zh-CN" altLang="en-US" sz="3200" b="1"/>
              <a:t>日</a:t>
            </a: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1371600" y="3810000"/>
            <a:ext cx="31988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/>
              <a:t>on</a:t>
            </a:r>
            <a:r>
              <a:rPr lang="en-US" altLang="zh-CN" sz="3600"/>
              <a:t>  August 3</a:t>
            </a:r>
            <a:r>
              <a:rPr lang="en-US" altLang="zh-CN" sz="3600" baseline="30000"/>
              <a:t>rd</a:t>
            </a:r>
            <a:r>
              <a:rPr lang="en-US" altLang="zh-CN" sz="3600"/>
              <a:t> 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1279525" y="47466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1295400" y="4572000"/>
            <a:ext cx="3257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chemeClr val="accent2"/>
                </a:solidFill>
              </a:rPr>
              <a:t>on 3</a:t>
            </a:r>
            <a:r>
              <a:rPr lang="en-US" altLang="zh-CN" sz="3600" b="1" baseline="30000">
                <a:solidFill>
                  <a:schemeClr val="accent2"/>
                </a:solidFill>
              </a:rPr>
              <a:t>rd</a:t>
            </a:r>
            <a:r>
              <a:rPr lang="en-US" altLang="zh-CN" sz="3600" b="1">
                <a:solidFill>
                  <a:schemeClr val="accent2"/>
                </a:solidFill>
              </a:rPr>
              <a:t>  August</a:t>
            </a:r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1295400" y="53340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1219200" y="5334000"/>
            <a:ext cx="441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666633"/>
                </a:solidFill>
              </a:rPr>
              <a:t>on the third of August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9" dur="2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0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4" dur="2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3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40" grpId="0" animBg="1"/>
      <p:bldP spid="18441" grpId="0" animBg="1"/>
      <p:bldP spid="18442" grpId="0" animBg="1"/>
      <p:bldP spid="18443" grpId="0" animBg="1"/>
      <p:bldP spid="18444" grpId="0" animBg="1"/>
      <p:bldP spid="18445" grpId="0" animBg="1"/>
      <p:bldP spid="18446" grpId="0" animBg="1"/>
      <p:bldP spid="18448" grpId="0" animBg="1"/>
      <p:bldP spid="18450" grpId="0" animBg="1"/>
      <p:bldP spid="18451" grpId="0"/>
      <p:bldP spid="18452" grpId="0" animBg="1"/>
      <p:bldP spid="18453" grpId="0"/>
      <p:bldP spid="18454" grpId="0"/>
      <p:bldP spid="18455" grpId="0"/>
      <p:bldP spid="18456" grpId="0" animBg="1"/>
      <p:bldP spid="18457" grpId="0" animBg="1"/>
      <p:bldP spid="18457" grpId="1" animBg="1"/>
      <p:bldP spid="18458" grpId="0" animBg="1"/>
      <p:bldP spid="18459" grpId="1"/>
      <p:bldP spid="18459" grpId="2"/>
      <p:bldP spid="18460" grpId="0"/>
      <p:bldP spid="18460" grpId="1"/>
      <p:bldP spid="18461" grpId="0"/>
      <p:bldP spid="18461" grpId="1"/>
      <p:bldP spid="18466" grpId="0"/>
      <p:bldP spid="18466" grpId="1"/>
      <p:bldP spid="18468" grpId="0"/>
      <p:bldP spid="1846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231B3FA996EEA9582624F9AB7367FED8"/>
          <p:cNvPicPr>
            <a:picLocks noChangeAspect="1" noChangeArrowheads="1"/>
          </p:cNvPicPr>
          <p:nvPr/>
        </p:nvPicPr>
        <p:blipFill>
          <a:blip r:embed="rId2" cstate="email">
            <a:lum contrast="36000"/>
          </a:blip>
          <a:srcRect/>
          <a:stretch>
            <a:fillRect/>
          </a:stretch>
        </p:blipFill>
        <p:spPr bwMode="auto">
          <a:xfrm>
            <a:off x="0" y="381000"/>
            <a:ext cx="9144000" cy="576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6B4F0F5DE5BAEF2A5E5D5606F103FCC3"/>
          <p:cNvPicPr>
            <a:picLocks noChangeAspect="1" noChangeArrowheads="1"/>
          </p:cNvPicPr>
          <p:nvPr/>
        </p:nvPicPr>
        <p:blipFill>
          <a:blip r:embed="rId2" cstate="email">
            <a:lum bright="12000" contras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6" name="AutoShape 6">
            <a:hlinkClick r:id="rId3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610600" y="6477000"/>
            <a:ext cx="5334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28600" y="147638"/>
            <a:ext cx="9182100" cy="563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4000" b="1" dirty="0">
                <a:solidFill>
                  <a:srgbClr val="FF0000"/>
                </a:solidFill>
              </a:rPr>
              <a:t>基数词变序数词歌诀</a:t>
            </a:r>
            <a:r>
              <a:rPr lang="zh-CN" altLang="en-US" sz="4000" dirty="0">
                <a:solidFill>
                  <a:schemeClr val="tx2"/>
                </a:solidFill>
              </a:rPr>
              <a:t/>
            </a:r>
            <a:br>
              <a:rPr lang="zh-CN" altLang="en-US" sz="4000" dirty="0">
                <a:solidFill>
                  <a:schemeClr val="tx2"/>
                </a:solidFill>
              </a:rPr>
            </a:br>
            <a:endParaRPr lang="zh-CN" altLang="en-US" sz="4000" b="1" dirty="0">
              <a:solidFill>
                <a:schemeClr val="tx2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4000" b="1" dirty="0"/>
              <a:t>基变序，有规律，词尾加上</a:t>
            </a:r>
            <a:r>
              <a:rPr lang="en-US" altLang="zh-CN" sz="4000" b="1" dirty="0"/>
              <a:t>-</a:t>
            </a:r>
            <a:r>
              <a:rPr lang="en-US" altLang="zh-CN" sz="4000" b="1" dirty="0" err="1"/>
              <a:t>th.</a:t>
            </a:r>
            <a:r>
              <a:rPr lang="zh-CN" altLang="en-US" sz="4000" b="1" dirty="0"/>
              <a:t>。</a:t>
            </a:r>
            <a:br>
              <a:rPr lang="zh-CN" altLang="en-US" sz="4000" b="1" dirty="0"/>
            </a:br>
            <a:r>
              <a:rPr lang="zh-CN" altLang="en-US" sz="4000" b="1" dirty="0"/>
              <a:t>一、二、三，特殊记，词尾字母</a:t>
            </a:r>
            <a:r>
              <a:rPr lang="en-US" altLang="zh-CN" sz="4000" b="1" dirty="0"/>
              <a:t>t, d, d</a:t>
            </a:r>
            <a:r>
              <a:rPr lang="zh-CN" altLang="en-US" sz="4000" b="1" dirty="0"/>
              <a:t>。</a:t>
            </a:r>
            <a:br>
              <a:rPr lang="zh-CN" altLang="en-US" sz="4000" b="1" dirty="0"/>
            </a:br>
            <a:r>
              <a:rPr lang="zh-CN" altLang="en-US" sz="4000" b="1" dirty="0"/>
              <a:t>八去</a:t>
            </a:r>
            <a:r>
              <a:rPr lang="en-US" altLang="zh-CN" sz="4000" b="1" dirty="0"/>
              <a:t>t</a:t>
            </a:r>
            <a:r>
              <a:rPr lang="zh-CN" altLang="en-US" sz="4000" b="1" dirty="0"/>
              <a:t>，九去</a:t>
            </a:r>
            <a:r>
              <a:rPr lang="en-US" altLang="zh-CN" sz="4000" b="1" dirty="0"/>
              <a:t>e</a:t>
            </a:r>
            <a:r>
              <a:rPr lang="zh-CN" altLang="en-US" sz="4000" b="1" dirty="0"/>
              <a:t>，</a:t>
            </a:r>
            <a:r>
              <a:rPr lang="en-US" altLang="zh-CN" sz="4000" b="1" dirty="0" err="1"/>
              <a:t>ve</a:t>
            </a:r>
            <a:r>
              <a:rPr lang="zh-CN" altLang="en-US" sz="4000" b="1" dirty="0"/>
              <a:t>要用</a:t>
            </a:r>
            <a:r>
              <a:rPr lang="en-US" altLang="zh-CN" sz="4000" b="1" dirty="0"/>
              <a:t>f</a:t>
            </a:r>
            <a:r>
              <a:rPr lang="zh-CN" altLang="en-US" sz="4000" b="1" dirty="0"/>
              <a:t>替；</a:t>
            </a:r>
            <a:br>
              <a:rPr lang="zh-CN" altLang="en-US" sz="4000" b="1" dirty="0"/>
            </a:br>
            <a:r>
              <a:rPr lang="en-US" altLang="zh-CN" sz="4000" b="1" dirty="0" err="1"/>
              <a:t>ty</a:t>
            </a:r>
            <a:r>
              <a:rPr lang="zh-CN" altLang="en-US" sz="4000" b="1" dirty="0"/>
              <a:t>变</a:t>
            </a:r>
            <a:r>
              <a:rPr lang="en-US" altLang="zh-CN" sz="4000" b="1" dirty="0"/>
              <a:t>y</a:t>
            </a:r>
            <a:r>
              <a:rPr lang="zh-CN" altLang="en-US" sz="4000" b="1" dirty="0"/>
              <a:t>为</a:t>
            </a:r>
            <a:r>
              <a:rPr lang="en-US" altLang="zh-CN" sz="4000" b="1" dirty="0"/>
              <a:t>i</a:t>
            </a:r>
            <a:r>
              <a:rPr lang="zh-CN" altLang="en-US" sz="4000" b="1" dirty="0"/>
              <a:t>，</a:t>
            </a:r>
            <a:r>
              <a:rPr lang="en-US" altLang="zh-CN" sz="4000" b="1" dirty="0" err="1"/>
              <a:t>th</a:t>
            </a:r>
            <a:r>
              <a:rPr lang="zh-CN" altLang="en-US" sz="4000" b="1" dirty="0"/>
              <a:t>前面有个</a:t>
            </a:r>
            <a:r>
              <a:rPr lang="en-US" altLang="zh-CN" sz="4000" b="1" dirty="0"/>
              <a:t>e</a:t>
            </a:r>
            <a:br>
              <a:rPr lang="en-US" altLang="zh-CN" sz="4000" b="1" dirty="0"/>
            </a:br>
            <a:r>
              <a:rPr lang="zh-CN" altLang="en-US" sz="4000" b="1" dirty="0"/>
              <a:t>若是碰到几十几，前用基来后用序。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83829652C007E6235A1CF922212D5EBF"/>
          <p:cNvPicPr>
            <a:picLocks noChangeAspect="1" noChangeArrowheads="1"/>
          </p:cNvPicPr>
          <p:nvPr/>
        </p:nvPicPr>
        <p:blipFill>
          <a:blip r:embed="rId2" cstate="email">
            <a:lum bright="6000" contrast="78000"/>
          </a:blip>
          <a:srcRect/>
          <a:stretch>
            <a:fillRect/>
          </a:stretch>
        </p:blipFill>
        <p:spPr bwMode="auto">
          <a:xfrm>
            <a:off x="1600200" y="-14288"/>
            <a:ext cx="7162800" cy="687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1219200"/>
            <a:ext cx="327025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/>
              <a:t>What can </a:t>
            </a:r>
          </a:p>
          <a:p>
            <a:r>
              <a:rPr lang="en-US" altLang="zh-CN" sz="5400"/>
              <a:t>you see?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46465ffaa2a5a733a5dba6a9881738e7"/>
          <p:cNvPicPr>
            <a:picLocks noChangeAspect="1" noChangeArrowheads="1"/>
          </p:cNvPicPr>
          <p:nvPr/>
        </p:nvPicPr>
        <p:blipFill>
          <a:blip r:embed="rId2" cstate="email">
            <a:lum bright="58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8915400" cy="675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0066"/>
                </a:solidFill>
              </a:rPr>
              <a:t>Children</a:t>
            </a:r>
            <a:r>
              <a:rPr lang="en-US" altLang="zh-CN" sz="2800" b="1" dirty="0"/>
              <a:t>: Happy birthday, Peter!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chemeClr val="accent2"/>
                </a:solidFill>
              </a:rPr>
              <a:t>Peter:</a:t>
            </a:r>
            <a:r>
              <a:rPr lang="en-US" altLang="zh-CN" sz="2800" b="1" dirty="0"/>
              <a:t> Thank you ! Welcome to my “orange party”. 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/>
              <a:t>           What orange things do you have?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990033"/>
                </a:solidFill>
              </a:rPr>
              <a:t>Jill:</a:t>
            </a:r>
            <a:r>
              <a:rPr lang="en-US" altLang="zh-CN" sz="2800" b="1" dirty="0"/>
              <a:t> I have  an orange  hat.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FF"/>
                </a:solidFill>
              </a:rPr>
              <a:t>Kitty:</a:t>
            </a:r>
            <a:r>
              <a:rPr lang="en-US" altLang="zh-CN" sz="2800" b="1" dirty="0"/>
              <a:t> I have an orange skirt.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9900"/>
                </a:solidFill>
              </a:rPr>
              <a:t>Joe:</a:t>
            </a:r>
            <a:r>
              <a:rPr lang="en-US" altLang="zh-CN" sz="2800" b="1" dirty="0"/>
              <a:t> I have an orange T-shirt.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chemeClr val="accent2"/>
                </a:solidFill>
              </a:rPr>
              <a:t>Peter:</a:t>
            </a:r>
            <a:r>
              <a:rPr lang="en-US" altLang="zh-CN" sz="2800" b="1" dirty="0"/>
              <a:t> What do you have, Alice?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8000"/>
                </a:solidFill>
              </a:rPr>
              <a:t>Alice:</a:t>
            </a:r>
            <a:r>
              <a:rPr lang="en-US" altLang="zh-CN" sz="2800" b="1" dirty="0"/>
              <a:t> Look, Peter ! I have an orange card for you.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chemeClr val="accent2"/>
                </a:solidFill>
              </a:rPr>
              <a:t>Peter:</a:t>
            </a:r>
            <a:r>
              <a:rPr lang="en-US" altLang="zh-CN" sz="2800" b="1" dirty="0"/>
              <a:t> Thank you so much. Look at the table. Here are  some orange things for you. They’re oranges, orange  juice and an orange cake. Let’s have some fun!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172200" y="762000"/>
            <a:ext cx="2590800" cy="685800"/>
          </a:xfrm>
          <a:prstGeom prst="rect">
            <a:avLst/>
          </a:prstGeom>
          <a:noFill/>
          <a:ln w="57150">
            <a:solidFill>
              <a:srgbClr val="990033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743200" y="1981200"/>
            <a:ext cx="2209800" cy="457200"/>
          </a:xfrm>
          <a:prstGeom prst="rect">
            <a:avLst/>
          </a:prstGeom>
          <a:noFill/>
          <a:ln w="76200" cmpd="tri">
            <a:solidFill>
              <a:srgbClr val="6600CC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895600" y="2514600"/>
            <a:ext cx="2209800" cy="457200"/>
          </a:xfrm>
          <a:prstGeom prst="rect">
            <a:avLst/>
          </a:prstGeom>
          <a:noFill/>
          <a:ln w="76200" cmpd="tri">
            <a:solidFill>
              <a:srgbClr val="008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743200" y="3124200"/>
            <a:ext cx="2590800" cy="457200"/>
          </a:xfrm>
          <a:prstGeom prst="rect">
            <a:avLst/>
          </a:prstGeom>
          <a:noFill/>
          <a:ln w="76200" cmpd="tri">
            <a:solidFill>
              <a:srgbClr val="CC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257800" y="4191000"/>
            <a:ext cx="2133600" cy="457200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7239000" y="5334000"/>
            <a:ext cx="1524000" cy="457200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304800" y="5867400"/>
            <a:ext cx="2286000" cy="457200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3810000" y="5867400"/>
            <a:ext cx="2133600" cy="457200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6172200" y="2286000"/>
            <a:ext cx="1828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>
                <a:solidFill>
                  <a:srgbClr val="FF3300"/>
                </a:solidFill>
              </a:rPr>
              <a:t> </a:t>
            </a:r>
            <a:r>
              <a:rPr lang="en-US" altLang="zh-CN" sz="3600" b="1">
                <a:solidFill>
                  <a:srgbClr val="FF3300"/>
                </a:solidFill>
              </a:rPr>
              <a:t>[θɪŋz] 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4724400" y="1752600"/>
            <a:ext cx="1447800" cy="533400"/>
          </a:xfrm>
          <a:prstGeom prst="line">
            <a:avLst/>
          </a:prstGeom>
          <a:noFill/>
          <a:ln w="57150">
            <a:solidFill>
              <a:srgbClr val="333399"/>
            </a:solidFill>
            <a:prstDash val="sysDot"/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1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全屏显示(4:3)</PresentationFormat>
  <Paragraphs>85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汉仪中圆简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2023-01-17T02:07:01Z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2C34C51C508549F79F892ECBFEE71E11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