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27" r:id="rId2"/>
    <p:sldId id="777" r:id="rId3"/>
    <p:sldId id="778" r:id="rId4"/>
    <p:sldId id="779" r:id="rId5"/>
    <p:sldId id="781" r:id="rId6"/>
    <p:sldId id="780" r:id="rId7"/>
    <p:sldId id="825" r:id="rId8"/>
    <p:sldId id="807" r:id="rId9"/>
    <p:sldId id="808" r:id="rId10"/>
    <p:sldId id="809" r:id="rId11"/>
    <p:sldId id="810" r:id="rId12"/>
    <p:sldId id="811" r:id="rId13"/>
    <p:sldId id="812" r:id="rId14"/>
    <p:sldId id="813" r:id="rId15"/>
    <p:sldId id="814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0CA2EC-140F-4B31-9266-49930B20AE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FF80B31-3E1D-42BF-82E5-E7A38318194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F527DEB-BD35-4F13-AEDD-82A24F60B4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182CBB7-A0AA-4B5B-9902-DBA4AC6270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D16C80-6B56-405B-AB8D-E71DAFEDEBE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59001F-6461-48A7-B133-1E41DD01F973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0CD7CB-6DAA-4BB3-8E66-D00D69F24C24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EC5B0DD-1AB3-4565-B68C-922D7E2378E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403D00-93FA-436D-A305-46C2E6B178B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A9A87B-F000-48C3-AB62-85D69A456C62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2CF395-5AAE-4221-9123-378E1B21F8D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3C2D48-C170-4AC4-B513-3B3C07DA3FF2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71FDF2-6CA7-4833-B4B8-022DD41881BE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2D0832-8B71-4076-8B7E-36863351583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96769E6-D36D-4174-9371-796D99B7A76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762DCB-51A8-46DA-BAF3-2D0BAEE9109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29AD331-98C7-40BE-9DC9-E3391BE2D54A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27D92F37-FEB5-4107-ABC4-FAFC0DA127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A26385-0416-4212-9952-8AAD5C84A8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3234E17-6E69-4A50-96C0-9F7B9CFFD3C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16FF9696-090F-4658-B736-8BCF1705FB15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0" y="4248938"/>
            <a:ext cx="9144000" cy="82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2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Ⅴ</a:t>
            </a:r>
            <a:r>
              <a:rPr lang="en-US" altLang="zh-CN" sz="3200" b="1" dirty="0" smtClean="0">
                <a:latin typeface="Cambria" panose="02040503050406030204" pitchFamily="18" charset="0"/>
              </a:rPr>
              <a:t> </a:t>
            </a:r>
            <a:r>
              <a:rPr lang="en-US" altLang="zh-CN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Listening </a:t>
            </a: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and Talking</a:t>
            </a:r>
            <a:endParaRPr lang="zh-CN" altLang="zh-CN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690" y="1844780"/>
            <a:ext cx="5328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/>
              <a:t>Travelling Around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3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654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request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.&amp;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正式或礼貌的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要求；请求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29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702158"/>
            <a:ext cx="8428435" cy="417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request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library will lend you this book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on request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只要你提出要求，图书馆就会借给你这本书。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All of us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made a request that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problem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should be discussed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at the meeting.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我们都要求这个问题在会上讨论。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are requested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not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to smoke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the restaurant.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请不要在餐馆里吸烟。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He was there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at his manager’s request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他按照经理的要求到了那里。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It is requested that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all members (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should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 be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present at the party.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全体会员都被要求出席这次晚会。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55997" y="1184366"/>
            <a:ext cx="8428434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make a request for/that...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请求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要求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 one’s request/at the request of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应某人的要求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 request  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一经要求；应要求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request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要求某人做某事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request that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(should) do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要求某人做某事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It is requested that...____________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据要求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应该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做某事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request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后跟名词性从句时，从句使用虚拟语气，即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should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＋动词原形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should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可以省略。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6104" y="1868488"/>
            <a:ext cx="16466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6332" y="2420938"/>
            <a:ext cx="16454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2638" y="2960688"/>
            <a:ext cx="164663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do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8185" y="3861060"/>
            <a:ext cx="16454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(should) do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13147" y="620713"/>
            <a:ext cx="8428434" cy="51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She attended the meeting ____________ the request of her boss.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tourist came up to the native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and made a request ____________ his help.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What’s your opinion of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Mr.Li’s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request that we ____________ (spend) half an hour reading English aloud every morning?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他父母要求他再学一门外语。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His parents requested that he ________________ a second foreign language.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His parents requested him ________________ a second foreign language.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0919" y="1380435"/>
            <a:ext cx="16466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2350" y="1844780"/>
            <a:ext cx="720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2804" y="2757488"/>
            <a:ext cx="245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(should) spend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9218" y="4663212"/>
            <a:ext cx="1932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(should) learn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15929" y="5086615"/>
            <a:ext cx="149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learn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8366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view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视野；景色；看法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观看；注视；考虑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29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572" y="1556740"/>
            <a:ext cx="8428435" cy="37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view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Every year his parents subscribe several journals for him to broaden his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view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每年他的父母都为他订阅几本期刊以开阔他的视野。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In my view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things won’t change.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依我看，事情不会改变。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have a good view of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beautiful sunrise from the window.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从窗子里你可以好好欣赏美丽的日出。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village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came into view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when we drove the car for 20 minutes.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我们开车行驶了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20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分钟，村庄便映入眼帘。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620713"/>
            <a:ext cx="842843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In Asian cultures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persons may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view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silence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 sign of respect.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在亚洲文化里，人们可能把沉默看作一种尊重的表现。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In view of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our relationship I agree to go with you.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考虑到我们之间的关系，我同意和你一块去。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在某人看来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have/get a good view 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好好欣赏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观看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in view of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鉴于；考虑到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come ____________ view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进入视野；被看见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view...____________...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把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看作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2748" y="3344863"/>
            <a:ext cx="149661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one’s view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49217" y="3921126"/>
            <a:ext cx="149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5704" y="5013326"/>
            <a:ext cx="149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8806" y="5554663"/>
            <a:ext cx="14966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296466" y="787401"/>
            <a:ext cx="8598694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In view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 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changing situation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we think your scheme is practical.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She climbed up to the top of the hill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from where she could have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 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good view of the whole town.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When the car was first built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design was viewed 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 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highly original.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we reached the top of the mountain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a wide plain below ____________________.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我们一登上山顶，下面辽阔的平原进入了视野</a:t>
            </a:r>
            <a:r>
              <a:rPr lang="zh-CN" altLang="zh-CN" sz="2000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sz="2000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78806" y="1521882"/>
            <a:ext cx="14966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8088" y="2061632"/>
            <a:ext cx="5238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7234" y="2924930"/>
            <a:ext cx="52506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450" y="4653170"/>
            <a:ext cx="2108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came into view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89310" y="29273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1.Translate the following words and phrases.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5" descr="Step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396" y="1700760"/>
            <a:ext cx="5630466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7904" y="3478214"/>
            <a:ext cx="5505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economy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credit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detail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check in   ____________________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44899" y="3465513"/>
            <a:ext cx="84415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经济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4285" y="4005263"/>
            <a:ext cx="372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借款；信用；称赞；学分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5711" y="4570414"/>
            <a:ext cx="35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细节；详情；细微之处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8339" y="5084763"/>
            <a:ext cx="3537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在旅馆、机场等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登记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50" name="Picture 11" descr="听说一体突破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226" y="713155"/>
            <a:ext cx="874276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251401" y="1484313"/>
            <a:ext cx="8892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check out   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request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________________________ </a:t>
            </a:r>
            <a:r>
              <a:rPr lang="en-US" altLang="zh-CN" sz="2400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view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economic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credit card  ________________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3317" y="1425575"/>
            <a:ext cx="293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结账离开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旅馆等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316" y="1990726"/>
            <a:ext cx="431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正式或礼貌的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要求；请求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480" y="2422619"/>
            <a:ext cx="410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正式或礼貌地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要求；请求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1609" y="3068950"/>
            <a:ext cx="367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视野；景色；看法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07728" y="3502769"/>
            <a:ext cx="367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经济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上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的；经济学的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680" y="4149100"/>
            <a:ext cx="367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信用卡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2.Brainstorming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Can you list the phrases about travel?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13146" y="1160464"/>
            <a:ext cx="873085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旅行做准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备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申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请签证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预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订宾馆房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间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步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行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即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将到来的假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期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租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车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四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处走动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旅行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收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拾衣服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乘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船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飞机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火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车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期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盼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⑪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旅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游目的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地</a:t>
            </a:r>
            <a:r>
              <a:rPr lang="zh-CN" altLang="zh-CN" sz="2400" kern="100" dirty="0" smtClean="0">
                <a:latin typeface="宋体" panose="02010600030101010101" pitchFamily="2" charset="-122"/>
                <a:ea typeface="MS Mincho"/>
                <a:cs typeface="MS Mincho"/>
              </a:rPr>
              <a:t>⑫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观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⑬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做准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备</a:t>
            </a:r>
            <a:r>
              <a:rPr lang="zh-CN" altLang="zh-CN" sz="2400" kern="100" dirty="0" smtClean="0">
                <a:latin typeface="宋体" panose="02010600030101010101" pitchFamily="2" charset="-122"/>
                <a:ea typeface="MS Mincho"/>
                <a:cs typeface="MS Mincho"/>
              </a:rPr>
              <a:t>⑭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参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⑮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有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导游的旅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行</a:t>
            </a:r>
            <a:r>
              <a:rPr lang="zh-CN" altLang="zh-CN" sz="2400" kern="100" dirty="0" smtClean="0">
                <a:latin typeface="宋体" panose="02010600030101010101" pitchFamily="2" charset="-122"/>
                <a:ea typeface="MS Mincho"/>
                <a:cs typeface="MS Mincho"/>
              </a:rPr>
              <a:t>⑯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旅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游景点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⑰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高峰时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刻</a:t>
            </a:r>
            <a:r>
              <a:rPr lang="zh-CN" altLang="zh-CN" sz="2400" kern="100" dirty="0" smtClean="0">
                <a:latin typeface="宋体" panose="02010600030101010101" pitchFamily="2" charset="-122"/>
                <a:ea typeface="MS Mincho"/>
                <a:cs typeface="MS Mincho"/>
              </a:rPr>
              <a:t>⑱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名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胜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6280" y="1101815"/>
            <a:ext cx="255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prepare for the trip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7374" y="1089025"/>
            <a:ext cx="263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apply for a visa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8662" y="1689190"/>
            <a:ext cx="255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book a hotel room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29317" y="1700212"/>
            <a:ext cx="263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 foot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1279" y="2204552"/>
            <a:ext cx="2550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coming holiday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2400" y="2205037"/>
            <a:ext cx="263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rent a car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6567" y="2722301"/>
            <a:ext cx="2550318" cy="64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get around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61400" y="2744787"/>
            <a:ext cx="263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pack some clothes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0112" y="3289346"/>
            <a:ext cx="2550319" cy="652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 sea/air/train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87606" y="3343275"/>
            <a:ext cx="263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look forward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7712" y="3885715"/>
            <a:ext cx="255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 travel destination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88811" y="3849687"/>
            <a:ext cx="263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 sightseeing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0605" y="4365364"/>
            <a:ext cx="2550319" cy="64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get ready 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03111" y="4389437"/>
            <a:ext cx="263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pay a visit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0605" y="4940039"/>
            <a:ext cx="2550319" cy="64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 guided tour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1655" y="4989512"/>
            <a:ext cx="263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tourist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5617" y="5551226"/>
            <a:ext cx="2550318" cy="64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rush hour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36411" y="5494337"/>
            <a:ext cx="263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 place of interest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7175" y="1257301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Finish Ex.1 &amp; Ex.2 on Page 29.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42888" y="2757488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Talking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—Finish Ex.3 on Page 29 by following the example.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692150"/>
            <a:ext cx="567094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Step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2205038"/>
            <a:ext cx="566975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404814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语言知识积累</a:t>
            </a:r>
            <a:endParaRPr lang="zh-CN" altLang="zh-CN" sz="240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197644" y="981076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有关航班的词汇积累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6479" y="1485901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book a plane ticket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订机票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business class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商务舱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economy class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经济舱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first class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头等舱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1536" y="365760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相关句式积累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050" y="4168776"/>
            <a:ext cx="83439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How can I help you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？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/What can I help you?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我能帮你什么忙吗？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d like to buy a plane ticket from London to Paris.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我想买一张从伦敦到巴黎的机票。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8404" y="1052514"/>
            <a:ext cx="8098631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>
                <a:latin typeface="Times New Roman" panose="02020603050405020304"/>
                <a:ea typeface="楷体_GB2312"/>
                <a:cs typeface="Courier New" panose="02070309020205020404"/>
              </a:rPr>
              <a:t>Which do you prefer?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你更喜欢哪一个？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Would you like to travel business class or economy?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你要商务舱还是经济舱？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May I have your name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sir?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请问你叫什么名字？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May I ask how you would like to pay?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请问你想怎么付款？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1161118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detail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细节；详情；细微之处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detailed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详细的；详尽的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29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251222" y="2204830"/>
            <a:ext cx="8428435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detail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Tell me the main points now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leave the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details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till later.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现在把要点告诉我，细节留到以后再说。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He stood still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absorbing every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detail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of the street.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他一动不动地站着，不放过街上的每一细微之处。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This issue will be discussed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more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detail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the next chapter.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这个问题将在下一章详细论述。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can’t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go into details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now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it would take too long.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我现在不能细说，太费功夫。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8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717550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59569" y="693097"/>
            <a:ext cx="8784431" cy="51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 detail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详细地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go ____________ detail(s)  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详述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Some buildings are known for their artistic beauty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some for their____________ (detail) design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and others for their architects’ imagination.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You don’t have to write down everything ____________ detail.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Tell me what happened in a few words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and don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t _____________________.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简要地告诉我所发生的事情，不要详述。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3723" y="933451"/>
            <a:ext cx="19919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8023" y="1508126"/>
            <a:ext cx="19919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45003" y="2816910"/>
            <a:ext cx="124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detailed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2532" y="3645030"/>
            <a:ext cx="102274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35279" y="4668496"/>
            <a:ext cx="223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go into detail(s)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全屏显示(4:3)</PresentationFormat>
  <Paragraphs>180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MS Mincho</vt:lpstr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2023-01-17T02:07:18Z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E815F0FFC9174D52998AC26CCEE26945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