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56"/>
        <p:guide orient="horz" pos="595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A0A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A0A0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r="53514" b="50181"/>
          <a:stretch>
            <a:fillRect/>
          </a:stretch>
        </p:blipFill>
        <p:spPr>
          <a:xfrm>
            <a:off x="0" y="573638"/>
            <a:ext cx="2533441" cy="2918174"/>
          </a:xfrm>
          <a:custGeom>
            <a:avLst/>
            <a:gdLst>
              <a:gd name="connsiteX0" fmla="*/ 0 w 2533441"/>
              <a:gd name="connsiteY0" fmla="*/ 0 h 2918174"/>
              <a:gd name="connsiteX1" fmla="*/ 2533441 w 2533441"/>
              <a:gd name="connsiteY1" fmla="*/ 1469395 h 2918174"/>
              <a:gd name="connsiteX2" fmla="*/ 35547 w 2533441"/>
              <a:gd name="connsiteY2" fmla="*/ 2918174 h 2918174"/>
              <a:gd name="connsiteX3" fmla="*/ 0 w 2533441"/>
              <a:gd name="connsiteY3" fmla="*/ 2897556 h 2918174"/>
              <a:gd name="connsiteX4" fmla="*/ 0 w 2533441"/>
              <a:gd name="connsiteY4" fmla="*/ 0 h 29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4">
                <a:moveTo>
                  <a:pt x="0" y="0"/>
                </a:moveTo>
                <a:lnTo>
                  <a:pt x="2533441" y="1469395"/>
                </a:lnTo>
                <a:lnTo>
                  <a:pt x="35547" y="2918174"/>
                </a:lnTo>
                <a:lnTo>
                  <a:pt x="0" y="28975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 t="25875" r="52536" b="26542"/>
          <a:stretch>
            <a:fillRect/>
          </a:stretch>
        </p:blipFill>
        <p:spPr>
          <a:xfrm>
            <a:off x="189585" y="2089280"/>
            <a:ext cx="2430164" cy="2787269"/>
          </a:xfrm>
          <a:custGeom>
            <a:avLst/>
            <a:gdLst>
              <a:gd name="connsiteX0" fmla="*/ 2408700 w 2430164"/>
              <a:gd name="connsiteY0" fmla="*/ 0 h 2787269"/>
              <a:gd name="connsiteX1" fmla="*/ 2430164 w 2430164"/>
              <a:gd name="connsiteY1" fmla="*/ 2787269 h 2787269"/>
              <a:gd name="connsiteX2" fmla="*/ 0 w 2430164"/>
              <a:gd name="connsiteY2" fmla="*/ 1402672 h 2787269"/>
              <a:gd name="connsiteX3" fmla="*/ 2408700 w 2430164"/>
              <a:gd name="connsiteY3" fmla="*/ 0 h 278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164" h="2787269">
                <a:moveTo>
                  <a:pt x="2408700" y="0"/>
                </a:moveTo>
                <a:lnTo>
                  <a:pt x="2430164" y="2787269"/>
                </a:lnTo>
                <a:lnTo>
                  <a:pt x="0" y="1402672"/>
                </a:lnTo>
                <a:lnTo>
                  <a:pt x="240870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t="26634" r="25915" b="28112"/>
          <a:stretch>
            <a:fillRect/>
          </a:stretch>
        </p:blipFill>
        <p:spPr>
          <a:xfrm>
            <a:off x="2682920" y="2133760"/>
            <a:ext cx="2285194" cy="2650824"/>
          </a:xfrm>
          <a:custGeom>
            <a:avLst/>
            <a:gdLst>
              <a:gd name="connsiteX0" fmla="*/ 0 w 2285194"/>
              <a:gd name="connsiteY0" fmla="*/ 0 h 2650824"/>
              <a:gd name="connsiteX1" fmla="*/ 2285194 w 2285194"/>
              <a:gd name="connsiteY1" fmla="*/ 1325412 h 2650824"/>
              <a:gd name="connsiteX2" fmla="*/ 0 w 2285194"/>
              <a:gd name="connsiteY2" fmla="*/ 2650824 h 2650824"/>
              <a:gd name="connsiteX3" fmla="*/ 0 w 2285194"/>
              <a:gd name="connsiteY3" fmla="*/ 0 h 26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194" h="2650824">
                <a:moveTo>
                  <a:pt x="0" y="0"/>
                </a:moveTo>
                <a:lnTo>
                  <a:pt x="2285194" y="1325412"/>
                </a:lnTo>
                <a:lnTo>
                  <a:pt x="0" y="26508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49819" r="53514" b="363"/>
          <a:stretch>
            <a:fillRect/>
          </a:stretch>
        </p:blipFill>
        <p:spPr>
          <a:xfrm>
            <a:off x="0" y="3491812"/>
            <a:ext cx="2533441" cy="2918173"/>
          </a:xfrm>
          <a:custGeom>
            <a:avLst/>
            <a:gdLst>
              <a:gd name="connsiteX0" fmla="*/ 35547 w 2533441"/>
              <a:gd name="connsiteY0" fmla="*/ 0 h 2918173"/>
              <a:gd name="connsiteX1" fmla="*/ 2533441 w 2533441"/>
              <a:gd name="connsiteY1" fmla="*/ 1448777 h 2918173"/>
              <a:gd name="connsiteX2" fmla="*/ 0 w 2533441"/>
              <a:gd name="connsiteY2" fmla="*/ 2918173 h 2918173"/>
              <a:gd name="connsiteX3" fmla="*/ 0 w 2533441"/>
              <a:gd name="connsiteY3" fmla="*/ 20617 h 2918173"/>
              <a:gd name="connsiteX4" fmla="*/ 35547 w 2533441"/>
              <a:gd name="connsiteY4" fmla="*/ 0 h 29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3">
                <a:moveTo>
                  <a:pt x="35547" y="0"/>
                </a:moveTo>
                <a:lnTo>
                  <a:pt x="2533441" y="1448777"/>
                </a:lnTo>
                <a:lnTo>
                  <a:pt x="0" y="2918173"/>
                </a:lnTo>
                <a:lnTo>
                  <a:pt x="0" y="20617"/>
                </a:lnTo>
                <a:lnTo>
                  <a:pt x="35547" y="0"/>
                </a:lnTo>
                <a:close/>
              </a:path>
            </a:pathLst>
          </a:custGeom>
        </p:spPr>
      </p:pic>
      <p:sp>
        <p:nvSpPr>
          <p:cNvPr id="16" name="等腰三角形 15"/>
          <p:cNvSpPr/>
          <p:nvPr/>
        </p:nvSpPr>
        <p:spPr>
          <a:xfrm rot="16200000" flipH="1">
            <a:off x="869618" y="5283260"/>
            <a:ext cx="1691387" cy="1458093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801165" flipH="1">
            <a:off x="612751" y="-95782"/>
            <a:ext cx="1307937" cy="1127532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947414" y="2120640"/>
            <a:ext cx="7136336" cy="2898513"/>
            <a:chOff x="6147269" y="2844265"/>
            <a:chExt cx="5112385" cy="2076459"/>
          </a:xfrm>
        </p:grpSpPr>
        <p:grpSp>
          <p:nvGrpSpPr>
            <p:cNvPr id="19" name="组合 1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0A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4" name="直接连接符 2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5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0A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7.1.2 </a:t>
                  </a:r>
                  <a:r>
                    <a:rPr lang="zh-CN" altLang="en-US" sz="5400" b="1" dirty="0">
                      <a:solidFill>
                        <a:srgbClr val="A0A0A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植树问题</a:t>
                  </a:r>
                </a:p>
              </p:txBody>
            </p:sp>
          </p:grpSp>
        </p:grpSp>
        <p:sp>
          <p:nvSpPr>
            <p:cNvPr id="2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第七单元  植树问题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A0A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  <p:sp>
        <p:nvSpPr>
          <p:cNvPr id="27" name="等腰三角形 26"/>
          <p:cNvSpPr/>
          <p:nvPr/>
        </p:nvSpPr>
        <p:spPr>
          <a:xfrm rot="16200000" flipH="1">
            <a:off x="10617260" y="5283260"/>
            <a:ext cx="1691387" cy="1458093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1516849" y="2847340"/>
            <a:ext cx="4749800" cy="16941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32÷4 = 8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（盆）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8－1 = 7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（盆）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答：一共要放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盆植物。</a:t>
            </a:r>
          </a:p>
        </p:txBody>
      </p:sp>
      <p:sp>
        <p:nvSpPr>
          <p:cNvPr id="158724" name="TextBox 6"/>
          <p:cNvSpPr txBox="1">
            <a:spLocks noChangeArrowheads="1"/>
          </p:cNvSpPr>
          <p:nvPr/>
        </p:nvSpPr>
        <p:spPr bwMode="auto">
          <a:xfrm>
            <a:off x="589280" y="1089369"/>
            <a:ext cx="1092962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8330" indent="-151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7930" indent="-303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55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7130" indent="-608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Times New Roman" panose="02020603050405020304" pitchFamily="18" charset="0"/>
              <a:buAutoNum type="arabicPeriod" startAt="6"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一条走廊长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32 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，每隔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 m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摆放一盆植物（两端不放）。一共要放多少盆植物？ </a:t>
            </a:r>
          </a:p>
        </p:txBody>
      </p:sp>
      <p:sp>
        <p:nvSpPr>
          <p:cNvPr id="24" name="文本框 23"/>
          <p:cNvSpPr txBox="1"/>
          <p:nvPr/>
        </p:nvSpPr>
        <p:spPr bwMode="auto">
          <a:xfrm>
            <a:off x="589280" y="2026025"/>
            <a:ext cx="4185761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练习二十四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872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3140710"/>
            <a:ext cx="39195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31"/>
          <p:cNvSpPr txBox="1">
            <a:spLocks noChangeArrowheads="1"/>
          </p:cNvSpPr>
          <p:nvPr/>
        </p:nvSpPr>
        <p:spPr bwMode="auto">
          <a:xfrm>
            <a:off x="2435861" y="3238818"/>
            <a:ext cx="5192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42÷3 = 14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（处）</a:t>
            </a:r>
          </a:p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答：全程一共有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14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处这样的服务点。</a:t>
            </a:r>
          </a:p>
        </p:txBody>
      </p:sp>
      <p:pic>
        <p:nvPicPr>
          <p:cNvPr id="159747" name="Picture 15" descr="未标题-12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73" y="2863851"/>
            <a:ext cx="3268662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TextBox 6"/>
          <p:cNvSpPr txBox="1">
            <a:spLocks noChangeArrowheads="1"/>
          </p:cNvSpPr>
          <p:nvPr/>
        </p:nvSpPr>
        <p:spPr bwMode="auto">
          <a:xfrm>
            <a:off x="588962" y="1079952"/>
            <a:ext cx="1102391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8330" indent="-151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7930" indent="-303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55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7130" indent="-608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Times New Roman" panose="02020603050405020304" pitchFamily="18" charset="0"/>
              <a:buAutoNum type="arabicPeriod" startAt="11"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马拉松比赛全程约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42 km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。平均每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 km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设置一处饮水服务点（起点不设，终点设），全程一共有多少处这样的服务点？</a:t>
            </a:r>
          </a:p>
        </p:txBody>
      </p:sp>
      <p:sp>
        <p:nvSpPr>
          <p:cNvPr id="63" name="文本框 62"/>
          <p:cNvSpPr txBox="1"/>
          <p:nvPr/>
        </p:nvSpPr>
        <p:spPr bwMode="auto">
          <a:xfrm>
            <a:off x="658495" y="2058681"/>
            <a:ext cx="4185761" cy="5724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练习二十四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5" name="组合 12"/>
          <p:cNvGrpSpPr/>
          <p:nvPr/>
        </p:nvGrpSpPr>
        <p:grpSpPr bwMode="auto">
          <a:xfrm>
            <a:off x="1171259" y="1528128"/>
            <a:ext cx="6746875" cy="2540000"/>
            <a:chOff x="833121" y="1494444"/>
            <a:chExt cx="7267786" cy="2052320"/>
          </a:xfrm>
        </p:grpSpPr>
        <p:sp>
          <p:nvSpPr>
            <p:cNvPr id="11" name="思想气泡: 云 10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56158"/>
                <a:gd name="adj2" fmla="val 57020"/>
              </a:avLst>
            </a:prstGeom>
            <a:solidFill>
              <a:srgbClr val="FFFEF2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0777" name="矩形 2"/>
            <p:cNvSpPr>
              <a:spLocks noChangeArrowheads="1"/>
            </p:cNvSpPr>
            <p:nvPr/>
          </p:nvSpPr>
          <p:spPr bwMode="auto">
            <a:xfrm>
              <a:off x="1840026" y="2228216"/>
              <a:ext cx="6072445" cy="3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407" y="3199480"/>
            <a:ext cx="2291181" cy="3266635"/>
          </a:xfrm>
          <a:prstGeom prst="rect">
            <a:avLst/>
          </a:prstGeom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r="53514" b="50181"/>
          <a:stretch>
            <a:fillRect/>
          </a:stretch>
        </p:blipFill>
        <p:spPr>
          <a:xfrm>
            <a:off x="0" y="573638"/>
            <a:ext cx="2533441" cy="2918174"/>
          </a:xfrm>
          <a:custGeom>
            <a:avLst/>
            <a:gdLst>
              <a:gd name="connsiteX0" fmla="*/ 0 w 2533441"/>
              <a:gd name="connsiteY0" fmla="*/ 0 h 2918174"/>
              <a:gd name="connsiteX1" fmla="*/ 2533441 w 2533441"/>
              <a:gd name="connsiteY1" fmla="*/ 1469395 h 2918174"/>
              <a:gd name="connsiteX2" fmla="*/ 35547 w 2533441"/>
              <a:gd name="connsiteY2" fmla="*/ 2918174 h 2918174"/>
              <a:gd name="connsiteX3" fmla="*/ 0 w 2533441"/>
              <a:gd name="connsiteY3" fmla="*/ 2897556 h 2918174"/>
              <a:gd name="connsiteX4" fmla="*/ 0 w 2533441"/>
              <a:gd name="connsiteY4" fmla="*/ 0 h 291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4">
                <a:moveTo>
                  <a:pt x="0" y="0"/>
                </a:moveTo>
                <a:lnTo>
                  <a:pt x="2533441" y="1469395"/>
                </a:lnTo>
                <a:lnTo>
                  <a:pt x="35547" y="2918174"/>
                </a:lnTo>
                <a:lnTo>
                  <a:pt x="0" y="28975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 t="25875" r="52536" b="26542"/>
          <a:stretch>
            <a:fillRect/>
          </a:stretch>
        </p:blipFill>
        <p:spPr>
          <a:xfrm>
            <a:off x="189585" y="2089280"/>
            <a:ext cx="2430164" cy="2787269"/>
          </a:xfrm>
          <a:custGeom>
            <a:avLst/>
            <a:gdLst>
              <a:gd name="connsiteX0" fmla="*/ 2408700 w 2430164"/>
              <a:gd name="connsiteY0" fmla="*/ 0 h 2787269"/>
              <a:gd name="connsiteX1" fmla="*/ 2430164 w 2430164"/>
              <a:gd name="connsiteY1" fmla="*/ 2787269 h 2787269"/>
              <a:gd name="connsiteX2" fmla="*/ 0 w 2430164"/>
              <a:gd name="connsiteY2" fmla="*/ 1402672 h 2787269"/>
              <a:gd name="connsiteX3" fmla="*/ 2408700 w 2430164"/>
              <a:gd name="connsiteY3" fmla="*/ 0 h 278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164" h="2787269">
                <a:moveTo>
                  <a:pt x="2408700" y="0"/>
                </a:moveTo>
                <a:lnTo>
                  <a:pt x="2430164" y="2787269"/>
                </a:lnTo>
                <a:lnTo>
                  <a:pt x="0" y="1402672"/>
                </a:lnTo>
                <a:lnTo>
                  <a:pt x="240870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0" t="26634" r="25915" b="28112"/>
          <a:stretch>
            <a:fillRect/>
          </a:stretch>
        </p:blipFill>
        <p:spPr>
          <a:xfrm>
            <a:off x="2682920" y="2133760"/>
            <a:ext cx="2285194" cy="2650824"/>
          </a:xfrm>
          <a:custGeom>
            <a:avLst/>
            <a:gdLst>
              <a:gd name="connsiteX0" fmla="*/ 0 w 2285194"/>
              <a:gd name="connsiteY0" fmla="*/ 0 h 2650824"/>
              <a:gd name="connsiteX1" fmla="*/ 2285194 w 2285194"/>
              <a:gd name="connsiteY1" fmla="*/ 1325412 h 2650824"/>
              <a:gd name="connsiteX2" fmla="*/ 0 w 2285194"/>
              <a:gd name="connsiteY2" fmla="*/ 2650824 h 2650824"/>
              <a:gd name="connsiteX3" fmla="*/ 0 w 2285194"/>
              <a:gd name="connsiteY3" fmla="*/ 0 h 26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194" h="2650824">
                <a:moveTo>
                  <a:pt x="0" y="0"/>
                </a:moveTo>
                <a:lnTo>
                  <a:pt x="2285194" y="1325412"/>
                </a:lnTo>
                <a:lnTo>
                  <a:pt x="0" y="26508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49819" r="53514" b="363"/>
          <a:stretch>
            <a:fillRect/>
          </a:stretch>
        </p:blipFill>
        <p:spPr>
          <a:xfrm>
            <a:off x="0" y="3491812"/>
            <a:ext cx="2533441" cy="2918173"/>
          </a:xfrm>
          <a:custGeom>
            <a:avLst/>
            <a:gdLst>
              <a:gd name="connsiteX0" fmla="*/ 35547 w 2533441"/>
              <a:gd name="connsiteY0" fmla="*/ 0 h 2918173"/>
              <a:gd name="connsiteX1" fmla="*/ 2533441 w 2533441"/>
              <a:gd name="connsiteY1" fmla="*/ 1448777 h 2918173"/>
              <a:gd name="connsiteX2" fmla="*/ 0 w 2533441"/>
              <a:gd name="connsiteY2" fmla="*/ 2918173 h 2918173"/>
              <a:gd name="connsiteX3" fmla="*/ 0 w 2533441"/>
              <a:gd name="connsiteY3" fmla="*/ 20617 h 2918173"/>
              <a:gd name="connsiteX4" fmla="*/ 35547 w 2533441"/>
              <a:gd name="connsiteY4" fmla="*/ 0 h 29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41" h="2918173">
                <a:moveTo>
                  <a:pt x="35547" y="0"/>
                </a:moveTo>
                <a:lnTo>
                  <a:pt x="2533441" y="1448777"/>
                </a:lnTo>
                <a:lnTo>
                  <a:pt x="0" y="2918173"/>
                </a:lnTo>
                <a:lnTo>
                  <a:pt x="0" y="20617"/>
                </a:lnTo>
                <a:lnTo>
                  <a:pt x="35547" y="0"/>
                </a:lnTo>
                <a:close/>
              </a:path>
            </a:pathLst>
          </a:custGeom>
        </p:spPr>
      </p:pic>
      <p:sp>
        <p:nvSpPr>
          <p:cNvPr id="16" name="等腰三角形 15"/>
          <p:cNvSpPr/>
          <p:nvPr/>
        </p:nvSpPr>
        <p:spPr>
          <a:xfrm rot="16200000" flipH="1">
            <a:off x="869618" y="5283260"/>
            <a:ext cx="1691387" cy="1458093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801165" flipH="1">
            <a:off x="612751" y="-95782"/>
            <a:ext cx="1307937" cy="1127532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939159" y="2120640"/>
            <a:ext cx="7136336" cy="2898513"/>
            <a:chOff x="6147269" y="2844265"/>
            <a:chExt cx="5112385" cy="2076459"/>
          </a:xfrm>
        </p:grpSpPr>
        <p:grpSp>
          <p:nvGrpSpPr>
            <p:cNvPr id="19" name="组合 1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A0A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4" name="直接连接符 2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5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0A0A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第七单元  植树问题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A0A0A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  <p:sp>
        <p:nvSpPr>
          <p:cNvPr id="27" name="等腰三角形 26"/>
          <p:cNvSpPr/>
          <p:nvPr/>
        </p:nvSpPr>
        <p:spPr>
          <a:xfrm rot="16200000" flipH="1">
            <a:off x="10617260" y="5283260"/>
            <a:ext cx="1691387" cy="1458093"/>
          </a:xfrm>
          <a:prstGeom prst="triangle">
            <a:avLst/>
          </a:prstGeom>
          <a:solidFill>
            <a:srgbClr val="A0A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82352" y="1148833"/>
            <a:ext cx="10936548" cy="10525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在一条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21 m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长的小路一旁栽树，每隔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 m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栽一棵（两端都栽），一共要栽多少棵树？</a:t>
            </a:r>
          </a:p>
        </p:txBody>
      </p:sp>
      <p:pic>
        <p:nvPicPr>
          <p:cNvPr id="150531" name="Picture 12" descr="未标题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74" y="2543496"/>
            <a:ext cx="30892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179885" y="2200024"/>
            <a:ext cx="283443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21÷3+1 = 8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（棵）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169144" y="3122320"/>
            <a:ext cx="3279775" cy="5030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defRPr sz="2800" b="1"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答：一共要栽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棵树。</a:t>
            </a:r>
            <a:endParaRPr lang="en-US" altLang="zh-CN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2516310" y="1989139"/>
            <a:ext cx="1327150" cy="7842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080118" y="4085976"/>
            <a:ext cx="5457825" cy="1395412"/>
            <a:chOff x="2643672" y="4716868"/>
            <a:chExt cx="7277519" cy="1395961"/>
          </a:xfrm>
        </p:grpSpPr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4292651" y="4716868"/>
              <a:ext cx="5628540" cy="1395961"/>
            </a:xfrm>
            <a:prstGeom prst="wedgeRoundRectCallout">
              <a:avLst>
                <a:gd name="adj1" fmla="val -59655"/>
                <a:gd name="adj2" fmla="val 23173"/>
                <a:gd name="adj3" fmla="val 16667"/>
              </a:avLst>
            </a:prstGeom>
            <a:solidFill>
              <a:srgbClr val="FBFAF5"/>
            </a:solidFill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今天我们继续研究“植树问题”中的其他情况。</a:t>
              </a:r>
            </a:p>
          </p:txBody>
        </p:sp>
        <p:pic>
          <p:nvPicPr>
            <p:cNvPr id="150539" name="图片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3672" y="4887607"/>
              <a:ext cx="1204632" cy="118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12" descr="未标题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44" y="2474600"/>
            <a:ext cx="58864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531639" y="1084714"/>
            <a:ext cx="1120483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大象馆和猴山相距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。绿化队要在两馆间的小路两旁栽树（两端不栽），相邻两棵树之间的距离是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。一共要栽多少棵树？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60400" y="5058108"/>
            <a:ext cx="4176713" cy="53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从题目中你了解哪些信息？</a:t>
            </a: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584238" y="2354484"/>
            <a:ext cx="2254143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P107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2]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3300344" y="2285043"/>
            <a:ext cx="736600" cy="0"/>
          </a:xfrm>
          <a:prstGeom prst="line">
            <a:avLst/>
          </a:prstGeom>
          <a:ln w="57150">
            <a:solidFill>
              <a:srgbClr val="FF4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008119" y="1684878"/>
            <a:ext cx="1660525" cy="0"/>
          </a:xfrm>
          <a:prstGeom prst="line">
            <a:avLst/>
          </a:prstGeom>
          <a:ln w="57150">
            <a:solidFill>
              <a:srgbClr val="FF4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660399" y="1147763"/>
            <a:ext cx="11025833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大象馆和猴山相距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。绿化队要在两馆间的小路两旁栽树（两端不栽），相邻两棵树之间的距离是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。一共要栽多少棵树？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7046566" y="1747927"/>
            <a:ext cx="2254143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P107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2]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454558" y="2348092"/>
            <a:ext cx="736600" cy="0"/>
          </a:xfrm>
          <a:prstGeom prst="line">
            <a:avLst/>
          </a:prstGeom>
          <a:ln w="57150">
            <a:solidFill>
              <a:srgbClr val="FF4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530633" y="1772557"/>
            <a:ext cx="1660525" cy="0"/>
          </a:xfrm>
          <a:prstGeom prst="line">
            <a:avLst/>
          </a:prstGeom>
          <a:ln w="57150">
            <a:solidFill>
              <a:srgbClr val="FF4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1777582" y="2781301"/>
            <a:ext cx="2617413" cy="1370416"/>
          </a:xfrm>
          <a:prstGeom prst="wedgeRoundRectCallout">
            <a:avLst>
              <a:gd name="adj1" fmla="val -33782"/>
              <a:gd name="adj2" fmla="val 83977"/>
              <a:gd name="adj3" fmla="val 16667"/>
            </a:avLst>
          </a:prstGeom>
          <a:noFill/>
          <a:ln w="28575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BFAF5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我们先画一个简单的线段图看看。</a:t>
            </a: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789663" y="3129460"/>
            <a:ext cx="2109787" cy="182563"/>
            <a:chOff x="3219451" y="2160588"/>
            <a:chExt cx="2813050" cy="182562"/>
          </a:xfrm>
        </p:grpSpPr>
        <p:sp>
          <p:nvSpPr>
            <p:cNvPr id="152585" name="Line 14"/>
            <p:cNvSpPr>
              <a:spLocks noChangeShapeType="1"/>
            </p:cNvSpPr>
            <p:nvPr/>
          </p:nvSpPr>
          <p:spPr bwMode="auto">
            <a:xfrm>
              <a:off x="3219451" y="2341563"/>
              <a:ext cx="28130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586" name="Line 15"/>
            <p:cNvSpPr>
              <a:spLocks noChangeShapeType="1"/>
            </p:cNvSpPr>
            <p:nvPr/>
          </p:nvSpPr>
          <p:spPr bwMode="auto">
            <a:xfrm>
              <a:off x="3224214" y="2160588"/>
              <a:ext cx="0" cy="18097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587" name="Line 20"/>
            <p:cNvSpPr>
              <a:spLocks noChangeShapeType="1"/>
            </p:cNvSpPr>
            <p:nvPr/>
          </p:nvSpPr>
          <p:spPr bwMode="auto">
            <a:xfrm>
              <a:off x="6032501" y="2162175"/>
              <a:ext cx="0" cy="18097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588" name="Line 19"/>
            <p:cNvSpPr>
              <a:spLocks noChangeShapeType="1"/>
            </p:cNvSpPr>
            <p:nvPr/>
          </p:nvSpPr>
          <p:spPr bwMode="auto">
            <a:xfrm>
              <a:off x="5330430" y="2160588"/>
              <a:ext cx="0" cy="18097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589" name="Line 24"/>
            <p:cNvSpPr>
              <a:spLocks noChangeShapeType="1"/>
            </p:cNvSpPr>
            <p:nvPr/>
          </p:nvSpPr>
          <p:spPr bwMode="auto">
            <a:xfrm>
              <a:off x="3926286" y="2160588"/>
              <a:ext cx="0" cy="18097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590" name="Line 25"/>
            <p:cNvSpPr>
              <a:spLocks noChangeShapeType="1"/>
            </p:cNvSpPr>
            <p:nvPr/>
          </p:nvSpPr>
          <p:spPr bwMode="auto">
            <a:xfrm>
              <a:off x="4628358" y="2160588"/>
              <a:ext cx="0" cy="18097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5840587" y="3585073"/>
            <a:ext cx="0" cy="32702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 bwMode="auto">
          <a:xfrm>
            <a:off x="4786488" y="4258173"/>
            <a:ext cx="2109787" cy="180975"/>
            <a:chOff x="3219451" y="2160588"/>
            <a:chExt cx="2813050" cy="180975"/>
          </a:xfrm>
        </p:grpSpPr>
        <p:sp>
          <p:nvSpPr>
            <p:cNvPr id="152593" name="Line 14"/>
            <p:cNvSpPr>
              <a:spLocks noChangeShapeType="1"/>
            </p:cNvSpPr>
            <p:nvPr/>
          </p:nvSpPr>
          <p:spPr bwMode="auto">
            <a:xfrm>
              <a:off x="3219451" y="2341563"/>
              <a:ext cx="28130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594" name="Line 19"/>
            <p:cNvSpPr>
              <a:spLocks noChangeShapeType="1"/>
            </p:cNvSpPr>
            <p:nvPr/>
          </p:nvSpPr>
          <p:spPr bwMode="auto">
            <a:xfrm>
              <a:off x="5330430" y="2160588"/>
              <a:ext cx="0" cy="18097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595" name="Line 24"/>
            <p:cNvSpPr>
              <a:spLocks noChangeShapeType="1"/>
            </p:cNvSpPr>
            <p:nvPr/>
          </p:nvSpPr>
          <p:spPr bwMode="auto">
            <a:xfrm>
              <a:off x="3926286" y="2160588"/>
              <a:ext cx="0" cy="18097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596" name="Line 25"/>
            <p:cNvSpPr>
              <a:spLocks noChangeShapeType="1"/>
            </p:cNvSpPr>
            <p:nvPr/>
          </p:nvSpPr>
          <p:spPr bwMode="auto">
            <a:xfrm>
              <a:off x="4628358" y="2160588"/>
              <a:ext cx="0" cy="180975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52597" name="图片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349" y="4305686"/>
            <a:ext cx="91097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/>
          <p:cNvGrpSpPr/>
          <p:nvPr/>
        </p:nvGrpSpPr>
        <p:grpSpPr bwMode="auto">
          <a:xfrm>
            <a:off x="7695976" y="2883397"/>
            <a:ext cx="2613025" cy="3101347"/>
            <a:chOff x="8013529" y="3448428"/>
            <a:chExt cx="3483043" cy="3101634"/>
          </a:xfrm>
        </p:grpSpPr>
        <p:sp>
          <p:nvSpPr>
            <p:cNvPr id="11" name="AutoShape 27"/>
            <p:cNvSpPr>
              <a:spLocks noChangeArrowheads="1"/>
            </p:cNvSpPr>
            <p:nvPr/>
          </p:nvSpPr>
          <p:spPr bwMode="auto">
            <a:xfrm>
              <a:off x="8013529" y="3448428"/>
              <a:ext cx="3483043" cy="1390779"/>
            </a:xfrm>
            <a:prstGeom prst="wedgeRoundRectCallout">
              <a:avLst>
                <a:gd name="adj1" fmla="val -10716"/>
                <a:gd name="adj2" fmla="val 86100"/>
                <a:gd name="adj3" fmla="val 16667"/>
              </a:avLst>
            </a:prstGeom>
            <a:solidFill>
              <a:srgbClr val="FBFAF5"/>
            </a:solidFill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defRPr/>
              </a:pPr>
              <a:r>
                <a:rPr lang="zh-CN" altLang="en-US" sz="2400" b="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两端都不栽，栽的棵数比间隔数少 </a:t>
              </a:r>
              <a:r>
                <a:rPr lang="en-US" altLang="zh-CN" sz="2400" b="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b="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  <p:pic>
          <p:nvPicPr>
            <p:cNvPr id="152600" name="图片 2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16891" y="5160054"/>
              <a:ext cx="1412641" cy="139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660400" y="1147763"/>
            <a:ext cx="108585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大象馆和猴山相距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。绿化队要在两馆间的小路两旁栽树（两端不栽），相邻两棵树之间的距离是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。一共要栽多少棵树？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7370763" y="1771289"/>
            <a:ext cx="2254143" cy="5724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P107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2]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829050" y="2348092"/>
            <a:ext cx="736600" cy="0"/>
          </a:xfrm>
          <a:prstGeom prst="line">
            <a:avLst/>
          </a:prstGeom>
          <a:ln w="57150">
            <a:solidFill>
              <a:srgbClr val="FF4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543175" y="1751974"/>
            <a:ext cx="1660525" cy="0"/>
          </a:xfrm>
          <a:prstGeom prst="line">
            <a:avLst/>
          </a:prstGeom>
          <a:ln w="57150">
            <a:solidFill>
              <a:srgbClr val="FF4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732338" y="2616677"/>
            <a:ext cx="221138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60÷3 = 20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198747" y="3949919"/>
            <a:ext cx="517048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        ）</a:t>
            </a: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 2 =</a:t>
            </a: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4069583" y="3189870"/>
            <a:ext cx="5047238" cy="849610"/>
            <a:chOff x="1975638" y="2134468"/>
            <a:chExt cx="4843546" cy="770510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975638" y="2151348"/>
              <a:ext cx="4843546" cy="7536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defRPr/>
              </a:pPr>
              <a:r>
                <a:rPr lang="en-US" altLang="zh-CN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20       </a:t>
              </a:r>
              <a:r>
                <a:rPr lang="zh-CN" altLang="en-US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   ）</a:t>
              </a:r>
              <a:r>
                <a:rPr lang="en-US" altLang="zh-CN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（           ）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2553371" y="2134468"/>
              <a:ext cx="529488" cy="52981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692460" y="3953094"/>
            <a:ext cx="50355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19                      38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63822" y="4683344"/>
            <a:ext cx="4484688" cy="5355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defRPr sz="2800" b="1"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答：一共要栽 </a:t>
            </a:r>
            <a:r>
              <a:rPr lang="en-US" altLang="zh-CN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 </a:t>
            </a:r>
            <a:r>
              <a:rPr lang="zh-CN" altLang="en-US" sz="2400" b="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棵树。</a:t>
            </a:r>
            <a:endParaRPr lang="en-US" altLang="zh-CN" sz="2400" b="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756135" y="3203298"/>
            <a:ext cx="53467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-        1                19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2449653" y="2895619"/>
            <a:ext cx="3578225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449653" y="2895619"/>
            <a:ext cx="720725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164028" y="2895619"/>
            <a:ext cx="720725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5400000">
            <a:off x="2979084" y="2709088"/>
            <a:ext cx="428625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878403" y="2895619"/>
            <a:ext cx="720725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3693459" y="2709088"/>
            <a:ext cx="428625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592778" y="2895619"/>
            <a:ext cx="720725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4407834" y="2709088"/>
            <a:ext cx="428625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307153" y="2895619"/>
            <a:ext cx="720725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>
            <a:off x="5122209" y="2709088"/>
            <a:ext cx="428625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1717814" y="2581293"/>
            <a:ext cx="534988" cy="500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2252803" y="2581293"/>
            <a:ext cx="536575" cy="500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2789378" y="2581293"/>
            <a:ext cx="534987" cy="500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3324365" y="2581293"/>
            <a:ext cx="536575" cy="500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294459" y="2563036"/>
            <a:ext cx="80021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24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002043" y="2012111"/>
            <a:ext cx="3561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723700" y="2003083"/>
            <a:ext cx="3561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38076" y="2012111"/>
            <a:ext cx="300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103676" y="1991040"/>
            <a:ext cx="3561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791612" y="1987998"/>
            <a:ext cx="3561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231202" y="2924194"/>
            <a:ext cx="1433512" cy="15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231203" y="2924194"/>
            <a:ext cx="719137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>
            <a:off x="7043877" y="2738455"/>
            <a:ext cx="430212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945578" y="2924194"/>
            <a:ext cx="719137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rot="5400000">
            <a:off x="7758252" y="2738455"/>
            <a:ext cx="430212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>
            <a:spLocks noChangeArrowheads="1"/>
          </p:cNvSpPr>
          <p:nvPr/>
        </p:nvSpPr>
        <p:spPr bwMode="auto">
          <a:xfrm>
            <a:off x="5284928" y="2597168"/>
            <a:ext cx="534987" cy="500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713318" y="1981666"/>
            <a:ext cx="4892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spc="-15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</a:t>
            </a:r>
            <a:endParaRPr lang="zh-CN" altLang="en-US" sz="2400" kern="0" spc="-15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右大括号 41"/>
          <p:cNvSpPr/>
          <p:nvPr/>
        </p:nvSpPr>
        <p:spPr bwMode="auto">
          <a:xfrm rot="5400000">
            <a:off x="3740289" y="1130318"/>
            <a:ext cx="571500" cy="4660900"/>
          </a:xfrm>
          <a:prstGeom prst="rightBrace">
            <a:avLst>
              <a:gd name="adj1" fmla="val 19294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rot="5400000">
            <a:off x="5802452" y="2740043"/>
            <a:ext cx="430213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24"/>
          <p:cNvSpPr/>
          <p:nvPr/>
        </p:nvSpPr>
        <p:spPr>
          <a:xfrm>
            <a:off x="6303800" y="1850547"/>
            <a:ext cx="80022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endParaRPr lang="zh-CN" altLang="en-US" sz="24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936792" y="1987568"/>
            <a:ext cx="4892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kern="0" spc="-15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18</a:t>
            </a:r>
            <a:endParaRPr lang="zh-CN" altLang="en-US" sz="2400" kern="0" spc="-15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>
            <a:spLocks noChangeArrowheads="1"/>
          </p:cNvSpPr>
          <p:nvPr/>
        </p:nvSpPr>
        <p:spPr bwMode="auto">
          <a:xfrm>
            <a:off x="3860939" y="2581293"/>
            <a:ext cx="534988" cy="500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5"/>
          <p:cNvSpPr>
            <a:spLocks noChangeArrowheads="1"/>
          </p:cNvSpPr>
          <p:nvPr/>
        </p:nvSpPr>
        <p:spPr bwMode="auto">
          <a:xfrm>
            <a:off x="6027878" y="3346151"/>
            <a:ext cx="11334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 m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810015" y="4322082"/>
            <a:ext cx="6786161" cy="1451249"/>
            <a:chOff x="1368989" y="4867929"/>
            <a:chExt cx="9046433" cy="1452324"/>
          </a:xfrm>
        </p:grpSpPr>
        <p:sp>
          <p:nvSpPr>
            <p:cNvPr id="48" name="AutoShape 27"/>
            <p:cNvSpPr>
              <a:spLocks noChangeArrowheads="1"/>
            </p:cNvSpPr>
            <p:nvPr/>
          </p:nvSpPr>
          <p:spPr bwMode="auto">
            <a:xfrm>
              <a:off x="3269469" y="4867929"/>
              <a:ext cx="7145953" cy="846764"/>
            </a:xfrm>
            <a:prstGeom prst="wedgeRoundRectCallout">
              <a:avLst>
                <a:gd name="adj1" fmla="val -55838"/>
                <a:gd name="adj2" fmla="val 25189"/>
                <a:gd name="adj3" fmla="val 16667"/>
              </a:avLst>
            </a:prstGeom>
            <a:solidFill>
              <a:srgbClr val="FBFAF5"/>
            </a:solidFill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少的“</a:t>
              </a: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1”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在哪呢，请你到图中指一指。</a:t>
              </a:r>
            </a:p>
          </p:txBody>
        </p:sp>
        <p:pic>
          <p:nvPicPr>
            <p:cNvPr id="154661" name="图片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68989" y="5052587"/>
              <a:ext cx="1287586" cy="1267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6" grpId="0"/>
      <p:bldP spid="40" grpId="0"/>
      <p:bldP spid="42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660400" y="1121260"/>
            <a:ext cx="40132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solidFill>
                  <a:srgbClr val="1515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对比反思，提升认识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2180161" y="1553661"/>
            <a:ext cx="4070350" cy="3479176"/>
            <a:chOff x="860436" y="1952382"/>
            <a:chExt cx="5427409" cy="347983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0436" y="2562097"/>
              <a:ext cx="5427409" cy="22626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1" name="矩形 50"/>
            <p:cNvSpPr/>
            <p:nvPr/>
          </p:nvSpPr>
          <p:spPr>
            <a:xfrm>
              <a:off x="2420498" y="1952382"/>
              <a:ext cx="2254365" cy="57257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两端都栽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851086" y="4859641"/>
              <a:ext cx="3393188" cy="57257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棵数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间隔数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+1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6485462" y="1553661"/>
            <a:ext cx="3514725" cy="3437436"/>
            <a:chOff x="6602415" y="1952382"/>
            <a:chExt cx="4684521" cy="34380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2415" y="2562097"/>
              <a:ext cx="4684521" cy="22626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2" name="矩形 51"/>
            <p:cNvSpPr/>
            <p:nvPr/>
          </p:nvSpPr>
          <p:spPr>
            <a:xfrm>
              <a:off x="7869815" y="1952382"/>
              <a:ext cx="2450076" cy="5725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两端都不栽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400095" y="4859641"/>
              <a:ext cx="3393844" cy="53082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棵数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间隔数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-1</a:t>
              </a: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42772" y="5243810"/>
            <a:ext cx="5986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kern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比较两种情况，有什么相同？有什么不同？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 bwMode="auto">
          <a:xfrm>
            <a:off x="646149" y="2075141"/>
            <a:ext cx="3661580" cy="5724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P107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6675" name="矩形 1"/>
          <p:cNvSpPr>
            <a:spLocks noChangeArrowheads="1"/>
          </p:cNvSpPr>
          <p:nvPr/>
        </p:nvSpPr>
        <p:spPr bwMode="auto">
          <a:xfrm>
            <a:off x="660400" y="1075242"/>
            <a:ext cx="11005736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08330" indent="-151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17930" indent="-303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7530" indent="-4559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437130" indent="-6083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943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3515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8087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265930" indent="-6083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Times New Roman" panose="02020603050405020304" pitchFamily="18" charset="0"/>
              <a:buAutoNum type="arabicPeriod" startAt="2"/>
            </a:pP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小明家门前有一条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35 m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的小路，绿化队要在路旁栽一排树。每隔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5 m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栽一棵树（一端栽，一端不栽）。一共要栽多少棵？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068980" y="4412266"/>
            <a:ext cx="504031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1068981" y="4412266"/>
            <a:ext cx="720725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783356" y="4412266"/>
            <a:ext cx="720725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rot="5400000">
            <a:off x="1598412" y="4225736"/>
            <a:ext cx="428625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2497731" y="4412266"/>
            <a:ext cx="720725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rot="5400000">
            <a:off x="2312787" y="4225736"/>
            <a:ext cx="428625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3212106" y="4412266"/>
            <a:ext cx="720725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rot="5400000">
            <a:off x="3027162" y="4225736"/>
            <a:ext cx="428625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926481" y="4412266"/>
            <a:ext cx="720725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rot="5400000">
            <a:off x="3741537" y="4225736"/>
            <a:ext cx="428625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椭圆 73"/>
          <p:cNvSpPr>
            <a:spLocks noChangeArrowheads="1"/>
          </p:cNvSpPr>
          <p:nvPr/>
        </p:nvSpPr>
        <p:spPr bwMode="auto">
          <a:xfrm>
            <a:off x="756243" y="4097942"/>
            <a:ext cx="536575" cy="5000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b="0" kern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" name="椭圆 74"/>
          <p:cNvSpPr>
            <a:spLocks noChangeArrowheads="1"/>
          </p:cNvSpPr>
          <p:nvPr/>
        </p:nvSpPr>
        <p:spPr bwMode="auto">
          <a:xfrm>
            <a:off x="1292817" y="4097942"/>
            <a:ext cx="534988" cy="5000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b="0" kern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6" name="椭圆 75"/>
          <p:cNvSpPr>
            <a:spLocks noChangeArrowheads="1"/>
          </p:cNvSpPr>
          <p:nvPr/>
        </p:nvSpPr>
        <p:spPr bwMode="auto">
          <a:xfrm>
            <a:off x="1827806" y="4097942"/>
            <a:ext cx="536575" cy="5000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b="0" kern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" name="椭圆 76"/>
          <p:cNvSpPr>
            <a:spLocks noChangeArrowheads="1"/>
          </p:cNvSpPr>
          <p:nvPr/>
        </p:nvSpPr>
        <p:spPr bwMode="auto">
          <a:xfrm>
            <a:off x="2364381" y="4097942"/>
            <a:ext cx="534987" cy="5000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b="0" kern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623303" y="3376120"/>
            <a:ext cx="3878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336522" y="3329072"/>
            <a:ext cx="42605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3010344" y="3321801"/>
            <a:ext cx="42242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714107" y="3342996"/>
            <a:ext cx="43744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410551" y="3329072"/>
            <a:ext cx="46060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kern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400" kern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5444131" y="4412267"/>
            <a:ext cx="719137" cy="317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4677367" y="4415441"/>
            <a:ext cx="719138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rot="5400000">
            <a:off x="5917205" y="4240816"/>
            <a:ext cx="430212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5883444" y="3329072"/>
            <a:ext cx="4516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kern="0" spc="-15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400" kern="0" spc="-15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右大括号 86"/>
          <p:cNvSpPr/>
          <p:nvPr/>
        </p:nvSpPr>
        <p:spPr bwMode="auto">
          <a:xfrm rot="5400000">
            <a:off x="3729640" y="3865380"/>
            <a:ext cx="442913" cy="3771900"/>
          </a:xfrm>
          <a:prstGeom prst="rightBrace">
            <a:avLst>
              <a:gd name="adj1" fmla="val 1928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b="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 rot="5400000">
            <a:off x="4426543" y="4234467"/>
            <a:ext cx="430212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5181684" y="3323987"/>
            <a:ext cx="37640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kern="0" spc="-15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lang="zh-CN" altLang="en-US" sz="2400" kern="0" spc="-15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椭圆 89"/>
          <p:cNvSpPr>
            <a:spLocks noChangeArrowheads="1"/>
          </p:cNvSpPr>
          <p:nvPr/>
        </p:nvSpPr>
        <p:spPr bwMode="auto">
          <a:xfrm>
            <a:off x="2899368" y="4097942"/>
            <a:ext cx="511175" cy="5000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b="0" kern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椭圆 90"/>
          <p:cNvSpPr>
            <a:spLocks noChangeArrowheads="1"/>
          </p:cNvSpPr>
          <p:nvPr/>
        </p:nvSpPr>
        <p:spPr bwMode="auto">
          <a:xfrm>
            <a:off x="3996331" y="4110642"/>
            <a:ext cx="536575" cy="5000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b="0" kern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rot="5400000">
            <a:off x="5185368" y="4237642"/>
            <a:ext cx="430212" cy="15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椭圆 92"/>
          <p:cNvSpPr>
            <a:spLocks noChangeArrowheads="1"/>
          </p:cNvSpPr>
          <p:nvPr/>
        </p:nvSpPr>
        <p:spPr bwMode="auto">
          <a:xfrm>
            <a:off x="3432768" y="4113817"/>
            <a:ext cx="550863" cy="5000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2400" b="0" kern="0">
              <a:solidFill>
                <a:srgbClr val="FFFF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" name="矩形 5"/>
          <p:cNvSpPr>
            <a:spLocks noChangeArrowheads="1"/>
          </p:cNvSpPr>
          <p:nvPr/>
        </p:nvSpPr>
        <p:spPr bwMode="auto">
          <a:xfrm>
            <a:off x="3386338" y="4832954"/>
            <a:ext cx="86201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35 m</a:t>
            </a:r>
          </a:p>
        </p:txBody>
      </p:sp>
      <p:sp>
        <p:nvSpPr>
          <p:cNvPr id="95" name="TextBox 4"/>
          <p:cNvSpPr txBox="1"/>
          <p:nvPr/>
        </p:nvSpPr>
        <p:spPr bwMode="auto">
          <a:xfrm>
            <a:off x="7652342" y="3504946"/>
            <a:ext cx="3335338" cy="97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35÷5 = 7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（棵）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答：一共要栽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棵树。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8" presetClass="entr" presetSubtype="3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87" grpId="0"/>
      <p:bldP spid="90" grpId="0"/>
      <p:bldP spid="91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5140325"/>
            <a:ext cx="8445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Rectangle 2"/>
          <p:cNvSpPr>
            <a:spLocks noChangeArrowheads="1"/>
          </p:cNvSpPr>
          <p:nvPr/>
        </p:nvSpPr>
        <p:spPr bwMode="auto">
          <a:xfrm>
            <a:off x="660400" y="1135064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完善类型，巩固方法</a:t>
            </a: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1786573" y="2613066"/>
            <a:ext cx="2927350" cy="2863227"/>
            <a:chOff x="548848" y="2640250"/>
            <a:chExt cx="3902187" cy="286299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848" y="3273610"/>
              <a:ext cx="3902187" cy="16254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矩形 7"/>
            <p:cNvSpPr/>
            <p:nvPr/>
          </p:nvSpPr>
          <p:spPr>
            <a:xfrm>
              <a:off x="1310663" y="2640250"/>
              <a:ext cx="2253703" cy="57241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两端都栽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02786" y="4930823"/>
              <a:ext cx="3394310" cy="57241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棵数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间隔数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+1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4877436" y="2592429"/>
            <a:ext cx="2562225" cy="2890214"/>
            <a:chOff x="4669725" y="2620338"/>
            <a:chExt cx="3416041" cy="288971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9725" y="3259989"/>
              <a:ext cx="3416041" cy="16491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矩形 11"/>
            <p:cNvSpPr/>
            <p:nvPr/>
          </p:nvSpPr>
          <p:spPr>
            <a:xfrm>
              <a:off x="5215782" y="2620338"/>
              <a:ext cx="2609228" cy="5723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两端都不栽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688774" y="4937685"/>
              <a:ext cx="3394876" cy="5723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棵数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间隔数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-1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7544436" y="2592429"/>
            <a:ext cx="2613025" cy="2890214"/>
            <a:chOff x="8225009" y="2620338"/>
            <a:chExt cx="3484261" cy="288971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96980" y="3282210"/>
              <a:ext cx="3412290" cy="16237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矩形 14"/>
            <p:cNvSpPr/>
            <p:nvPr/>
          </p:nvSpPr>
          <p:spPr>
            <a:xfrm>
              <a:off x="8225009" y="2620338"/>
              <a:ext cx="3333969" cy="5723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一端栽一端不栽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305448" y="4937685"/>
              <a:ext cx="3393239" cy="57236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棵数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间隔数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62000" y="1711326"/>
            <a:ext cx="9145589" cy="5355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植树问题有哪几种情况？每种情况中棵数与间隔数之间是什么关系？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宽屏</PresentationFormat>
  <Paragraphs>87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25</cp:revision>
  <dcterms:created xsi:type="dcterms:W3CDTF">2020-06-25T13:11:00Z</dcterms:created>
  <dcterms:modified xsi:type="dcterms:W3CDTF">2023-01-17T02:07:23Z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DF5D7000A732414FA0BE452131B544EB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