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7" r:id="rId3"/>
    <p:sldId id="286" r:id="rId4"/>
    <p:sldId id="299" r:id="rId5"/>
    <p:sldId id="295" r:id="rId6"/>
    <p:sldId id="260" r:id="rId7"/>
    <p:sldId id="278" r:id="rId8"/>
    <p:sldId id="279" r:id="rId9"/>
    <p:sldId id="296" r:id="rId10"/>
    <p:sldId id="280" r:id="rId11"/>
    <p:sldId id="282" r:id="rId12"/>
    <p:sldId id="285" r:id="rId13"/>
    <p:sldId id="289" r:id="rId14"/>
    <p:sldId id="297" r:id="rId15"/>
    <p:sldId id="291" r:id="rId16"/>
    <p:sldId id="298" r:id="rId17"/>
    <p:sldId id="292" r:id="rId18"/>
    <p:sldId id="293" r:id="rId19"/>
    <p:sldId id="294" r:id="rId20"/>
    <p:sldId id="302" r:id="rId21"/>
    <p:sldId id="30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pos="3840">
          <p15:clr>
            <a:srgbClr val="A4A3A4"/>
          </p15:clr>
        </p15:guide>
        <p15:guide id="4" pos="7423">
          <p15:clr>
            <a:srgbClr val="A4A3A4"/>
          </p15:clr>
        </p15:guide>
        <p15:guide id="5" pos="4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181" autoAdjust="0"/>
  </p:normalViewPr>
  <p:slideViewPr>
    <p:cSldViewPr snapToObjects="1">
      <p:cViewPr varScale="1">
        <p:scale>
          <a:sx n="110" d="100"/>
          <a:sy n="110" d="100"/>
        </p:scale>
        <p:origin x="-558" y="-84"/>
      </p:cViewPr>
      <p:guideLst>
        <p:guide orient="horz" pos="2160"/>
        <p:guide orient="horz" pos="3974"/>
        <p:guide pos="3840"/>
        <p:guide pos="7423"/>
        <p:guide pos="4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436833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多边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形的面积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928521"/>
            <a:ext cx="12192000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  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364169" y="5119953"/>
            <a:ext cx="2282208" cy="1144558"/>
          </a:xfrm>
          <a:prstGeom prst="parallelogram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896936" y="4818724"/>
            <a:ext cx="2337040" cy="1113792"/>
          </a:xfrm>
          <a:prstGeom prst="parallelogram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/>
        </p:nvSpPr>
        <p:spPr>
          <a:xfrm>
            <a:off x="1473000" y="4506155"/>
            <a:ext cx="2337040" cy="1104659"/>
          </a:xfrm>
          <a:prstGeom prst="parallelogram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511824" y="5600592"/>
            <a:ext cx="590465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5" name="矩形 14"/>
          <p:cNvSpPr/>
          <p:nvPr/>
        </p:nvSpPr>
        <p:spPr>
          <a:xfrm>
            <a:off x="479377" y="1268761"/>
            <a:ext cx="111335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条平行线之间画了一个长方形和一个平行四边形，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长方形长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 求平行四边形的面积。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1545" y="2852936"/>
            <a:ext cx="790164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矩形 16"/>
          <p:cNvSpPr/>
          <p:nvPr/>
        </p:nvSpPr>
        <p:spPr>
          <a:xfrm>
            <a:off x="3287688" y="5301209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S=a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h=15×6=80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893186" y="5119190"/>
            <a:ext cx="2154799" cy="161609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2778" y="1254278"/>
            <a:ext cx="51491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求出下列平行四边形的面积。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50" y="2707465"/>
            <a:ext cx="3024335" cy="1752959"/>
          </a:xfrm>
          <a:prstGeom prst="rect">
            <a:avLst/>
          </a:prstGeom>
        </p:spPr>
      </p:pic>
      <p:pic>
        <p:nvPicPr>
          <p:cNvPr id="7170" name="Picture 2" descr="C:\Users\haifei\Desktop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8169" y="2348880"/>
            <a:ext cx="1741971" cy="245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haifei\Desktop\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76321" y="2420888"/>
            <a:ext cx="1882620" cy="2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1248570" y="242088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①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087888" y="241671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②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560822" y="242088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③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9213" y="5036486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3×7=21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8774" y="5057018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3×4=12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33190" y="5051546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9×6=54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5" name="矩形 4"/>
          <p:cNvSpPr/>
          <p:nvPr/>
        </p:nvSpPr>
        <p:spPr>
          <a:xfrm>
            <a:off x="479376" y="1268761"/>
            <a:ext cx="10513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个平行四边形广告牌，底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米。按每平方米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制作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这个广告牌需要多少元？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35560" y="297778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6=12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12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50=600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7368" y="3844206"/>
            <a:ext cx="1080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个平行四边形的停车场，底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米。如果平均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每个车位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占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平方米，这个停车场一共可以停放多少辆车？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223792" y="5426060"/>
            <a:ext cx="3950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15=105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696401" y="5184577"/>
            <a:ext cx="2171735" cy="162880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475997" y="1256021"/>
            <a:ext cx="1080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如图，平行四边形的面积是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是上、下两边的中点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能求出图中涂色部分的面积吗？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6840" y="3106998"/>
            <a:ext cx="4903333" cy="279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896320" y="2841318"/>
            <a:ext cx="573466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涂色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部分也是平行四边形，它的底是大平行四边形底的一半，高和大平行四边形的高相等。所以面积时大平行四边形面积的一半，也就是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2=36</a:t>
            </a:r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3" name="矩形 2"/>
          <p:cNvSpPr/>
          <p:nvPr/>
        </p:nvSpPr>
        <p:spPr>
          <a:xfrm>
            <a:off x="551384" y="1332052"/>
            <a:ext cx="110172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）平行四边形的面积公式用字母表示可以写作（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），也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写作（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）平行四边形的底是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厘米，高是底的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倍，它的面积是（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44274" y="2473732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s=a</a:t>
            </a:r>
            <a:r>
              <a:rPr lang="zh-CN" altLang="zh-CN" sz="2800" dirty="0">
                <a:solidFill>
                  <a:srgbClr val="FF0000"/>
                </a:solidFill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</a:rPr>
              <a:t>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30073" y="3337828"/>
            <a:ext cx="4307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底×高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88490" y="422108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56781" y="4980842"/>
            <a:ext cx="2446132" cy="183459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518082" y="5320372"/>
            <a:ext cx="2410567" cy="1537628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4" name="矩形 3"/>
          <p:cNvSpPr/>
          <p:nvPr/>
        </p:nvSpPr>
        <p:spPr>
          <a:xfrm>
            <a:off x="623392" y="1104306"/>
            <a:ext cx="104411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）等底等高的平行四边形面积都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）。一个平行四边形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周长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厘米，一边的长为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厘米，另外三边的长分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）把一个平行四边形沿其中一条高剪开，平移后可以拼成一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），长方形的长就是平行四边形的（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宽就是平行四边形的（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84034" y="141277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1505" y="312180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665" y="312180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3833" y="314096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5764" y="479715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0574" y="47971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8836" y="56612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11" name="矩形 10"/>
          <p:cNvSpPr/>
          <p:nvPr/>
        </p:nvSpPr>
        <p:spPr>
          <a:xfrm>
            <a:off x="623392" y="1124744"/>
            <a:ext cx="115212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选一选。</a:t>
            </a:r>
          </a:p>
          <a:p>
            <a:pPr>
              <a:lnSpc>
                <a:spcPts val="6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）平行四边形的底扩大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倍，高缩小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倍，它的面积（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ts val="6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A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B.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C.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D.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</a:p>
          <a:p>
            <a:pPr>
              <a:lnSpc>
                <a:spcPts val="6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木条钉成的长方形拉成一个平行四边形，它的高和面积（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ts val="6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A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B.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都比原来大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C.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都比原来小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D.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只有高变小</a:t>
            </a:r>
          </a:p>
          <a:p>
            <a:pPr>
              <a:lnSpc>
                <a:spcPts val="6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3)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同一底上可以画（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）条高。</a:t>
            </a:r>
          </a:p>
          <a:p>
            <a:pPr>
              <a:lnSpc>
                <a:spcPts val="6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A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B. 1           C. 2           D. 5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08368" y="213285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58916" y="5210036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42636" y="3645024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08369" y="4886751"/>
            <a:ext cx="2437488" cy="182811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77727" y="4643528"/>
            <a:ext cx="1853332" cy="2028054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4" name="矩形 3"/>
          <p:cNvSpPr/>
          <p:nvPr/>
        </p:nvSpPr>
        <p:spPr>
          <a:xfrm>
            <a:off x="695401" y="1196753"/>
            <a:ext cx="65854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求出下列图形的面积。（单位：厘米）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412" y="2996954"/>
            <a:ext cx="3585171" cy="140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5530" y="2348880"/>
            <a:ext cx="2124524" cy="229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05342" y="450912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77174" y="457152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0112" y="5282044"/>
            <a:ext cx="4397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17.6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91742" y="5301208"/>
            <a:ext cx="4100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5" name="矩形 4"/>
          <p:cNvSpPr/>
          <p:nvPr/>
        </p:nvSpPr>
        <p:spPr>
          <a:xfrm>
            <a:off x="839417" y="1052736"/>
            <a:ext cx="109442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如图，平行四边形的面积是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平方米，其中的阴影部分也是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CD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）求阴影部分的面积。（用两种方法解答）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EF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EF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为底时阴影部分平行四边形的高是多少？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3632" y="3861049"/>
            <a:ext cx="5620227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120337" y="4665427"/>
            <a:ext cx="2923433" cy="21925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3" name="矩形 2"/>
          <p:cNvSpPr/>
          <p:nvPr/>
        </p:nvSpPr>
        <p:spPr>
          <a:xfrm>
            <a:off x="815701" y="1260044"/>
            <a:ext cx="106808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求出大平行四边形的高，与阴影部分平行四边形高相等，用公式计算面积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72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（米），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（平方米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：阴影部分的面积是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07368" y="4676759"/>
            <a:ext cx="1545363" cy="200338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9618" y="1700810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下面每组的两个图形面积相等吗？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28" y="3126262"/>
            <a:ext cx="2160240" cy="2921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D:\qq文件下载\1252934198\Image\C2C\K)Y_FI4EB3DAZ([YQ$DJRI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6069" y="2564904"/>
            <a:ext cx="4140012" cy="239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qq文件下载\1252934198\Image\C2C\S1Y5_NR$DQ}YAZU1YJH7MY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2106" y="2565037"/>
            <a:ext cx="3960439" cy="239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3" name="矩形 2"/>
          <p:cNvSpPr/>
          <p:nvPr/>
        </p:nvSpPr>
        <p:spPr>
          <a:xfrm>
            <a:off x="815701" y="1260045"/>
            <a:ext cx="106808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两个平行四边形的高相等，利用它们底的倍数关系求出阴影部分的面积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（平方米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：阴影部分的面积是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07368" y="4676759"/>
            <a:ext cx="1545363" cy="200338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3392" y="1545755"/>
            <a:ext cx="107291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平行四边形的面积公式计算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（米）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EF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为底时阴影部分平行四边形的高是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07368" y="4346394"/>
            <a:ext cx="1800200" cy="233374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858144" y="1348798"/>
            <a:ext cx="1091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思考一</a:t>
            </a: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怎么将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下列图形转变成长方形？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448" y="2619126"/>
            <a:ext cx="4104456" cy="313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右箭头 2"/>
          <p:cNvSpPr/>
          <p:nvPr/>
        </p:nvSpPr>
        <p:spPr>
          <a:xfrm>
            <a:off x="5231906" y="4185518"/>
            <a:ext cx="145888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4072" y="2564904"/>
            <a:ext cx="4443144" cy="3132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66164" y="380631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7376" y="1916832"/>
            <a:ext cx="4425208" cy="307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546" y="1916832"/>
            <a:ext cx="4272927" cy="307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右箭头 5"/>
          <p:cNvSpPr/>
          <p:nvPr/>
        </p:nvSpPr>
        <p:spPr>
          <a:xfrm>
            <a:off x="5238472" y="3262148"/>
            <a:ext cx="16168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39418" y="5354052"/>
            <a:ext cx="1034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思考二：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比较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上面两种转化方法， 说说它们有什么相同的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地方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6663" y="290578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425" y="3068960"/>
            <a:ext cx="1050596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911424" y="1484785"/>
            <a:ext cx="10513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页选一个平行四边形剪下来， 把它转化成长方形，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长方形和平行四边形的面积， 在小组里交流并完成下表。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479376" y="1052738"/>
            <a:ext cx="104411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小组讨论：</a:t>
            </a:r>
          </a:p>
          <a:p>
            <a:pPr>
              <a:lnSpc>
                <a:spcPct val="2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转化成的长方形与平行四边形面积相等吗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长方形的长和宽与平行四边形的底和高有什么关系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根据长方形的面积公式，怎样求平行四边形的面积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90170" y="5102489"/>
            <a:ext cx="2554503" cy="14228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6" name="矩形 5"/>
          <p:cNvSpPr/>
          <p:nvPr/>
        </p:nvSpPr>
        <p:spPr>
          <a:xfrm>
            <a:off x="767408" y="1196753"/>
            <a:ext cx="101531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）转化成的长方形的面积与平行四边形的面积相等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）长方形的长等于平行四边形的底，宽等于平行四边形的高。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）因为长方形的面积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长×宽，长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底、宽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高，所以平行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边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形的面积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底×高。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92345" y="5102488"/>
            <a:ext cx="2554503" cy="14228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5" name="矩形 4"/>
          <p:cNvSpPr/>
          <p:nvPr/>
        </p:nvSpPr>
        <p:spPr>
          <a:xfrm>
            <a:off x="2567608" y="3501009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r>
              <a:rPr lang="zh-CN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S=a</a:t>
            </a:r>
            <a:r>
              <a:rPr lang="zh-CN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4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endParaRPr lang="zh-CN" altLang="zh-CN" sz="4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6041" y="2996952"/>
            <a:ext cx="389246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95401" y="1323927"/>
            <a:ext cx="106571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表示平行四边形的面积，用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分别表示平行四边形的底和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，那么平行四边形的面积可表示为：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00572" y="5229200"/>
            <a:ext cx="4323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2312" y="4208894"/>
            <a:ext cx="2035296" cy="213285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479376" y="1251918"/>
            <a:ext cx="10513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一块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平行四边形玻璃， 底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 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 面积是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多少平方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厘米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12" name="矩形 11"/>
          <p:cNvSpPr/>
          <p:nvPr/>
        </p:nvSpPr>
        <p:spPr>
          <a:xfrm>
            <a:off x="3215680" y="5517233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S=a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h=50×70=350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4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4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4079776" y="2573906"/>
            <a:ext cx="3312368" cy="2425127"/>
          </a:xfrm>
          <a:prstGeom prst="parallelogram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4716153" y="2564904"/>
            <a:ext cx="1" cy="2425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55840" y="360669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50cm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4079777" y="4999034"/>
            <a:ext cx="268739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87889" y="5045114"/>
            <a:ext cx="114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70cm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31534" y="4725146"/>
            <a:ext cx="2444127" cy="183309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Microsoft Office PowerPoint</Application>
  <PresentationFormat>宽屏</PresentationFormat>
  <Paragraphs>119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2023-01-17T02:07:46Z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9DE5A1E7F0BE4C12A76FE04EB715B060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