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1E644-B0E8-4A12-AEFC-8EE42D99C25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C80B8-77F8-42F4-ACA7-1E8BBC0C61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F6C65-8CDB-4F4C-A02F-42A3859E7DBA}" type="slidenum">
              <a:rPr lang="en-US" smtClean="0">
                <a:solidFill>
                  <a:prstClr val="black"/>
                </a:solidFill>
              </a:r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4360E3-12A3-4F2E-8020-CF1000BFB3C6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EC07C-AD6C-4E22-80CB-473A91FD945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E8F13-2FB7-481A-B829-746B93CE5C37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16712-68C8-416B-807B-F6F65EE68E8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B9E08B-DE82-4E62-BB35-EC478E2F3032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E30F3-7CAC-482B-A456-58E5C765DB0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37711-F48F-4617-BFCF-B3C6F6FA4DDE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2CDD1-EA8A-4062-9E65-3796C27A60C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5A9F1-96F8-4114-9E46-31ACE81C2CF8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52ECB-5E3D-4F2C-A0BC-52FADBA3156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73176-54F9-40CF-8EE2-4321FE448A24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ABDE8-BE33-4654-8964-1433C5F5B4D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DD208-0C77-4CC9-8D07-7BF4FFD8A28C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41627-BDE8-4BAA-A10D-14083A6344D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D29355-527B-4070-9860-785BDBED96D0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D2F0C-8A75-4A45-A343-CD7AC7B5C31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872824-3F8C-4CD0-BA8A-048F66D0D0AD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58C15-4983-4792-8D2C-CCBC9FEBF35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0E044-DCE4-4FCE-9440-8140B606479E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7C55B-49B1-46AE-8616-D248AF02C02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8C77AE-2C5A-4FFA-BD95-BED1FD231AA4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B0E679F-8B13-496D-B210-D4570DF1581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16391" name="Picture 8" descr="图片1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47809" y="1000191"/>
            <a:ext cx="7467600" cy="792163"/>
          </a:xfrm>
        </p:spPr>
        <p:txBody>
          <a:bodyPr/>
          <a:lstStyle/>
          <a:p>
            <a:r>
              <a:rPr lang="zh-CN" altLang="en-US" sz="4000" dirty="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青岛版 八年</a:t>
            </a:r>
            <a:r>
              <a:rPr lang="zh-CN" altLang="en-US" sz="4000" dirty="0" smtClean="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级</a:t>
            </a:r>
            <a:r>
              <a:rPr lang="zh-CN" altLang="en-US" sz="4000" dirty="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上</a:t>
            </a:r>
            <a:r>
              <a:rPr lang="zh-CN" altLang="en-US" sz="4000" dirty="0" smtClean="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册 </a:t>
            </a:r>
            <a:r>
              <a:rPr lang="zh-CN" altLang="en-US" sz="4000" dirty="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第五章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2133634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742950" indent="-28575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marL="1143000" indent="-2286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marL="1600200" indent="-2286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marL="2057400" indent="-2286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6000" b="1" dirty="0">
                <a:solidFill>
                  <a:schemeClr val="tx1"/>
                </a:solidFill>
                <a:latin typeface="汉仪大宋简" pitchFamily="49" charset="-122"/>
                <a:ea typeface="汉仪大宋简" pitchFamily="49" charset="-122"/>
              </a:rPr>
              <a:t>5.5</a:t>
            </a:r>
            <a:r>
              <a:rPr lang="en-US" sz="6000" b="1" dirty="0">
                <a:solidFill>
                  <a:schemeClr val="tx1"/>
                </a:solidFill>
                <a:latin typeface="汉仪大宋简" pitchFamily="49" charset="-122"/>
                <a:ea typeface="汉仪大宋简" pitchFamily="49" charset="-122"/>
              </a:rPr>
              <a:t> </a:t>
            </a:r>
            <a:r>
              <a:rPr lang="zh-CN" altLang="en-US" sz="6000" b="1" dirty="0" smtClean="0">
                <a:solidFill>
                  <a:schemeClr val="tx1"/>
                </a:solidFill>
                <a:latin typeface="汉仪大宋简" pitchFamily="49" charset="-122"/>
                <a:ea typeface="汉仪大宋简" pitchFamily="49" charset="-122"/>
              </a:rPr>
              <a:t>三</a:t>
            </a:r>
            <a:r>
              <a:rPr lang="zh-CN" altLang="en-US" sz="6000" b="1" dirty="0">
                <a:solidFill>
                  <a:schemeClr val="tx1"/>
                </a:solidFill>
                <a:latin typeface="汉仪大宋简" pitchFamily="49" charset="-122"/>
                <a:ea typeface="汉仪大宋简" pitchFamily="49" charset="-122"/>
              </a:rPr>
              <a:t>角形内角和定理</a:t>
            </a:r>
          </a:p>
        </p:txBody>
      </p:sp>
      <p:pic>
        <p:nvPicPr>
          <p:cNvPr id="3076" name="Picture 4" descr="MCED00183_0000[1]"/>
          <p:cNvPicPr>
            <a:picLocks noChangeAspect="1" noChangeArrowheads="1"/>
          </p:cNvPicPr>
          <p:nvPr/>
        </p:nvPicPr>
        <p:blipFill>
          <a:blip r:embed="rId2" cstate="email">
            <a:grayscl/>
            <a:lum bright="-30000" contrast="6000"/>
          </a:blip>
          <a:srcRect/>
          <a:stretch>
            <a:fillRect/>
          </a:stretch>
        </p:blipFill>
        <p:spPr bwMode="auto">
          <a:xfrm>
            <a:off x="381110" y="3962386"/>
            <a:ext cx="2520950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3933557" y="532442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590822"/>
            <a:ext cx="8229600" cy="307812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zh-CN" altLang="en-US" dirty="0" smtClean="0"/>
              <a:t>   △</a:t>
            </a:r>
            <a:r>
              <a:rPr lang="en-US" dirty="0"/>
              <a:t>GCE</a:t>
            </a:r>
            <a:r>
              <a:rPr lang="zh-CN" altLang="en-US" dirty="0"/>
              <a:t>中，由推论</a:t>
            </a:r>
            <a:r>
              <a:rPr lang="en-US" dirty="0"/>
              <a:t>1</a:t>
            </a:r>
            <a:r>
              <a:rPr lang="zh-CN" altLang="en-US" dirty="0"/>
              <a:t>，得∠</a:t>
            </a:r>
            <a:r>
              <a:rPr lang="en-US" dirty="0"/>
              <a:t>1=∠C+∠E </a:t>
            </a:r>
            <a:br>
              <a:rPr lang="en-US" dirty="0"/>
            </a:br>
            <a:r>
              <a:rPr lang="zh-CN" altLang="en-US" dirty="0"/>
              <a:t>同理，∠</a:t>
            </a:r>
            <a:r>
              <a:rPr lang="en-US" dirty="0"/>
              <a:t>2=∠B+∠D </a:t>
            </a:r>
            <a:br>
              <a:rPr lang="en-US" dirty="0"/>
            </a:br>
            <a:r>
              <a:rPr lang="en-US" dirty="0"/>
              <a:t>△AGH</a:t>
            </a:r>
            <a:r>
              <a:rPr lang="zh-CN" altLang="en-US" dirty="0"/>
              <a:t>中，由三角形内角和定理，∠</a:t>
            </a:r>
            <a:r>
              <a:rPr lang="en-US" dirty="0"/>
              <a:t>A+∠1+∠2=180</a:t>
            </a:r>
            <a:r>
              <a:rPr lang="zh-CN" altLang="en-US" dirty="0"/>
              <a:t>度 </a:t>
            </a:r>
            <a:br>
              <a:rPr lang="zh-CN" altLang="en-US" dirty="0"/>
            </a:br>
            <a:r>
              <a:rPr lang="zh-CN" altLang="en-US" dirty="0"/>
              <a:t>所以∠</a:t>
            </a:r>
            <a:r>
              <a:rPr lang="en-US" dirty="0"/>
              <a:t>A+∠B+∠C+∠D+∠E=180</a:t>
            </a:r>
            <a:r>
              <a:rPr lang="zh-CN" altLang="en-US" dirty="0"/>
              <a:t>度 </a:t>
            </a:r>
            <a:br>
              <a:rPr lang="zh-CN" altLang="en-US" dirty="0"/>
            </a:br>
            <a:r>
              <a:rPr lang="zh-CN" altLang="en-US" dirty="0"/>
              <a:t>所以五角星形</a:t>
            </a:r>
            <a:r>
              <a:rPr lang="en-US" dirty="0"/>
              <a:t>5</a:t>
            </a:r>
            <a:r>
              <a:rPr lang="zh-CN" altLang="en-US" dirty="0"/>
              <a:t>个角的和是</a:t>
            </a:r>
            <a:r>
              <a:rPr lang="en-US" dirty="0"/>
              <a:t>180</a:t>
            </a:r>
            <a:r>
              <a:rPr lang="zh-CN" altLang="en-US" dirty="0"/>
              <a:t>度。 </a:t>
            </a:r>
          </a:p>
        </p:txBody>
      </p:sp>
      <p:pic>
        <p:nvPicPr>
          <p:cNvPr id="12291" name="Picture 3" descr="12274990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876800"/>
            <a:ext cx="2286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52607" y="533476"/>
            <a:ext cx="304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 dirty="0">
                <a:solidFill>
                  <a:srgbClr val="FF33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拓展延伸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1110" y="1447852"/>
            <a:ext cx="7391400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估计正五角星中∠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A,∠B,∠C,∠D,∠E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的度数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猜想它们的和是多少度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并证明你的猜想。 </a:t>
            </a:r>
            <a:endParaRPr 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  <p:bldP spid="1229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3315" name="Picture 2" descr="09"/>
          <p:cNvPicPr preferRelativeResize="0">
            <a:picLocks noGrp="1"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13316" name="Picture 3" descr="水中鱼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4419600"/>
            <a:ext cx="1492250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WordArt 4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24000" y="1600200"/>
            <a:ext cx="6645275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1"/>
          <p:cNvSpPr txBox="1">
            <a:spLocks noChangeArrowheads="1"/>
          </p:cNvSpPr>
          <p:nvPr/>
        </p:nvSpPr>
        <p:spPr bwMode="auto">
          <a:xfrm>
            <a:off x="452438" y="1402556"/>
            <a:ext cx="464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742950" indent="-28575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marL="1143000" indent="-2286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marL="1600200" indent="-2286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marL="2057400" indent="-2286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  <a:latin typeface="华文中宋" panose="02010600040101010101" pitchFamily="2" charset="-122"/>
              </a:rPr>
              <a:t>你有什么办法可以验证呢</a:t>
            </a:r>
            <a:r>
              <a:rPr lang="en-US" dirty="0">
                <a:solidFill>
                  <a:srgbClr val="000000"/>
                </a:solidFill>
                <a:latin typeface="华文中宋" panose="02010600040101010101" pitchFamily="2" charset="-122"/>
              </a:rPr>
              <a:t>?</a:t>
            </a:r>
          </a:p>
        </p:txBody>
      </p:sp>
      <p:sp>
        <p:nvSpPr>
          <p:cNvPr id="4099" name="Freeform 30"/>
          <p:cNvSpPr/>
          <p:nvPr/>
        </p:nvSpPr>
        <p:spPr bwMode="auto">
          <a:xfrm rot="10835403">
            <a:off x="615950" y="4773613"/>
            <a:ext cx="1250950" cy="833437"/>
          </a:xfrm>
          <a:custGeom>
            <a:avLst/>
            <a:gdLst>
              <a:gd name="T0" fmla="*/ 2309 w 4724"/>
              <a:gd name="T1" fmla="*/ 663 h 3148"/>
              <a:gd name="T2" fmla="*/ 1758 w 4724"/>
              <a:gd name="T3" fmla="*/ 0 h 3148"/>
              <a:gd name="T4" fmla="*/ 0 w 4724"/>
              <a:gd name="T5" fmla="*/ 3148 h 3148"/>
              <a:gd name="T6" fmla="*/ 4542 w 4724"/>
              <a:gd name="T7" fmla="*/ 3148 h 3148"/>
              <a:gd name="T8" fmla="*/ 4322 w 4724"/>
              <a:gd name="T9" fmla="*/ 2457 h 3148"/>
              <a:gd name="T10" fmla="*/ 4724 w 4724"/>
              <a:gd name="T11" fmla="*/ 1982 h 3148"/>
              <a:gd name="T12" fmla="*/ 4248 w 4724"/>
              <a:gd name="T13" fmla="*/ 1579 h 3148"/>
              <a:gd name="T14" fmla="*/ 4651 w 4724"/>
              <a:gd name="T15" fmla="*/ 736 h 3148"/>
              <a:gd name="T16" fmla="*/ 4102 w 4724"/>
              <a:gd name="T17" fmla="*/ 371 h 3148"/>
              <a:gd name="T18" fmla="*/ 3699 w 4724"/>
              <a:gd name="T19" fmla="*/ 773 h 3148"/>
              <a:gd name="T20" fmla="*/ 2821 w 4724"/>
              <a:gd name="T21" fmla="*/ 297 h 3148"/>
              <a:gd name="T22" fmla="*/ 2309 w 4724"/>
              <a:gd name="T23" fmla="*/ 663 h 314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724"/>
              <a:gd name="T37" fmla="*/ 0 h 3148"/>
              <a:gd name="T38" fmla="*/ 4724 w 4724"/>
              <a:gd name="T39" fmla="*/ 3148 h 314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724" h="3148">
                <a:moveTo>
                  <a:pt x="2309" y="663"/>
                </a:moveTo>
                <a:lnTo>
                  <a:pt x="1758" y="0"/>
                </a:lnTo>
                <a:lnTo>
                  <a:pt x="0" y="3148"/>
                </a:lnTo>
                <a:lnTo>
                  <a:pt x="4542" y="3148"/>
                </a:lnTo>
                <a:lnTo>
                  <a:pt x="4322" y="2457"/>
                </a:lnTo>
                <a:lnTo>
                  <a:pt x="4724" y="1982"/>
                </a:lnTo>
                <a:lnTo>
                  <a:pt x="4248" y="1579"/>
                </a:lnTo>
                <a:lnTo>
                  <a:pt x="4651" y="736"/>
                </a:lnTo>
                <a:lnTo>
                  <a:pt x="4102" y="371"/>
                </a:lnTo>
                <a:lnTo>
                  <a:pt x="3699" y="773"/>
                </a:lnTo>
                <a:lnTo>
                  <a:pt x="2821" y="297"/>
                </a:lnTo>
                <a:lnTo>
                  <a:pt x="2309" y="663"/>
                </a:lnTo>
                <a:close/>
              </a:path>
            </a:pathLst>
          </a:custGeom>
          <a:solidFill>
            <a:srgbClr val="CCFF66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4100" name="Freeform 32"/>
          <p:cNvSpPr/>
          <p:nvPr/>
        </p:nvSpPr>
        <p:spPr bwMode="auto">
          <a:xfrm rot="10819228">
            <a:off x="1843088" y="4779963"/>
            <a:ext cx="1800225" cy="833437"/>
          </a:xfrm>
          <a:custGeom>
            <a:avLst/>
            <a:gdLst>
              <a:gd name="T0" fmla="*/ 2252 w 6802"/>
              <a:gd name="T1" fmla="*/ 481 h 3149"/>
              <a:gd name="T2" fmla="*/ 1977 w 6802"/>
              <a:gd name="T3" fmla="*/ 225 h 3149"/>
              <a:gd name="T4" fmla="*/ 1538 w 6802"/>
              <a:gd name="T5" fmla="*/ 664 h 3149"/>
              <a:gd name="T6" fmla="*/ 989 w 6802"/>
              <a:gd name="T7" fmla="*/ 298 h 3149"/>
              <a:gd name="T8" fmla="*/ 403 w 6802"/>
              <a:gd name="T9" fmla="*/ 737 h 3149"/>
              <a:gd name="T10" fmla="*/ 0 w 6802"/>
              <a:gd name="T11" fmla="*/ 1580 h 3149"/>
              <a:gd name="T12" fmla="*/ 476 w 6802"/>
              <a:gd name="T13" fmla="*/ 1983 h 3149"/>
              <a:gd name="T14" fmla="*/ 74 w 6802"/>
              <a:gd name="T15" fmla="*/ 2458 h 3149"/>
              <a:gd name="T16" fmla="*/ 294 w 6802"/>
              <a:gd name="T17" fmla="*/ 3149 h 3149"/>
              <a:gd name="T18" fmla="*/ 6802 w 6802"/>
              <a:gd name="T19" fmla="*/ 3149 h 3149"/>
              <a:gd name="T20" fmla="*/ 3033 w 6802"/>
              <a:gd name="T21" fmla="*/ 0 h 3149"/>
              <a:gd name="T22" fmla="*/ 2252 w 6802"/>
              <a:gd name="T23" fmla="*/ 481 h 314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802"/>
              <a:gd name="T37" fmla="*/ 0 h 3149"/>
              <a:gd name="T38" fmla="*/ 6802 w 6802"/>
              <a:gd name="T39" fmla="*/ 3149 h 314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802" h="3149">
                <a:moveTo>
                  <a:pt x="2252" y="481"/>
                </a:moveTo>
                <a:lnTo>
                  <a:pt x="1977" y="225"/>
                </a:lnTo>
                <a:lnTo>
                  <a:pt x="1538" y="664"/>
                </a:lnTo>
                <a:lnTo>
                  <a:pt x="989" y="298"/>
                </a:lnTo>
                <a:lnTo>
                  <a:pt x="403" y="737"/>
                </a:lnTo>
                <a:lnTo>
                  <a:pt x="0" y="1580"/>
                </a:lnTo>
                <a:lnTo>
                  <a:pt x="476" y="1983"/>
                </a:lnTo>
                <a:lnTo>
                  <a:pt x="74" y="2458"/>
                </a:lnTo>
                <a:lnTo>
                  <a:pt x="294" y="3149"/>
                </a:lnTo>
                <a:lnTo>
                  <a:pt x="6802" y="3149"/>
                </a:lnTo>
                <a:lnTo>
                  <a:pt x="3033" y="0"/>
                </a:lnTo>
                <a:lnTo>
                  <a:pt x="2252" y="481"/>
                </a:lnTo>
                <a:close/>
              </a:path>
            </a:pathLst>
          </a:custGeom>
          <a:solidFill>
            <a:srgbClr val="FFCC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4101" name="Freeform 31"/>
          <p:cNvSpPr/>
          <p:nvPr/>
        </p:nvSpPr>
        <p:spPr bwMode="auto">
          <a:xfrm>
            <a:off x="1377950" y="4800600"/>
            <a:ext cx="1462088" cy="1038225"/>
          </a:xfrm>
          <a:custGeom>
            <a:avLst/>
            <a:gdLst>
              <a:gd name="T0" fmla="*/ 0 w 5523"/>
              <a:gd name="T1" fmla="*/ 3149 h 3922"/>
              <a:gd name="T2" fmla="*/ 551 w 5523"/>
              <a:gd name="T3" fmla="*/ 3812 h 3922"/>
              <a:gd name="T4" fmla="*/ 1063 w 5523"/>
              <a:gd name="T5" fmla="*/ 3446 h 3922"/>
              <a:gd name="T6" fmla="*/ 1941 w 5523"/>
              <a:gd name="T7" fmla="*/ 3922 h 3922"/>
              <a:gd name="T8" fmla="*/ 2344 w 5523"/>
              <a:gd name="T9" fmla="*/ 3520 h 3922"/>
              <a:gd name="T10" fmla="*/ 2893 w 5523"/>
              <a:gd name="T11" fmla="*/ 3885 h 3922"/>
              <a:gd name="T12" fmla="*/ 3479 w 5523"/>
              <a:gd name="T13" fmla="*/ 3446 h 3922"/>
              <a:gd name="T14" fmla="*/ 4028 w 5523"/>
              <a:gd name="T15" fmla="*/ 3812 h 3922"/>
              <a:gd name="T16" fmla="*/ 4467 w 5523"/>
              <a:gd name="T17" fmla="*/ 3373 h 3922"/>
              <a:gd name="T18" fmla="*/ 4742 w 5523"/>
              <a:gd name="T19" fmla="*/ 3629 h 3922"/>
              <a:gd name="T20" fmla="*/ 5523 w 5523"/>
              <a:gd name="T21" fmla="*/ 3148 h 3922"/>
              <a:gd name="T22" fmla="*/ 1755 w 5523"/>
              <a:gd name="T23" fmla="*/ 0 h 3922"/>
              <a:gd name="T24" fmla="*/ 0 w 5523"/>
              <a:gd name="T25" fmla="*/ 3149 h 392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523"/>
              <a:gd name="T40" fmla="*/ 0 h 3922"/>
              <a:gd name="T41" fmla="*/ 5523 w 5523"/>
              <a:gd name="T42" fmla="*/ 3922 h 392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523" h="3922">
                <a:moveTo>
                  <a:pt x="0" y="3149"/>
                </a:moveTo>
                <a:lnTo>
                  <a:pt x="551" y="3812"/>
                </a:lnTo>
                <a:lnTo>
                  <a:pt x="1063" y="3446"/>
                </a:lnTo>
                <a:lnTo>
                  <a:pt x="1941" y="3922"/>
                </a:lnTo>
                <a:lnTo>
                  <a:pt x="2344" y="3520"/>
                </a:lnTo>
                <a:lnTo>
                  <a:pt x="2893" y="3885"/>
                </a:lnTo>
                <a:lnTo>
                  <a:pt x="3479" y="3446"/>
                </a:lnTo>
                <a:lnTo>
                  <a:pt x="4028" y="3812"/>
                </a:lnTo>
                <a:lnTo>
                  <a:pt x="4467" y="3373"/>
                </a:lnTo>
                <a:lnTo>
                  <a:pt x="4742" y="3629"/>
                </a:lnTo>
                <a:lnTo>
                  <a:pt x="5523" y="3148"/>
                </a:lnTo>
                <a:lnTo>
                  <a:pt x="1755" y="0"/>
                </a:lnTo>
                <a:lnTo>
                  <a:pt x="0" y="3149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4102" name="Freeform 49"/>
          <p:cNvSpPr/>
          <p:nvPr/>
        </p:nvSpPr>
        <p:spPr bwMode="auto">
          <a:xfrm>
            <a:off x="914400" y="5645150"/>
            <a:ext cx="1250950" cy="833438"/>
          </a:xfrm>
          <a:custGeom>
            <a:avLst/>
            <a:gdLst>
              <a:gd name="T0" fmla="*/ 2309 w 4724"/>
              <a:gd name="T1" fmla="*/ 663 h 3148"/>
              <a:gd name="T2" fmla="*/ 1758 w 4724"/>
              <a:gd name="T3" fmla="*/ 0 h 3148"/>
              <a:gd name="T4" fmla="*/ 0 w 4724"/>
              <a:gd name="T5" fmla="*/ 3148 h 3148"/>
              <a:gd name="T6" fmla="*/ 4542 w 4724"/>
              <a:gd name="T7" fmla="*/ 3148 h 3148"/>
              <a:gd name="T8" fmla="*/ 4322 w 4724"/>
              <a:gd name="T9" fmla="*/ 2457 h 3148"/>
              <a:gd name="T10" fmla="*/ 4724 w 4724"/>
              <a:gd name="T11" fmla="*/ 1982 h 3148"/>
              <a:gd name="T12" fmla="*/ 4248 w 4724"/>
              <a:gd name="T13" fmla="*/ 1579 h 3148"/>
              <a:gd name="T14" fmla="*/ 4651 w 4724"/>
              <a:gd name="T15" fmla="*/ 736 h 3148"/>
              <a:gd name="T16" fmla="*/ 4102 w 4724"/>
              <a:gd name="T17" fmla="*/ 371 h 3148"/>
              <a:gd name="T18" fmla="*/ 3699 w 4724"/>
              <a:gd name="T19" fmla="*/ 773 h 3148"/>
              <a:gd name="T20" fmla="*/ 2821 w 4724"/>
              <a:gd name="T21" fmla="*/ 297 h 3148"/>
              <a:gd name="T22" fmla="*/ 2309 w 4724"/>
              <a:gd name="T23" fmla="*/ 663 h 314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724"/>
              <a:gd name="T37" fmla="*/ 0 h 3148"/>
              <a:gd name="T38" fmla="*/ 4724 w 4724"/>
              <a:gd name="T39" fmla="*/ 3148 h 314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724" h="3148">
                <a:moveTo>
                  <a:pt x="2309" y="663"/>
                </a:moveTo>
                <a:lnTo>
                  <a:pt x="1758" y="0"/>
                </a:lnTo>
                <a:lnTo>
                  <a:pt x="0" y="3148"/>
                </a:lnTo>
                <a:lnTo>
                  <a:pt x="4542" y="3148"/>
                </a:lnTo>
                <a:lnTo>
                  <a:pt x="4322" y="2457"/>
                </a:lnTo>
                <a:lnTo>
                  <a:pt x="4724" y="1982"/>
                </a:lnTo>
                <a:lnTo>
                  <a:pt x="4248" y="1579"/>
                </a:lnTo>
                <a:lnTo>
                  <a:pt x="4651" y="736"/>
                </a:lnTo>
                <a:lnTo>
                  <a:pt x="4102" y="371"/>
                </a:lnTo>
                <a:lnTo>
                  <a:pt x="3699" y="773"/>
                </a:lnTo>
                <a:lnTo>
                  <a:pt x="2821" y="297"/>
                </a:lnTo>
                <a:lnTo>
                  <a:pt x="2309" y="663"/>
                </a:lnTo>
                <a:close/>
              </a:path>
            </a:pathLst>
          </a:custGeom>
          <a:solidFill>
            <a:srgbClr val="CCFF66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4103" name="Freeform 51"/>
          <p:cNvSpPr/>
          <p:nvPr/>
        </p:nvSpPr>
        <p:spPr bwMode="auto">
          <a:xfrm>
            <a:off x="2022475" y="5645150"/>
            <a:ext cx="1800225" cy="833438"/>
          </a:xfrm>
          <a:custGeom>
            <a:avLst/>
            <a:gdLst>
              <a:gd name="T0" fmla="*/ 2252 w 6802"/>
              <a:gd name="T1" fmla="*/ 481 h 3149"/>
              <a:gd name="T2" fmla="*/ 1977 w 6802"/>
              <a:gd name="T3" fmla="*/ 225 h 3149"/>
              <a:gd name="T4" fmla="*/ 1538 w 6802"/>
              <a:gd name="T5" fmla="*/ 664 h 3149"/>
              <a:gd name="T6" fmla="*/ 989 w 6802"/>
              <a:gd name="T7" fmla="*/ 298 h 3149"/>
              <a:gd name="T8" fmla="*/ 403 w 6802"/>
              <a:gd name="T9" fmla="*/ 737 h 3149"/>
              <a:gd name="T10" fmla="*/ 0 w 6802"/>
              <a:gd name="T11" fmla="*/ 1580 h 3149"/>
              <a:gd name="T12" fmla="*/ 476 w 6802"/>
              <a:gd name="T13" fmla="*/ 1983 h 3149"/>
              <a:gd name="T14" fmla="*/ 74 w 6802"/>
              <a:gd name="T15" fmla="*/ 2458 h 3149"/>
              <a:gd name="T16" fmla="*/ 294 w 6802"/>
              <a:gd name="T17" fmla="*/ 3149 h 3149"/>
              <a:gd name="T18" fmla="*/ 6802 w 6802"/>
              <a:gd name="T19" fmla="*/ 3149 h 3149"/>
              <a:gd name="T20" fmla="*/ 3033 w 6802"/>
              <a:gd name="T21" fmla="*/ 0 h 3149"/>
              <a:gd name="T22" fmla="*/ 2252 w 6802"/>
              <a:gd name="T23" fmla="*/ 481 h 314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802"/>
              <a:gd name="T37" fmla="*/ 0 h 3149"/>
              <a:gd name="T38" fmla="*/ 6802 w 6802"/>
              <a:gd name="T39" fmla="*/ 3149 h 314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802" h="3149">
                <a:moveTo>
                  <a:pt x="2252" y="481"/>
                </a:moveTo>
                <a:lnTo>
                  <a:pt x="1977" y="225"/>
                </a:lnTo>
                <a:lnTo>
                  <a:pt x="1538" y="664"/>
                </a:lnTo>
                <a:lnTo>
                  <a:pt x="989" y="298"/>
                </a:lnTo>
                <a:lnTo>
                  <a:pt x="403" y="737"/>
                </a:lnTo>
                <a:lnTo>
                  <a:pt x="0" y="1580"/>
                </a:lnTo>
                <a:lnTo>
                  <a:pt x="476" y="1983"/>
                </a:lnTo>
                <a:lnTo>
                  <a:pt x="74" y="2458"/>
                </a:lnTo>
                <a:lnTo>
                  <a:pt x="294" y="3149"/>
                </a:lnTo>
                <a:lnTo>
                  <a:pt x="6802" y="3149"/>
                </a:lnTo>
                <a:lnTo>
                  <a:pt x="3033" y="0"/>
                </a:lnTo>
                <a:lnTo>
                  <a:pt x="2252" y="481"/>
                </a:lnTo>
                <a:close/>
              </a:path>
            </a:pathLst>
          </a:custGeom>
          <a:solidFill>
            <a:srgbClr val="FFCC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grpSp>
        <p:nvGrpSpPr>
          <p:cNvPr id="4104" name="Group 8"/>
          <p:cNvGrpSpPr/>
          <p:nvPr/>
        </p:nvGrpSpPr>
        <p:grpSpPr bwMode="auto">
          <a:xfrm>
            <a:off x="914400" y="4800600"/>
            <a:ext cx="2924175" cy="1666875"/>
            <a:chOff x="0" y="0"/>
            <a:chExt cx="1842" cy="1050"/>
          </a:xfrm>
        </p:grpSpPr>
        <p:sp>
          <p:nvSpPr>
            <p:cNvPr id="4105" name="Freeform 33"/>
            <p:cNvSpPr/>
            <p:nvPr/>
          </p:nvSpPr>
          <p:spPr bwMode="auto">
            <a:xfrm>
              <a:off x="0" y="525"/>
              <a:ext cx="757" cy="525"/>
            </a:xfrm>
            <a:custGeom>
              <a:avLst/>
              <a:gdLst>
                <a:gd name="T0" fmla="*/ 4542 w 4542"/>
                <a:gd name="T1" fmla="*/ 3148 h 3148"/>
                <a:gd name="T2" fmla="*/ 0 w 4542"/>
                <a:gd name="T3" fmla="*/ 3148 h 3148"/>
                <a:gd name="T4" fmla="*/ 1758 w 4542"/>
                <a:gd name="T5" fmla="*/ 0 h 3148"/>
                <a:gd name="T6" fmla="*/ 0 60000 65536"/>
                <a:gd name="T7" fmla="*/ 0 60000 65536"/>
                <a:gd name="T8" fmla="*/ 0 60000 65536"/>
                <a:gd name="T9" fmla="*/ 0 w 4542"/>
                <a:gd name="T10" fmla="*/ 0 h 3148"/>
                <a:gd name="T11" fmla="*/ 4542 w 4542"/>
                <a:gd name="T12" fmla="*/ 3148 h 31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42" h="3148">
                  <a:moveTo>
                    <a:pt x="4542" y="3148"/>
                  </a:moveTo>
                  <a:lnTo>
                    <a:pt x="0" y="3148"/>
                  </a:lnTo>
                  <a:lnTo>
                    <a:pt x="1758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  <p:sp>
          <p:nvSpPr>
            <p:cNvPr id="4106" name="Freeform 34"/>
            <p:cNvSpPr/>
            <p:nvPr/>
          </p:nvSpPr>
          <p:spPr bwMode="auto">
            <a:xfrm>
              <a:off x="753" y="513"/>
              <a:ext cx="439" cy="123"/>
            </a:xfrm>
            <a:custGeom>
              <a:avLst/>
              <a:gdLst>
                <a:gd name="T0" fmla="*/ 0 w 2630"/>
                <a:gd name="T1" fmla="*/ 737 h 737"/>
                <a:gd name="T2" fmla="*/ 586 w 2630"/>
                <a:gd name="T3" fmla="*/ 298 h 737"/>
                <a:gd name="T4" fmla="*/ 1135 w 2630"/>
                <a:gd name="T5" fmla="*/ 664 h 737"/>
                <a:gd name="T6" fmla="*/ 1574 w 2630"/>
                <a:gd name="T7" fmla="*/ 225 h 737"/>
                <a:gd name="T8" fmla="*/ 1849 w 2630"/>
                <a:gd name="T9" fmla="*/ 481 h 737"/>
                <a:gd name="T10" fmla="*/ 2630 w 2630"/>
                <a:gd name="T11" fmla="*/ 0 h 7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30"/>
                <a:gd name="T19" fmla="*/ 0 h 737"/>
                <a:gd name="T20" fmla="*/ 2630 w 2630"/>
                <a:gd name="T21" fmla="*/ 737 h 7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30" h="737">
                  <a:moveTo>
                    <a:pt x="0" y="737"/>
                  </a:moveTo>
                  <a:lnTo>
                    <a:pt x="586" y="298"/>
                  </a:lnTo>
                  <a:lnTo>
                    <a:pt x="1135" y="664"/>
                  </a:lnTo>
                  <a:lnTo>
                    <a:pt x="1574" y="225"/>
                  </a:lnTo>
                  <a:lnTo>
                    <a:pt x="1849" y="481"/>
                  </a:lnTo>
                  <a:lnTo>
                    <a:pt x="263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  <p:sp>
          <p:nvSpPr>
            <p:cNvPr id="4107" name="Freeform 35"/>
            <p:cNvSpPr/>
            <p:nvPr/>
          </p:nvSpPr>
          <p:spPr bwMode="auto">
            <a:xfrm>
              <a:off x="708" y="648"/>
              <a:ext cx="80" cy="402"/>
            </a:xfrm>
            <a:custGeom>
              <a:avLst/>
              <a:gdLst>
                <a:gd name="T0" fmla="*/ 403 w 476"/>
                <a:gd name="T1" fmla="*/ 0 h 2412"/>
                <a:gd name="T2" fmla="*/ 0 w 476"/>
                <a:gd name="T3" fmla="*/ 843 h 2412"/>
                <a:gd name="T4" fmla="*/ 476 w 476"/>
                <a:gd name="T5" fmla="*/ 1246 h 2412"/>
                <a:gd name="T6" fmla="*/ 74 w 476"/>
                <a:gd name="T7" fmla="*/ 1721 h 2412"/>
                <a:gd name="T8" fmla="*/ 294 w 476"/>
                <a:gd name="T9" fmla="*/ 2412 h 24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6"/>
                <a:gd name="T16" fmla="*/ 0 h 2412"/>
                <a:gd name="T17" fmla="*/ 476 w 476"/>
                <a:gd name="T18" fmla="*/ 2412 h 24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6" h="2412">
                  <a:moveTo>
                    <a:pt x="403" y="0"/>
                  </a:moveTo>
                  <a:lnTo>
                    <a:pt x="0" y="843"/>
                  </a:lnTo>
                  <a:lnTo>
                    <a:pt x="476" y="1246"/>
                  </a:lnTo>
                  <a:lnTo>
                    <a:pt x="74" y="1721"/>
                  </a:lnTo>
                  <a:lnTo>
                    <a:pt x="294" y="241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  <p:sp>
          <p:nvSpPr>
            <p:cNvPr id="4108" name="Freeform 36"/>
            <p:cNvSpPr/>
            <p:nvPr/>
          </p:nvSpPr>
          <p:spPr bwMode="auto">
            <a:xfrm>
              <a:off x="293" y="0"/>
              <a:ext cx="921" cy="525"/>
            </a:xfrm>
            <a:custGeom>
              <a:avLst/>
              <a:gdLst>
                <a:gd name="T0" fmla="*/ 5523 w 5523"/>
                <a:gd name="T1" fmla="*/ 3148 h 3149"/>
                <a:gd name="T2" fmla="*/ 1755 w 5523"/>
                <a:gd name="T3" fmla="*/ 0 h 3149"/>
                <a:gd name="T4" fmla="*/ 0 w 5523"/>
                <a:gd name="T5" fmla="*/ 3149 h 3149"/>
                <a:gd name="T6" fmla="*/ 0 60000 65536"/>
                <a:gd name="T7" fmla="*/ 0 60000 65536"/>
                <a:gd name="T8" fmla="*/ 0 60000 65536"/>
                <a:gd name="T9" fmla="*/ 0 w 5523"/>
                <a:gd name="T10" fmla="*/ 0 h 3149"/>
                <a:gd name="T11" fmla="*/ 5523 w 5523"/>
                <a:gd name="T12" fmla="*/ 3149 h 31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23" h="3149">
                  <a:moveTo>
                    <a:pt x="5523" y="3148"/>
                  </a:moveTo>
                  <a:lnTo>
                    <a:pt x="1755" y="0"/>
                  </a:lnTo>
                  <a:lnTo>
                    <a:pt x="0" y="314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  <p:sp>
          <p:nvSpPr>
            <p:cNvPr id="4109" name="Freeform 37"/>
            <p:cNvSpPr/>
            <p:nvPr/>
          </p:nvSpPr>
          <p:spPr bwMode="auto">
            <a:xfrm>
              <a:off x="757" y="525"/>
              <a:ext cx="1085" cy="525"/>
            </a:xfrm>
            <a:custGeom>
              <a:avLst/>
              <a:gdLst>
                <a:gd name="T0" fmla="*/ 0 w 6508"/>
                <a:gd name="T1" fmla="*/ 3149 h 3149"/>
                <a:gd name="T2" fmla="*/ 6508 w 6508"/>
                <a:gd name="T3" fmla="*/ 3149 h 3149"/>
                <a:gd name="T4" fmla="*/ 2739 w 6508"/>
                <a:gd name="T5" fmla="*/ 0 h 3149"/>
                <a:gd name="T6" fmla="*/ 0 60000 65536"/>
                <a:gd name="T7" fmla="*/ 0 60000 65536"/>
                <a:gd name="T8" fmla="*/ 0 60000 65536"/>
                <a:gd name="T9" fmla="*/ 0 w 6508"/>
                <a:gd name="T10" fmla="*/ 0 h 3149"/>
                <a:gd name="T11" fmla="*/ 6508 w 6508"/>
                <a:gd name="T12" fmla="*/ 3149 h 31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08" h="3149">
                  <a:moveTo>
                    <a:pt x="0" y="3149"/>
                  </a:moveTo>
                  <a:lnTo>
                    <a:pt x="6508" y="3149"/>
                  </a:lnTo>
                  <a:lnTo>
                    <a:pt x="2739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  <p:sp>
          <p:nvSpPr>
            <p:cNvPr id="4110" name="Freeform 38"/>
            <p:cNvSpPr/>
            <p:nvPr/>
          </p:nvSpPr>
          <p:spPr bwMode="auto">
            <a:xfrm>
              <a:off x="293" y="525"/>
              <a:ext cx="482" cy="129"/>
            </a:xfrm>
            <a:custGeom>
              <a:avLst/>
              <a:gdLst>
                <a:gd name="T0" fmla="*/ 0 w 2893"/>
                <a:gd name="T1" fmla="*/ 0 h 773"/>
                <a:gd name="T2" fmla="*/ 551 w 2893"/>
                <a:gd name="T3" fmla="*/ 663 h 773"/>
                <a:gd name="T4" fmla="*/ 1063 w 2893"/>
                <a:gd name="T5" fmla="*/ 297 h 773"/>
                <a:gd name="T6" fmla="*/ 1941 w 2893"/>
                <a:gd name="T7" fmla="*/ 773 h 773"/>
                <a:gd name="T8" fmla="*/ 2344 w 2893"/>
                <a:gd name="T9" fmla="*/ 371 h 773"/>
                <a:gd name="T10" fmla="*/ 2893 w 2893"/>
                <a:gd name="T11" fmla="*/ 736 h 7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93"/>
                <a:gd name="T19" fmla="*/ 0 h 773"/>
                <a:gd name="T20" fmla="*/ 2893 w 2893"/>
                <a:gd name="T21" fmla="*/ 773 h 7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93" h="773">
                  <a:moveTo>
                    <a:pt x="0" y="0"/>
                  </a:moveTo>
                  <a:lnTo>
                    <a:pt x="551" y="663"/>
                  </a:lnTo>
                  <a:lnTo>
                    <a:pt x="1063" y="297"/>
                  </a:lnTo>
                  <a:lnTo>
                    <a:pt x="1941" y="773"/>
                  </a:lnTo>
                  <a:lnTo>
                    <a:pt x="2344" y="371"/>
                  </a:lnTo>
                  <a:lnTo>
                    <a:pt x="2893" y="73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</p:grpSp>
      <p:sp>
        <p:nvSpPr>
          <p:cNvPr id="4111" name="Freeform 40"/>
          <p:cNvSpPr>
            <a:spLocks noChangeArrowheads="1"/>
          </p:cNvSpPr>
          <p:nvPr/>
        </p:nvSpPr>
        <p:spPr bwMode="auto">
          <a:xfrm>
            <a:off x="4114800" y="3505200"/>
            <a:ext cx="1250950" cy="833438"/>
          </a:xfrm>
          <a:custGeom>
            <a:avLst/>
            <a:gdLst>
              <a:gd name="T0" fmla="*/ 2309 w 4724"/>
              <a:gd name="T1" fmla="*/ 663 h 3148"/>
              <a:gd name="T2" fmla="*/ 1758 w 4724"/>
              <a:gd name="T3" fmla="*/ 0 h 3148"/>
              <a:gd name="T4" fmla="*/ 0 w 4724"/>
              <a:gd name="T5" fmla="*/ 3148 h 3148"/>
              <a:gd name="T6" fmla="*/ 4542 w 4724"/>
              <a:gd name="T7" fmla="*/ 3148 h 3148"/>
              <a:gd name="T8" fmla="*/ 4322 w 4724"/>
              <a:gd name="T9" fmla="*/ 2457 h 3148"/>
              <a:gd name="T10" fmla="*/ 4724 w 4724"/>
              <a:gd name="T11" fmla="*/ 1982 h 3148"/>
              <a:gd name="T12" fmla="*/ 4248 w 4724"/>
              <a:gd name="T13" fmla="*/ 1579 h 3148"/>
              <a:gd name="T14" fmla="*/ 4651 w 4724"/>
              <a:gd name="T15" fmla="*/ 736 h 3148"/>
              <a:gd name="T16" fmla="*/ 4102 w 4724"/>
              <a:gd name="T17" fmla="*/ 371 h 3148"/>
              <a:gd name="T18" fmla="*/ 3699 w 4724"/>
              <a:gd name="T19" fmla="*/ 773 h 3148"/>
              <a:gd name="T20" fmla="*/ 2821 w 4724"/>
              <a:gd name="T21" fmla="*/ 297 h 3148"/>
              <a:gd name="T22" fmla="*/ 2309 w 4724"/>
              <a:gd name="T23" fmla="*/ 663 h 314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724"/>
              <a:gd name="T37" fmla="*/ 0 h 3148"/>
              <a:gd name="T38" fmla="*/ 4724 w 4724"/>
              <a:gd name="T39" fmla="*/ 3148 h 314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724" h="3148">
                <a:moveTo>
                  <a:pt x="2309" y="663"/>
                </a:moveTo>
                <a:lnTo>
                  <a:pt x="1758" y="0"/>
                </a:lnTo>
                <a:lnTo>
                  <a:pt x="0" y="3148"/>
                </a:lnTo>
                <a:lnTo>
                  <a:pt x="4542" y="3148"/>
                </a:lnTo>
                <a:lnTo>
                  <a:pt x="4322" y="2457"/>
                </a:lnTo>
                <a:lnTo>
                  <a:pt x="4724" y="1982"/>
                </a:lnTo>
                <a:lnTo>
                  <a:pt x="4248" y="1579"/>
                </a:lnTo>
                <a:lnTo>
                  <a:pt x="4651" y="736"/>
                </a:lnTo>
                <a:lnTo>
                  <a:pt x="4102" y="371"/>
                </a:lnTo>
                <a:lnTo>
                  <a:pt x="3699" y="773"/>
                </a:lnTo>
                <a:lnTo>
                  <a:pt x="2821" y="297"/>
                </a:lnTo>
                <a:lnTo>
                  <a:pt x="2309" y="663"/>
                </a:lnTo>
                <a:close/>
              </a:path>
            </a:pathLst>
          </a:cu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4112" name="Freeform 41"/>
          <p:cNvSpPr>
            <a:spLocks noChangeArrowheads="1"/>
          </p:cNvSpPr>
          <p:nvPr/>
        </p:nvSpPr>
        <p:spPr bwMode="auto">
          <a:xfrm>
            <a:off x="4572000" y="2667000"/>
            <a:ext cx="1462088" cy="1038225"/>
          </a:xfrm>
          <a:custGeom>
            <a:avLst/>
            <a:gdLst>
              <a:gd name="T0" fmla="*/ 0 w 5523"/>
              <a:gd name="T1" fmla="*/ 3149 h 3922"/>
              <a:gd name="T2" fmla="*/ 551 w 5523"/>
              <a:gd name="T3" fmla="*/ 3812 h 3922"/>
              <a:gd name="T4" fmla="*/ 1063 w 5523"/>
              <a:gd name="T5" fmla="*/ 3446 h 3922"/>
              <a:gd name="T6" fmla="*/ 1941 w 5523"/>
              <a:gd name="T7" fmla="*/ 3922 h 3922"/>
              <a:gd name="T8" fmla="*/ 2344 w 5523"/>
              <a:gd name="T9" fmla="*/ 3520 h 3922"/>
              <a:gd name="T10" fmla="*/ 2893 w 5523"/>
              <a:gd name="T11" fmla="*/ 3885 h 3922"/>
              <a:gd name="T12" fmla="*/ 3479 w 5523"/>
              <a:gd name="T13" fmla="*/ 3446 h 3922"/>
              <a:gd name="T14" fmla="*/ 4028 w 5523"/>
              <a:gd name="T15" fmla="*/ 3812 h 3922"/>
              <a:gd name="T16" fmla="*/ 4467 w 5523"/>
              <a:gd name="T17" fmla="*/ 3373 h 3922"/>
              <a:gd name="T18" fmla="*/ 4742 w 5523"/>
              <a:gd name="T19" fmla="*/ 3629 h 3922"/>
              <a:gd name="T20" fmla="*/ 5523 w 5523"/>
              <a:gd name="T21" fmla="*/ 3148 h 3922"/>
              <a:gd name="T22" fmla="*/ 1755 w 5523"/>
              <a:gd name="T23" fmla="*/ 0 h 3922"/>
              <a:gd name="T24" fmla="*/ 0 w 5523"/>
              <a:gd name="T25" fmla="*/ 3149 h 392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523"/>
              <a:gd name="T40" fmla="*/ 0 h 3922"/>
              <a:gd name="T41" fmla="*/ 5523 w 5523"/>
              <a:gd name="T42" fmla="*/ 3922 h 392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523" h="3922">
                <a:moveTo>
                  <a:pt x="0" y="3149"/>
                </a:moveTo>
                <a:lnTo>
                  <a:pt x="551" y="3812"/>
                </a:lnTo>
                <a:lnTo>
                  <a:pt x="1063" y="3446"/>
                </a:lnTo>
                <a:lnTo>
                  <a:pt x="1941" y="3922"/>
                </a:lnTo>
                <a:lnTo>
                  <a:pt x="2344" y="3520"/>
                </a:lnTo>
                <a:lnTo>
                  <a:pt x="2893" y="3885"/>
                </a:lnTo>
                <a:lnTo>
                  <a:pt x="3479" y="3446"/>
                </a:lnTo>
                <a:lnTo>
                  <a:pt x="4028" y="3812"/>
                </a:lnTo>
                <a:lnTo>
                  <a:pt x="4467" y="3373"/>
                </a:lnTo>
                <a:lnTo>
                  <a:pt x="4742" y="3629"/>
                </a:lnTo>
                <a:lnTo>
                  <a:pt x="5523" y="3148"/>
                </a:lnTo>
                <a:lnTo>
                  <a:pt x="1755" y="0"/>
                </a:lnTo>
                <a:lnTo>
                  <a:pt x="0" y="3149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4113" name="Freeform 42"/>
          <p:cNvSpPr>
            <a:spLocks noChangeArrowheads="1"/>
          </p:cNvSpPr>
          <p:nvPr/>
        </p:nvSpPr>
        <p:spPr bwMode="auto">
          <a:xfrm>
            <a:off x="5257800" y="3505200"/>
            <a:ext cx="1800225" cy="833438"/>
          </a:xfrm>
          <a:custGeom>
            <a:avLst/>
            <a:gdLst>
              <a:gd name="T0" fmla="*/ 2252 w 6802"/>
              <a:gd name="T1" fmla="*/ 481 h 3149"/>
              <a:gd name="T2" fmla="*/ 1977 w 6802"/>
              <a:gd name="T3" fmla="*/ 225 h 3149"/>
              <a:gd name="T4" fmla="*/ 1538 w 6802"/>
              <a:gd name="T5" fmla="*/ 664 h 3149"/>
              <a:gd name="T6" fmla="*/ 989 w 6802"/>
              <a:gd name="T7" fmla="*/ 298 h 3149"/>
              <a:gd name="T8" fmla="*/ 403 w 6802"/>
              <a:gd name="T9" fmla="*/ 737 h 3149"/>
              <a:gd name="T10" fmla="*/ 0 w 6802"/>
              <a:gd name="T11" fmla="*/ 1580 h 3149"/>
              <a:gd name="T12" fmla="*/ 476 w 6802"/>
              <a:gd name="T13" fmla="*/ 1983 h 3149"/>
              <a:gd name="T14" fmla="*/ 74 w 6802"/>
              <a:gd name="T15" fmla="*/ 2458 h 3149"/>
              <a:gd name="T16" fmla="*/ 294 w 6802"/>
              <a:gd name="T17" fmla="*/ 3149 h 3149"/>
              <a:gd name="T18" fmla="*/ 6802 w 6802"/>
              <a:gd name="T19" fmla="*/ 3149 h 3149"/>
              <a:gd name="T20" fmla="*/ 3033 w 6802"/>
              <a:gd name="T21" fmla="*/ 0 h 3149"/>
              <a:gd name="T22" fmla="*/ 2252 w 6802"/>
              <a:gd name="T23" fmla="*/ 481 h 314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802"/>
              <a:gd name="T37" fmla="*/ 0 h 3149"/>
              <a:gd name="T38" fmla="*/ 6802 w 6802"/>
              <a:gd name="T39" fmla="*/ 3149 h 314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802" h="3149">
                <a:moveTo>
                  <a:pt x="2252" y="481"/>
                </a:moveTo>
                <a:lnTo>
                  <a:pt x="1977" y="225"/>
                </a:lnTo>
                <a:lnTo>
                  <a:pt x="1538" y="664"/>
                </a:lnTo>
                <a:lnTo>
                  <a:pt x="989" y="298"/>
                </a:lnTo>
                <a:lnTo>
                  <a:pt x="403" y="737"/>
                </a:lnTo>
                <a:lnTo>
                  <a:pt x="0" y="1580"/>
                </a:lnTo>
                <a:lnTo>
                  <a:pt x="476" y="1983"/>
                </a:lnTo>
                <a:lnTo>
                  <a:pt x="74" y="2458"/>
                </a:lnTo>
                <a:lnTo>
                  <a:pt x="294" y="3149"/>
                </a:lnTo>
                <a:lnTo>
                  <a:pt x="6802" y="3149"/>
                </a:lnTo>
                <a:lnTo>
                  <a:pt x="3033" y="0"/>
                </a:lnTo>
                <a:lnTo>
                  <a:pt x="2252" y="481"/>
                </a:lnTo>
                <a:close/>
              </a:path>
            </a:pathLst>
          </a:cu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grpSp>
        <p:nvGrpSpPr>
          <p:cNvPr id="4114" name="Group 18"/>
          <p:cNvGrpSpPr/>
          <p:nvPr/>
        </p:nvGrpSpPr>
        <p:grpSpPr bwMode="auto">
          <a:xfrm>
            <a:off x="4114800" y="2667000"/>
            <a:ext cx="2924175" cy="1666875"/>
            <a:chOff x="0" y="0"/>
            <a:chExt cx="1842" cy="1050"/>
          </a:xfrm>
        </p:grpSpPr>
        <p:sp>
          <p:nvSpPr>
            <p:cNvPr id="4115" name="Freeform 43"/>
            <p:cNvSpPr/>
            <p:nvPr/>
          </p:nvSpPr>
          <p:spPr bwMode="auto">
            <a:xfrm>
              <a:off x="0" y="525"/>
              <a:ext cx="757" cy="525"/>
            </a:xfrm>
            <a:custGeom>
              <a:avLst/>
              <a:gdLst>
                <a:gd name="T0" fmla="*/ 4542 w 4542"/>
                <a:gd name="T1" fmla="*/ 3148 h 3148"/>
                <a:gd name="T2" fmla="*/ 0 w 4542"/>
                <a:gd name="T3" fmla="*/ 3148 h 3148"/>
                <a:gd name="T4" fmla="*/ 1758 w 4542"/>
                <a:gd name="T5" fmla="*/ 0 h 3148"/>
                <a:gd name="T6" fmla="*/ 0 60000 65536"/>
                <a:gd name="T7" fmla="*/ 0 60000 65536"/>
                <a:gd name="T8" fmla="*/ 0 60000 65536"/>
                <a:gd name="T9" fmla="*/ 0 w 4542"/>
                <a:gd name="T10" fmla="*/ 0 h 3148"/>
                <a:gd name="T11" fmla="*/ 4542 w 4542"/>
                <a:gd name="T12" fmla="*/ 3148 h 31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42" h="3148">
                  <a:moveTo>
                    <a:pt x="4542" y="3148"/>
                  </a:moveTo>
                  <a:lnTo>
                    <a:pt x="0" y="3148"/>
                  </a:lnTo>
                  <a:lnTo>
                    <a:pt x="1758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  <p:sp>
          <p:nvSpPr>
            <p:cNvPr id="4116" name="Freeform 44"/>
            <p:cNvSpPr/>
            <p:nvPr/>
          </p:nvSpPr>
          <p:spPr bwMode="auto">
            <a:xfrm>
              <a:off x="775" y="525"/>
              <a:ext cx="439" cy="123"/>
            </a:xfrm>
            <a:custGeom>
              <a:avLst/>
              <a:gdLst>
                <a:gd name="T0" fmla="*/ 0 w 2630"/>
                <a:gd name="T1" fmla="*/ 737 h 737"/>
                <a:gd name="T2" fmla="*/ 586 w 2630"/>
                <a:gd name="T3" fmla="*/ 298 h 737"/>
                <a:gd name="T4" fmla="*/ 1135 w 2630"/>
                <a:gd name="T5" fmla="*/ 664 h 737"/>
                <a:gd name="T6" fmla="*/ 1574 w 2630"/>
                <a:gd name="T7" fmla="*/ 225 h 737"/>
                <a:gd name="T8" fmla="*/ 1849 w 2630"/>
                <a:gd name="T9" fmla="*/ 481 h 737"/>
                <a:gd name="T10" fmla="*/ 2630 w 2630"/>
                <a:gd name="T11" fmla="*/ 0 h 7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30"/>
                <a:gd name="T19" fmla="*/ 0 h 737"/>
                <a:gd name="T20" fmla="*/ 2630 w 2630"/>
                <a:gd name="T21" fmla="*/ 737 h 7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30" h="737">
                  <a:moveTo>
                    <a:pt x="0" y="737"/>
                  </a:moveTo>
                  <a:lnTo>
                    <a:pt x="586" y="298"/>
                  </a:lnTo>
                  <a:lnTo>
                    <a:pt x="1135" y="664"/>
                  </a:lnTo>
                  <a:lnTo>
                    <a:pt x="1574" y="225"/>
                  </a:lnTo>
                  <a:lnTo>
                    <a:pt x="1849" y="481"/>
                  </a:lnTo>
                  <a:lnTo>
                    <a:pt x="263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  <p:sp>
          <p:nvSpPr>
            <p:cNvPr id="4117" name="Freeform 45"/>
            <p:cNvSpPr/>
            <p:nvPr/>
          </p:nvSpPr>
          <p:spPr bwMode="auto">
            <a:xfrm>
              <a:off x="708" y="648"/>
              <a:ext cx="80" cy="402"/>
            </a:xfrm>
            <a:custGeom>
              <a:avLst/>
              <a:gdLst>
                <a:gd name="T0" fmla="*/ 403 w 476"/>
                <a:gd name="T1" fmla="*/ 0 h 2412"/>
                <a:gd name="T2" fmla="*/ 0 w 476"/>
                <a:gd name="T3" fmla="*/ 843 h 2412"/>
                <a:gd name="T4" fmla="*/ 476 w 476"/>
                <a:gd name="T5" fmla="*/ 1246 h 2412"/>
                <a:gd name="T6" fmla="*/ 74 w 476"/>
                <a:gd name="T7" fmla="*/ 1721 h 2412"/>
                <a:gd name="T8" fmla="*/ 294 w 476"/>
                <a:gd name="T9" fmla="*/ 2412 h 24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6"/>
                <a:gd name="T16" fmla="*/ 0 h 2412"/>
                <a:gd name="T17" fmla="*/ 476 w 476"/>
                <a:gd name="T18" fmla="*/ 2412 h 24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6" h="2412">
                  <a:moveTo>
                    <a:pt x="403" y="0"/>
                  </a:moveTo>
                  <a:lnTo>
                    <a:pt x="0" y="843"/>
                  </a:lnTo>
                  <a:lnTo>
                    <a:pt x="476" y="1246"/>
                  </a:lnTo>
                  <a:lnTo>
                    <a:pt x="74" y="1721"/>
                  </a:lnTo>
                  <a:lnTo>
                    <a:pt x="294" y="241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  <p:sp>
          <p:nvSpPr>
            <p:cNvPr id="4118" name="Freeform 46"/>
            <p:cNvSpPr/>
            <p:nvPr/>
          </p:nvSpPr>
          <p:spPr bwMode="auto">
            <a:xfrm>
              <a:off x="293" y="0"/>
              <a:ext cx="921" cy="525"/>
            </a:xfrm>
            <a:custGeom>
              <a:avLst/>
              <a:gdLst>
                <a:gd name="T0" fmla="*/ 5523 w 5523"/>
                <a:gd name="T1" fmla="*/ 3148 h 3149"/>
                <a:gd name="T2" fmla="*/ 1755 w 5523"/>
                <a:gd name="T3" fmla="*/ 0 h 3149"/>
                <a:gd name="T4" fmla="*/ 0 w 5523"/>
                <a:gd name="T5" fmla="*/ 3149 h 3149"/>
                <a:gd name="T6" fmla="*/ 0 60000 65536"/>
                <a:gd name="T7" fmla="*/ 0 60000 65536"/>
                <a:gd name="T8" fmla="*/ 0 60000 65536"/>
                <a:gd name="T9" fmla="*/ 0 w 5523"/>
                <a:gd name="T10" fmla="*/ 0 h 3149"/>
                <a:gd name="T11" fmla="*/ 5523 w 5523"/>
                <a:gd name="T12" fmla="*/ 3149 h 31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23" h="3149">
                  <a:moveTo>
                    <a:pt x="5523" y="3148"/>
                  </a:moveTo>
                  <a:lnTo>
                    <a:pt x="1755" y="0"/>
                  </a:lnTo>
                  <a:lnTo>
                    <a:pt x="0" y="314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  <p:sp>
          <p:nvSpPr>
            <p:cNvPr id="4119" name="Freeform 47"/>
            <p:cNvSpPr/>
            <p:nvPr/>
          </p:nvSpPr>
          <p:spPr bwMode="auto">
            <a:xfrm>
              <a:off x="757" y="525"/>
              <a:ext cx="1085" cy="525"/>
            </a:xfrm>
            <a:custGeom>
              <a:avLst/>
              <a:gdLst>
                <a:gd name="T0" fmla="*/ 0 w 6508"/>
                <a:gd name="T1" fmla="*/ 3149 h 3149"/>
                <a:gd name="T2" fmla="*/ 6508 w 6508"/>
                <a:gd name="T3" fmla="*/ 3149 h 3149"/>
                <a:gd name="T4" fmla="*/ 2739 w 6508"/>
                <a:gd name="T5" fmla="*/ 0 h 3149"/>
                <a:gd name="T6" fmla="*/ 0 60000 65536"/>
                <a:gd name="T7" fmla="*/ 0 60000 65536"/>
                <a:gd name="T8" fmla="*/ 0 60000 65536"/>
                <a:gd name="T9" fmla="*/ 0 w 6508"/>
                <a:gd name="T10" fmla="*/ 0 h 3149"/>
                <a:gd name="T11" fmla="*/ 6508 w 6508"/>
                <a:gd name="T12" fmla="*/ 3149 h 31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08" h="3149">
                  <a:moveTo>
                    <a:pt x="0" y="3149"/>
                  </a:moveTo>
                  <a:lnTo>
                    <a:pt x="6508" y="3149"/>
                  </a:lnTo>
                  <a:lnTo>
                    <a:pt x="2739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  <p:sp>
          <p:nvSpPr>
            <p:cNvPr id="4120" name="Freeform 48"/>
            <p:cNvSpPr/>
            <p:nvPr/>
          </p:nvSpPr>
          <p:spPr bwMode="auto">
            <a:xfrm>
              <a:off x="293" y="525"/>
              <a:ext cx="482" cy="129"/>
            </a:xfrm>
            <a:custGeom>
              <a:avLst/>
              <a:gdLst>
                <a:gd name="T0" fmla="*/ 0 w 2893"/>
                <a:gd name="T1" fmla="*/ 0 h 773"/>
                <a:gd name="T2" fmla="*/ 551 w 2893"/>
                <a:gd name="T3" fmla="*/ 663 h 773"/>
                <a:gd name="T4" fmla="*/ 1063 w 2893"/>
                <a:gd name="T5" fmla="*/ 297 h 773"/>
                <a:gd name="T6" fmla="*/ 1941 w 2893"/>
                <a:gd name="T7" fmla="*/ 773 h 773"/>
                <a:gd name="T8" fmla="*/ 2344 w 2893"/>
                <a:gd name="T9" fmla="*/ 371 h 773"/>
                <a:gd name="T10" fmla="*/ 2893 w 2893"/>
                <a:gd name="T11" fmla="*/ 736 h 7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93"/>
                <a:gd name="T19" fmla="*/ 0 h 773"/>
                <a:gd name="T20" fmla="*/ 2893 w 2893"/>
                <a:gd name="T21" fmla="*/ 773 h 7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93" h="773">
                  <a:moveTo>
                    <a:pt x="0" y="0"/>
                  </a:moveTo>
                  <a:lnTo>
                    <a:pt x="551" y="663"/>
                  </a:lnTo>
                  <a:lnTo>
                    <a:pt x="1063" y="297"/>
                  </a:lnTo>
                  <a:lnTo>
                    <a:pt x="1941" y="773"/>
                  </a:lnTo>
                  <a:lnTo>
                    <a:pt x="2344" y="371"/>
                  </a:lnTo>
                  <a:lnTo>
                    <a:pt x="2893" y="73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</p:grpSp>
      <p:sp>
        <p:nvSpPr>
          <p:cNvPr id="4121" name="Freeform 50"/>
          <p:cNvSpPr/>
          <p:nvPr/>
        </p:nvSpPr>
        <p:spPr bwMode="auto">
          <a:xfrm rot="10806330">
            <a:off x="6056313" y="3290888"/>
            <a:ext cx="1462087" cy="1038225"/>
          </a:xfrm>
          <a:custGeom>
            <a:avLst/>
            <a:gdLst>
              <a:gd name="T0" fmla="*/ 0 w 5523"/>
              <a:gd name="T1" fmla="*/ 3149 h 3922"/>
              <a:gd name="T2" fmla="*/ 551 w 5523"/>
              <a:gd name="T3" fmla="*/ 3812 h 3922"/>
              <a:gd name="T4" fmla="*/ 1063 w 5523"/>
              <a:gd name="T5" fmla="*/ 3446 h 3922"/>
              <a:gd name="T6" fmla="*/ 1941 w 5523"/>
              <a:gd name="T7" fmla="*/ 3922 h 3922"/>
              <a:gd name="T8" fmla="*/ 2344 w 5523"/>
              <a:gd name="T9" fmla="*/ 3520 h 3922"/>
              <a:gd name="T10" fmla="*/ 2893 w 5523"/>
              <a:gd name="T11" fmla="*/ 3885 h 3922"/>
              <a:gd name="T12" fmla="*/ 3479 w 5523"/>
              <a:gd name="T13" fmla="*/ 3446 h 3922"/>
              <a:gd name="T14" fmla="*/ 4028 w 5523"/>
              <a:gd name="T15" fmla="*/ 3812 h 3922"/>
              <a:gd name="T16" fmla="*/ 4467 w 5523"/>
              <a:gd name="T17" fmla="*/ 3373 h 3922"/>
              <a:gd name="T18" fmla="*/ 4742 w 5523"/>
              <a:gd name="T19" fmla="*/ 3629 h 3922"/>
              <a:gd name="T20" fmla="*/ 5523 w 5523"/>
              <a:gd name="T21" fmla="*/ 3148 h 3922"/>
              <a:gd name="T22" fmla="*/ 1755 w 5523"/>
              <a:gd name="T23" fmla="*/ 0 h 3922"/>
              <a:gd name="T24" fmla="*/ 0 w 5523"/>
              <a:gd name="T25" fmla="*/ 3149 h 392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523"/>
              <a:gd name="T40" fmla="*/ 0 h 3922"/>
              <a:gd name="T41" fmla="*/ 5523 w 5523"/>
              <a:gd name="T42" fmla="*/ 3922 h 392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523" h="3922">
                <a:moveTo>
                  <a:pt x="0" y="3149"/>
                </a:moveTo>
                <a:lnTo>
                  <a:pt x="551" y="3812"/>
                </a:lnTo>
                <a:lnTo>
                  <a:pt x="1063" y="3446"/>
                </a:lnTo>
                <a:lnTo>
                  <a:pt x="1941" y="3922"/>
                </a:lnTo>
                <a:lnTo>
                  <a:pt x="2344" y="3520"/>
                </a:lnTo>
                <a:lnTo>
                  <a:pt x="2893" y="3885"/>
                </a:lnTo>
                <a:lnTo>
                  <a:pt x="3479" y="3446"/>
                </a:lnTo>
                <a:lnTo>
                  <a:pt x="4028" y="3812"/>
                </a:lnTo>
                <a:lnTo>
                  <a:pt x="4467" y="3373"/>
                </a:lnTo>
                <a:lnTo>
                  <a:pt x="4742" y="3629"/>
                </a:lnTo>
                <a:lnTo>
                  <a:pt x="5523" y="3148"/>
                </a:lnTo>
                <a:lnTo>
                  <a:pt x="1755" y="0"/>
                </a:lnTo>
                <a:lnTo>
                  <a:pt x="0" y="3149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4122" name="Freeform 55"/>
          <p:cNvSpPr/>
          <p:nvPr/>
        </p:nvSpPr>
        <p:spPr bwMode="auto">
          <a:xfrm rot="21531533">
            <a:off x="7059613" y="3490913"/>
            <a:ext cx="1250950" cy="833437"/>
          </a:xfrm>
          <a:custGeom>
            <a:avLst/>
            <a:gdLst>
              <a:gd name="T0" fmla="*/ 2309 w 4724"/>
              <a:gd name="T1" fmla="*/ 663 h 3148"/>
              <a:gd name="T2" fmla="*/ 1758 w 4724"/>
              <a:gd name="T3" fmla="*/ 0 h 3148"/>
              <a:gd name="T4" fmla="*/ 0 w 4724"/>
              <a:gd name="T5" fmla="*/ 3148 h 3148"/>
              <a:gd name="T6" fmla="*/ 4542 w 4724"/>
              <a:gd name="T7" fmla="*/ 3148 h 3148"/>
              <a:gd name="T8" fmla="*/ 4322 w 4724"/>
              <a:gd name="T9" fmla="*/ 2457 h 3148"/>
              <a:gd name="T10" fmla="*/ 4724 w 4724"/>
              <a:gd name="T11" fmla="*/ 1982 h 3148"/>
              <a:gd name="T12" fmla="*/ 4248 w 4724"/>
              <a:gd name="T13" fmla="*/ 1579 h 3148"/>
              <a:gd name="T14" fmla="*/ 4651 w 4724"/>
              <a:gd name="T15" fmla="*/ 736 h 3148"/>
              <a:gd name="T16" fmla="*/ 4102 w 4724"/>
              <a:gd name="T17" fmla="*/ 371 h 3148"/>
              <a:gd name="T18" fmla="*/ 3699 w 4724"/>
              <a:gd name="T19" fmla="*/ 773 h 3148"/>
              <a:gd name="T20" fmla="*/ 2821 w 4724"/>
              <a:gd name="T21" fmla="*/ 297 h 3148"/>
              <a:gd name="T22" fmla="*/ 2309 w 4724"/>
              <a:gd name="T23" fmla="*/ 663 h 314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724"/>
              <a:gd name="T37" fmla="*/ 0 h 3148"/>
              <a:gd name="T38" fmla="*/ 4724 w 4724"/>
              <a:gd name="T39" fmla="*/ 3148 h 314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724" h="3148">
                <a:moveTo>
                  <a:pt x="2309" y="663"/>
                </a:moveTo>
                <a:lnTo>
                  <a:pt x="1758" y="0"/>
                </a:lnTo>
                <a:lnTo>
                  <a:pt x="0" y="3148"/>
                </a:lnTo>
                <a:lnTo>
                  <a:pt x="4542" y="3148"/>
                </a:lnTo>
                <a:lnTo>
                  <a:pt x="4322" y="2457"/>
                </a:lnTo>
                <a:lnTo>
                  <a:pt x="4724" y="1982"/>
                </a:lnTo>
                <a:lnTo>
                  <a:pt x="4248" y="1579"/>
                </a:lnTo>
                <a:lnTo>
                  <a:pt x="4651" y="736"/>
                </a:lnTo>
                <a:lnTo>
                  <a:pt x="4102" y="371"/>
                </a:lnTo>
                <a:lnTo>
                  <a:pt x="3699" y="773"/>
                </a:lnTo>
                <a:lnTo>
                  <a:pt x="2821" y="297"/>
                </a:lnTo>
                <a:lnTo>
                  <a:pt x="2309" y="663"/>
                </a:lnTo>
                <a:close/>
              </a:path>
            </a:pathLst>
          </a:custGeom>
          <a:solidFill>
            <a:srgbClr val="CCFF66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4123" name="Text Box 59"/>
          <p:cNvSpPr txBox="1">
            <a:spLocks noChangeArrowheads="1"/>
          </p:cNvSpPr>
          <p:nvPr/>
        </p:nvSpPr>
        <p:spPr bwMode="auto">
          <a:xfrm>
            <a:off x="3990949" y="5276851"/>
            <a:ext cx="457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742950" indent="-28575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marL="1143000" indent="-2286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marL="1600200" indent="-2286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marL="2057400" indent="-2286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zh-CN" altLang="en-US" sz="3200" dirty="0">
                <a:solidFill>
                  <a:srgbClr val="0000CC"/>
                </a:solidFill>
                <a:latin typeface="华文中宋" panose="02010600040101010101" pitchFamily="2" charset="-122"/>
              </a:rPr>
              <a:t>从刚才拼角的过程你能想出证明的办法吗</a:t>
            </a:r>
            <a:r>
              <a:rPr lang="en-US" sz="3200" dirty="0">
                <a:solidFill>
                  <a:srgbClr val="0000CC"/>
                </a:solidFill>
                <a:latin typeface="华文中宋" panose="02010600040101010101" pitchFamily="2" charset="-122"/>
              </a:rPr>
              <a:t>?</a:t>
            </a:r>
          </a:p>
        </p:txBody>
      </p:sp>
      <p:sp>
        <p:nvSpPr>
          <p:cNvPr id="4124" name="Line 69"/>
          <p:cNvSpPr>
            <a:spLocks noChangeShapeType="1"/>
          </p:cNvSpPr>
          <p:nvPr/>
        </p:nvSpPr>
        <p:spPr bwMode="auto">
          <a:xfrm>
            <a:off x="4114800" y="4343400"/>
            <a:ext cx="42672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25" name="Freeform 73"/>
          <p:cNvSpPr/>
          <p:nvPr/>
        </p:nvSpPr>
        <p:spPr bwMode="auto">
          <a:xfrm>
            <a:off x="762000" y="2743200"/>
            <a:ext cx="2971800" cy="1676400"/>
          </a:xfrm>
          <a:custGeom>
            <a:avLst/>
            <a:gdLst>
              <a:gd name="T0" fmla="*/ 0 w 1872"/>
              <a:gd name="T1" fmla="*/ 1056 h 1056"/>
              <a:gd name="T2" fmla="*/ 1872 w 1872"/>
              <a:gd name="T3" fmla="*/ 1056 h 1056"/>
              <a:gd name="T4" fmla="*/ 576 w 1872"/>
              <a:gd name="T5" fmla="*/ 0 h 1056"/>
              <a:gd name="T6" fmla="*/ 0 w 1872"/>
              <a:gd name="T7" fmla="*/ 1056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872"/>
              <a:gd name="T13" fmla="*/ 0 h 1056"/>
              <a:gd name="T14" fmla="*/ 1872 w 1872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72" h="1056">
                <a:moveTo>
                  <a:pt x="0" y="1056"/>
                </a:moveTo>
                <a:lnTo>
                  <a:pt x="1872" y="1056"/>
                </a:lnTo>
                <a:lnTo>
                  <a:pt x="576" y="0"/>
                </a:lnTo>
                <a:lnTo>
                  <a:pt x="0" y="1056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4126" name="Freeform 76"/>
          <p:cNvSpPr>
            <a:spLocks noChangeArrowheads="1"/>
          </p:cNvSpPr>
          <p:nvPr/>
        </p:nvSpPr>
        <p:spPr bwMode="auto">
          <a:xfrm>
            <a:off x="762000" y="3581400"/>
            <a:ext cx="1250950" cy="833438"/>
          </a:xfrm>
          <a:custGeom>
            <a:avLst/>
            <a:gdLst>
              <a:gd name="T0" fmla="*/ 2309 w 4724"/>
              <a:gd name="T1" fmla="*/ 663 h 3148"/>
              <a:gd name="T2" fmla="*/ 1758 w 4724"/>
              <a:gd name="T3" fmla="*/ 0 h 3148"/>
              <a:gd name="T4" fmla="*/ 0 w 4724"/>
              <a:gd name="T5" fmla="*/ 3148 h 3148"/>
              <a:gd name="T6" fmla="*/ 4542 w 4724"/>
              <a:gd name="T7" fmla="*/ 3148 h 3148"/>
              <a:gd name="T8" fmla="*/ 4322 w 4724"/>
              <a:gd name="T9" fmla="*/ 2457 h 3148"/>
              <a:gd name="T10" fmla="*/ 4724 w 4724"/>
              <a:gd name="T11" fmla="*/ 1982 h 3148"/>
              <a:gd name="T12" fmla="*/ 4248 w 4724"/>
              <a:gd name="T13" fmla="*/ 1579 h 3148"/>
              <a:gd name="T14" fmla="*/ 4651 w 4724"/>
              <a:gd name="T15" fmla="*/ 736 h 3148"/>
              <a:gd name="T16" fmla="*/ 4102 w 4724"/>
              <a:gd name="T17" fmla="*/ 371 h 3148"/>
              <a:gd name="T18" fmla="*/ 3699 w 4724"/>
              <a:gd name="T19" fmla="*/ 773 h 3148"/>
              <a:gd name="T20" fmla="*/ 2821 w 4724"/>
              <a:gd name="T21" fmla="*/ 297 h 3148"/>
              <a:gd name="T22" fmla="*/ 2309 w 4724"/>
              <a:gd name="T23" fmla="*/ 663 h 314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724"/>
              <a:gd name="T37" fmla="*/ 0 h 3148"/>
              <a:gd name="T38" fmla="*/ 4724 w 4724"/>
              <a:gd name="T39" fmla="*/ 3148 h 314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724" h="3148">
                <a:moveTo>
                  <a:pt x="2309" y="663"/>
                </a:moveTo>
                <a:lnTo>
                  <a:pt x="1758" y="0"/>
                </a:lnTo>
                <a:lnTo>
                  <a:pt x="0" y="3148"/>
                </a:lnTo>
                <a:lnTo>
                  <a:pt x="4542" y="3148"/>
                </a:lnTo>
                <a:lnTo>
                  <a:pt x="4322" y="2457"/>
                </a:lnTo>
                <a:lnTo>
                  <a:pt x="4724" y="1982"/>
                </a:lnTo>
                <a:lnTo>
                  <a:pt x="4248" y="1579"/>
                </a:lnTo>
                <a:lnTo>
                  <a:pt x="4651" y="736"/>
                </a:lnTo>
                <a:lnTo>
                  <a:pt x="4102" y="371"/>
                </a:lnTo>
                <a:lnTo>
                  <a:pt x="3699" y="773"/>
                </a:lnTo>
                <a:lnTo>
                  <a:pt x="2821" y="297"/>
                </a:lnTo>
                <a:lnTo>
                  <a:pt x="2309" y="663"/>
                </a:lnTo>
                <a:close/>
              </a:path>
            </a:pathLst>
          </a:cu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4127" name="Freeform 77"/>
          <p:cNvSpPr>
            <a:spLocks noChangeArrowheads="1"/>
          </p:cNvSpPr>
          <p:nvPr/>
        </p:nvSpPr>
        <p:spPr bwMode="auto">
          <a:xfrm>
            <a:off x="1219200" y="2743200"/>
            <a:ext cx="1462088" cy="1038225"/>
          </a:xfrm>
          <a:custGeom>
            <a:avLst/>
            <a:gdLst>
              <a:gd name="T0" fmla="*/ 0 w 5523"/>
              <a:gd name="T1" fmla="*/ 3149 h 3922"/>
              <a:gd name="T2" fmla="*/ 551 w 5523"/>
              <a:gd name="T3" fmla="*/ 3812 h 3922"/>
              <a:gd name="T4" fmla="*/ 1063 w 5523"/>
              <a:gd name="T5" fmla="*/ 3446 h 3922"/>
              <a:gd name="T6" fmla="*/ 1941 w 5523"/>
              <a:gd name="T7" fmla="*/ 3922 h 3922"/>
              <a:gd name="T8" fmla="*/ 2344 w 5523"/>
              <a:gd name="T9" fmla="*/ 3520 h 3922"/>
              <a:gd name="T10" fmla="*/ 2893 w 5523"/>
              <a:gd name="T11" fmla="*/ 3885 h 3922"/>
              <a:gd name="T12" fmla="*/ 3479 w 5523"/>
              <a:gd name="T13" fmla="*/ 3446 h 3922"/>
              <a:gd name="T14" fmla="*/ 4028 w 5523"/>
              <a:gd name="T15" fmla="*/ 3812 h 3922"/>
              <a:gd name="T16" fmla="*/ 4467 w 5523"/>
              <a:gd name="T17" fmla="*/ 3373 h 3922"/>
              <a:gd name="T18" fmla="*/ 4742 w 5523"/>
              <a:gd name="T19" fmla="*/ 3629 h 3922"/>
              <a:gd name="T20" fmla="*/ 5523 w 5523"/>
              <a:gd name="T21" fmla="*/ 3148 h 3922"/>
              <a:gd name="T22" fmla="*/ 1755 w 5523"/>
              <a:gd name="T23" fmla="*/ 0 h 3922"/>
              <a:gd name="T24" fmla="*/ 0 w 5523"/>
              <a:gd name="T25" fmla="*/ 3149 h 392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523"/>
              <a:gd name="T40" fmla="*/ 0 h 3922"/>
              <a:gd name="T41" fmla="*/ 5523 w 5523"/>
              <a:gd name="T42" fmla="*/ 3922 h 392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523" h="3922">
                <a:moveTo>
                  <a:pt x="0" y="3149"/>
                </a:moveTo>
                <a:lnTo>
                  <a:pt x="551" y="3812"/>
                </a:lnTo>
                <a:lnTo>
                  <a:pt x="1063" y="3446"/>
                </a:lnTo>
                <a:lnTo>
                  <a:pt x="1941" y="3922"/>
                </a:lnTo>
                <a:lnTo>
                  <a:pt x="2344" y="3520"/>
                </a:lnTo>
                <a:lnTo>
                  <a:pt x="2893" y="3885"/>
                </a:lnTo>
                <a:lnTo>
                  <a:pt x="3479" y="3446"/>
                </a:lnTo>
                <a:lnTo>
                  <a:pt x="4028" y="3812"/>
                </a:lnTo>
                <a:lnTo>
                  <a:pt x="4467" y="3373"/>
                </a:lnTo>
                <a:lnTo>
                  <a:pt x="4742" y="3629"/>
                </a:lnTo>
                <a:lnTo>
                  <a:pt x="5523" y="3148"/>
                </a:lnTo>
                <a:lnTo>
                  <a:pt x="1755" y="0"/>
                </a:lnTo>
                <a:lnTo>
                  <a:pt x="0" y="3149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4128" name="Freeform 78"/>
          <p:cNvSpPr>
            <a:spLocks noChangeArrowheads="1"/>
          </p:cNvSpPr>
          <p:nvPr/>
        </p:nvSpPr>
        <p:spPr bwMode="auto">
          <a:xfrm>
            <a:off x="1905000" y="3581400"/>
            <a:ext cx="1800225" cy="833438"/>
          </a:xfrm>
          <a:custGeom>
            <a:avLst/>
            <a:gdLst>
              <a:gd name="T0" fmla="*/ 2252 w 6802"/>
              <a:gd name="T1" fmla="*/ 481 h 3149"/>
              <a:gd name="T2" fmla="*/ 1977 w 6802"/>
              <a:gd name="T3" fmla="*/ 225 h 3149"/>
              <a:gd name="T4" fmla="*/ 1538 w 6802"/>
              <a:gd name="T5" fmla="*/ 664 h 3149"/>
              <a:gd name="T6" fmla="*/ 989 w 6802"/>
              <a:gd name="T7" fmla="*/ 298 h 3149"/>
              <a:gd name="T8" fmla="*/ 403 w 6802"/>
              <a:gd name="T9" fmla="*/ 737 h 3149"/>
              <a:gd name="T10" fmla="*/ 0 w 6802"/>
              <a:gd name="T11" fmla="*/ 1580 h 3149"/>
              <a:gd name="T12" fmla="*/ 476 w 6802"/>
              <a:gd name="T13" fmla="*/ 1983 h 3149"/>
              <a:gd name="T14" fmla="*/ 74 w 6802"/>
              <a:gd name="T15" fmla="*/ 2458 h 3149"/>
              <a:gd name="T16" fmla="*/ 294 w 6802"/>
              <a:gd name="T17" fmla="*/ 3149 h 3149"/>
              <a:gd name="T18" fmla="*/ 6802 w 6802"/>
              <a:gd name="T19" fmla="*/ 3149 h 3149"/>
              <a:gd name="T20" fmla="*/ 3033 w 6802"/>
              <a:gd name="T21" fmla="*/ 0 h 3149"/>
              <a:gd name="T22" fmla="*/ 2252 w 6802"/>
              <a:gd name="T23" fmla="*/ 481 h 314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802"/>
              <a:gd name="T37" fmla="*/ 0 h 3149"/>
              <a:gd name="T38" fmla="*/ 6802 w 6802"/>
              <a:gd name="T39" fmla="*/ 3149 h 314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802" h="3149">
                <a:moveTo>
                  <a:pt x="2252" y="481"/>
                </a:moveTo>
                <a:lnTo>
                  <a:pt x="1977" y="225"/>
                </a:lnTo>
                <a:lnTo>
                  <a:pt x="1538" y="664"/>
                </a:lnTo>
                <a:lnTo>
                  <a:pt x="989" y="298"/>
                </a:lnTo>
                <a:lnTo>
                  <a:pt x="403" y="737"/>
                </a:lnTo>
                <a:lnTo>
                  <a:pt x="0" y="1580"/>
                </a:lnTo>
                <a:lnTo>
                  <a:pt x="476" y="1983"/>
                </a:lnTo>
                <a:lnTo>
                  <a:pt x="74" y="2458"/>
                </a:lnTo>
                <a:lnTo>
                  <a:pt x="294" y="3149"/>
                </a:lnTo>
                <a:lnTo>
                  <a:pt x="6802" y="3149"/>
                </a:lnTo>
                <a:lnTo>
                  <a:pt x="3033" y="0"/>
                </a:lnTo>
                <a:lnTo>
                  <a:pt x="2252" y="481"/>
                </a:lnTo>
                <a:close/>
              </a:path>
            </a:pathLst>
          </a:cu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4129" name="Line 85"/>
          <p:cNvSpPr>
            <a:spLocks noChangeShapeType="1"/>
          </p:cNvSpPr>
          <p:nvPr/>
        </p:nvSpPr>
        <p:spPr bwMode="auto">
          <a:xfrm>
            <a:off x="457200" y="4800600"/>
            <a:ext cx="42672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30" name="Rectangle 87"/>
          <p:cNvSpPr>
            <a:spLocks noGrp="1" noChangeArrowheads="1"/>
          </p:cNvSpPr>
          <p:nvPr>
            <p:ph type="title" idx="4294967295"/>
          </p:nvPr>
        </p:nvSpPr>
        <p:spPr>
          <a:xfrm>
            <a:off x="545371" y="611981"/>
            <a:ext cx="2590800" cy="609600"/>
          </a:xfr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</p:spPr>
        <p:txBody>
          <a:bodyPr/>
          <a:lstStyle/>
          <a:p>
            <a:pPr algn="l"/>
            <a:r>
              <a:rPr lang="zh-CN" altLang="en-US" sz="4000" dirty="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实践操作</a:t>
            </a:r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5100638" y="1097756"/>
            <a:ext cx="3352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言必有“</a:t>
            </a:r>
            <a:r>
              <a:rPr lang="zh-CN" altLang="en-US" sz="48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据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”</a:t>
            </a:r>
          </a:p>
        </p:txBody>
      </p:sp>
      <p:pic>
        <p:nvPicPr>
          <p:cNvPr id="4132" name="Picture 36" descr="j025217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51200" y="533400"/>
            <a:ext cx="1143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nimBg="1" autoUpdateAnimBg="0"/>
      <p:bldP spid="4100" grpId="0" animBg="1" autoUpdateAnimBg="0"/>
      <p:bldP spid="4101" grpId="0" animBg="1" autoUpdateAnimBg="0"/>
      <p:bldP spid="4102" grpId="0" animBg="1" autoUpdateAnimBg="0"/>
      <p:bldP spid="4102" grpId="1" animBg="1" autoUpdateAnimBg="0"/>
      <p:bldP spid="4103" grpId="0" animBg="1" autoUpdateAnimBg="0"/>
      <p:bldP spid="4103" grpId="1" animBg="1" autoUpdateAnimBg="0"/>
      <p:bldP spid="4111" grpId="0" animBg="1" autoUpdateAnimBg="0"/>
      <p:bldP spid="4111" grpId="1" animBg="1" autoUpdateAnimBg="0"/>
      <p:bldP spid="4112" grpId="0" animBg="1" autoUpdateAnimBg="0"/>
      <p:bldP spid="4112" grpId="1" animBg="1" autoUpdateAnimBg="0"/>
      <p:bldP spid="4113" grpId="0" animBg="1" autoUpdateAnimBg="0"/>
      <p:bldP spid="4121" grpId="0" animBg="1" autoUpdateAnimBg="0"/>
      <p:bldP spid="4122" grpId="0" animBg="1" autoUpdateAnimBg="0"/>
      <p:bldP spid="4123" grpId="0" autoUpdateAnimBg="0"/>
      <p:bldP spid="4124" grpId="0" animBg="1"/>
      <p:bldP spid="4126" grpId="0" animBg="1" autoUpdateAnimBg="0"/>
      <p:bldP spid="4127" grpId="0" animBg="1" autoUpdateAnimBg="0"/>
      <p:bldP spid="4128" grpId="0" animBg="1" autoUpdateAnimBg="0"/>
      <p:bldP spid="41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3"/>
          <p:cNvSpPr>
            <a:spLocks noChangeArrowheads="1"/>
          </p:cNvSpPr>
          <p:nvPr/>
        </p:nvSpPr>
        <p:spPr bwMode="auto">
          <a:xfrm>
            <a:off x="7329387" y="5514895"/>
            <a:ext cx="3206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</a:p>
        </p:txBody>
      </p:sp>
      <p:sp>
        <p:nvSpPr>
          <p:cNvPr id="5123" name="Rectangle 64"/>
          <p:cNvSpPr>
            <a:spLocks noChangeArrowheads="1"/>
          </p:cNvSpPr>
          <p:nvPr/>
        </p:nvSpPr>
        <p:spPr bwMode="auto">
          <a:xfrm>
            <a:off x="6872187" y="5362495"/>
            <a:ext cx="3206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</a:p>
        </p:txBody>
      </p:sp>
      <p:sp>
        <p:nvSpPr>
          <p:cNvPr id="5124" name="Arc 56"/>
          <p:cNvSpPr/>
          <p:nvPr/>
        </p:nvSpPr>
        <p:spPr bwMode="auto">
          <a:xfrm>
            <a:off x="7176987" y="5819695"/>
            <a:ext cx="119063" cy="115888"/>
          </a:xfrm>
          <a:custGeom>
            <a:avLst/>
            <a:gdLst>
              <a:gd name="T0" fmla="*/ 0 w 28565"/>
              <a:gd name="T1" fmla="*/ 4734 h 28249"/>
              <a:gd name="T2" fmla="*/ 114691 w 28565"/>
              <a:gd name="T3" fmla="*/ 115888 h 28249"/>
              <a:gd name="T4" fmla="*/ 29031 w 28565"/>
              <a:gd name="T5" fmla="*/ 88611 h 28249"/>
              <a:gd name="T6" fmla="*/ 0 60000 65536"/>
              <a:gd name="T7" fmla="*/ 0 60000 65536"/>
              <a:gd name="T8" fmla="*/ 0 60000 65536"/>
              <a:gd name="T9" fmla="*/ 0 w 28565"/>
              <a:gd name="T10" fmla="*/ 0 h 28249"/>
              <a:gd name="T11" fmla="*/ 28565 w 28565"/>
              <a:gd name="T12" fmla="*/ 28249 h 282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65" h="28249" fill="none" extrusionOk="0">
                <a:moveTo>
                  <a:pt x="-1" y="1153"/>
                </a:moveTo>
                <a:cubicBezTo>
                  <a:pt x="2242" y="389"/>
                  <a:pt x="4595" y="-1"/>
                  <a:pt x="6965" y="0"/>
                </a:cubicBezTo>
                <a:cubicBezTo>
                  <a:pt x="18894" y="0"/>
                  <a:pt x="28565" y="9670"/>
                  <a:pt x="28565" y="21600"/>
                </a:cubicBezTo>
                <a:cubicBezTo>
                  <a:pt x="28565" y="23857"/>
                  <a:pt x="28211" y="26101"/>
                  <a:pt x="27516" y="28249"/>
                </a:cubicBezTo>
              </a:path>
              <a:path w="28565" h="28249" stroke="0" extrusionOk="0">
                <a:moveTo>
                  <a:pt x="-1" y="1153"/>
                </a:moveTo>
                <a:cubicBezTo>
                  <a:pt x="2242" y="389"/>
                  <a:pt x="4595" y="-1"/>
                  <a:pt x="6965" y="0"/>
                </a:cubicBezTo>
                <a:cubicBezTo>
                  <a:pt x="18894" y="0"/>
                  <a:pt x="28565" y="9670"/>
                  <a:pt x="28565" y="21600"/>
                </a:cubicBezTo>
                <a:cubicBezTo>
                  <a:pt x="28565" y="23857"/>
                  <a:pt x="28211" y="26101"/>
                  <a:pt x="27516" y="28249"/>
                </a:cubicBezTo>
                <a:lnTo>
                  <a:pt x="6965" y="21600"/>
                </a:lnTo>
                <a:close/>
              </a:path>
            </a:pathLst>
          </a:custGeom>
          <a:noFill/>
          <a:ln w="57150">
            <a:solidFill>
              <a:srgbClr val="008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5125" name="Arc 57"/>
          <p:cNvSpPr/>
          <p:nvPr/>
        </p:nvSpPr>
        <p:spPr bwMode="auto">
          <a:xfrm>
            <a:off x="7024587" y="5743495"/>
            <a:ext cx="179388" cy="107950"/>
          </a:xfrm>
          <a:custGeom>
            <a:avLst/>
            <a:gdLst>
              <a:gd name="T0" fmla="*/ 0 w 36962"/>
              <a:gd name="T1" fmla="*/ 62371 h 21600"/>
              <a:gd name="T2" fmla="*/ 179387 w 36962"/>
              <a:gd name="T3" fmla="*/ 43865 h 21600"/>
              <a:gd name="T4" fmla="*/ 95027 w 36962"/>
              <a:gd name="T5" fmla="*/ 107950 h 21600"/>
              <a:gd name="T6" fmla="*/ 0 60000 65536"/>
              <a:gd name="T7" fmla="*/ 0 60000 65536"/>
              <a:gd name="T8" fmla="*/ 0 60000 65536"/>
              <a:gd name="T9" fmla="*/ 0 w 36962"/>
              <a:gd name="T10" fmla="*/ 0 h 21600"/>
              <a:gd name="T11" fmla="*/ 36962 w 369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962" h="21600" fill="none" extrusionOk="0">
                <a:moveTo>
                  <a:pt x="-1" y="12479"/>
                </a:moveTo>
                <a:cubicBezTo>
                  <a:pt x="3545" y="4867"/>
                  <a:pt x="11182" y="-1"/>
                  <a:pt x="19580" y="0"/>
                </a:cubicBezTo>
                <a:cubicBezTo>
                  <a:pt x="26438" y="0"/>
                  <a:pt x="32890" y="3257"/>
                  <a:pt x="36961" y="8777"/>
                </a:cubicBezTo>
              </a:path>
              <a:path w="36962" h="21600" stroke="0" extrusionOk="0">
                <a:moveTo>
                  <a:pt x="-1" y="12479"/>
                </a:moveTo>
                <a:cubicBezTo>
                  <a:pt x="3545" y="4867"/>
                  <a:pt x="11182" y="-1"/>
                  <a:pt x="19580" y="0"/>
                </a:cubicBezTo>
                <a:cubicBezTo>
                  <a:pt x="26438" y="0"/>
                  <a:pt x="32890" y="3257"/>
                  <a:pt x="36961" y="8777"/>
                </a:cubicBezTo>
                <a:lnTo>
                  <a:pt x="19580" y="21600"/>
                </a:lnTo>
                <a:close/>
              </a:path>
            </a:pathLst>
          </a:custGeom>
          <a:noFill/>
          <a:ln w="57150">
            <a:solidFill>
              <a:srgbClr val="008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5126" name="Line 58"/>
          <p:cNvSpPr>
            <a:spLocks noChangeShapeType="1"/>
          </p:cNvSpPr>
          <p:nvPr/>
        </p:nvSpPr>
        <p:spPr bwMode="auto">
          <a:xfrm flipH="1">
            <a:off x="4814787" y="4676695"/>
            <a:ext cx="717550" cy="1319213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7" name="Line 59"/>
          <p:cNvSpPr>
            <a:spLocks noChangeShapeType="1"/>
          </p:cNvSpPr>
          <p:nvPr/>
        </p:nvSpPr>
        <p:spPr bwMode="auto">
          <a:xfrm>
            <a:off x="4814787" y="5972095"/>
            <a:ext cx="2259013" cy="1588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8" name="Line 60"/>
          <p:cNvSpPr>
            <a:spLocks noChangeShapeType="1"/>
          </p:cNvSpPr>
          <p:nvPr/>
        </p:nvSpPr>
        <p:spPr bwMode="auto">
          <a:xfrm>
            <a:off x="5500587" y="4676695"/>
            <a:ext cx="1617663" cy="1241425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9" name="Line 61"/>
          <p:cNvSpPr>
            <a:spLocks noChangeShapeType="1"/>
          </p:cNvSpPr>
          <p:nvPr/>
        </p:nvSpPr>
        <p:spPr bwMode="auto">
          <a:xfrm>
            <a:off x="7100787" y="5972095"/>
            <a:ext cx="993775" cy="1588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0" name="Line 62"/>
          <p:cNvSpPr>
            <a:spLocks noChangeShapeType="1"/>
          </p:cNvSpPr>
          <p:nvPr/>
        </p:nvSpPr>
        <p:spPr bwMode="auto">
          <a:xfrm flipH="1">
            <a:off x="7100787" y="4829095"/>
            <a:ext cx="611188" cy="1127125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1" name="Rectangle 65"/>
          <p:cNvSpPr>
            <a:spLocks noChangeArrowheads="1"/>
          </p:cNvSpPr>
          <p:nvPr/>
        </p:nvSpPr>
        <p:spPr bwMode="auto">
          <a:xfrm>
            <a:off x="7786587" y="4752895"/>
            <a:ext cx="433388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7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E</a:t>
            </a:r>
            <a:endParaRPr lang="en-US" sz="480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132" name="Rectangle 66"/>
          <p:cNvSpPr>
            <a:spLocks noChangeArrowheads="1"/>
          </p:cNvSpPr>
          <p:nvPr/>
        </p:nvSpPr>
        <p:spPr bwMode="auto">
          <a:xfrm>
            <a:off x="7938987" y="5972095"/>
            <a:ext cx="44291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3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D</a:t>
            </a:r>
            <a:endParaRPr lang="en-US" sz="4400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133" name="Rectangle 67"/>
          <p:cNvSpPr>
            <a:spLocks noChangeArrowheads="1"/>
          </p:cNvSpPr>
          <p:nvPr/>
        </p:nvSpPr>
        <p:spPr bwMode="auto">
          <a:xfrm>
            <a:off x="6948387" y="5972095"/>
            <a:ext cx="5143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3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C</a:t>
            </a:r>
            <a:endParaRPr lang="en-US" sz="440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134" name="Rectangle 68"/>
          <p:cNvSpPr>
            <a:spLocks noChangeArrowheads="1"/>
          </p:cNvSpPr>
          <p:nvPr/>
        </p:nvSpPr>
        <p:spPr bwMode="auto">
          <a:xfrm>
            <a:off x="4586187" y="5972095"/>
            <a:ext cx="538163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9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B</a:t>
            </a:r>
            <a:endParaRPr lang="en-US" sz="400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135" name="Rectangle 69"/>
          <p:cNvSpPr>
            <a:spLocks noChangeArrowheads="1"/>
          </p:cNvSpPr>
          <p:nvPr/>
        </p:nvSpPr>
        <p:spPr bwMode="auto">
          <a:xfrm>
            <a:off x="5424387" y="4295695"/>
            <a:ext cx="5207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9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A</a:t>
            </a:r>
            <a:endParaRPr lang="en-US" sz="400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136" name="Text Box 73"/>
          <p:cNvSpPr txBox="1">
            <a:spLocks noChangeArrowheads="1"/>
          </p:cNvSpPr>
          <p:nvPr/>
        </p:nvSpPr>
        <p:spPr bwMode="auto">
          <a:xfrm>
            <a:off x="2514600" y="533400"/>
            <a:ext cx="5181600" cy="6175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CC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742950" indent="-28575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marL="1143000" indent="-2286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marL="1600200" indent="-2286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marL="2057400" indent="-2286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zh-CN" altLang="en-US" sz="3200" dirty="0">
                <a:solidFill>
                  <a:srgbClr val="FF3300"/>
                </a:solidFill>
                <a:latin typeface="华文中宋" panose="02010600040101010101" pitchFamily="2" charset="-122"/>
              </a:rPr>
              <a:t>三角形的内角和等于</a:t>
            </a:r>
            <a:r>
              <a:rPr lang="en-US" sz="3200" dirty="0">
                <a:solidFill>
                  <a:srgbClr val="FF3300"/>
                </a:solidFill>
                <a:latin typeface="华文中宋" panose="02010600040101010101" pitchFamily="2" charset="-122"/>
              </a:rPr>
              <a:t>180</a:t>
            </a:r>
            <a:r>
              <a:rPr lang="en-US" sz="3200" baseline="30000" dirty="0">
                <a:solidFill>
                  <a:srgbClr val="FF3300"/>
                </a:solidFill>
                <a:latin typeface="华文中宋" panose="02010600040101010101" pitchFamily="2" charset="-122"/>
              </a:rPr>
              <a:t>0</a:t>
            </a:r>
            <a:r>
              <a:rPr lang="en-US" sz="3200" dirty="0">
                <a:solidFill>
                  <a:srgbClr val="FF3300"/>
                </a:solidFill>
                <a:latin typeface="华文中宋" panose="02010600040101010101" pitchFamily="2" charset="-122"/>
              </a:rPr>
              <a:t>.</a:t>
            </a:r>
            <a:endParaRPr lang="en-US" sz="3200" dirty="0">
              <a:solidFill>
                <a:srgbClr val="000000"/>
              </a:solidFill>
              <a:latin typeface="华文中宋" panose="02010600040101010101" pitchFamily="2" charset="-122"/>
            </a:endParaRPr>
          </a:p>
        </p:txBody>
      </p:sp>
      <p:sp>
        <p:nvSpPr>
          <p:cNvPr id="5137" name="Rectangle 74"/>
          <p:cNvSpPr>
            <a:spLocks noChangeArrowheads="1"/>
          </p:cNvSpPr>
          <p:nvPr/>
        </p:nvSpPr>
        <p:spPr bwMode="auto">
          <a:xfrm>
            <a:off x="762000" y="1447800"/>
            <a:ext cx="274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延长</a:t>
            </a:r>
            <a:r>
              <a:rPr 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BC</a:t>
            </a:r>
            <a:r>
              <a:rPr lang="zh-CN" alt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到</a:t>
            </a:r>
            <a:r>
              <a:rPr 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D</a:t>
            </a:r>
            <a:r>
              <a:rPr lang="zh-CN" alt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，</a:t>
            </a:r>
          </a:p>
        </p:txBody>
      </p:sp>
      <p:sp>
        <p:nvSpPr>
          <p:cNvPr id="5138" name="Rectangle 75"/>
          <p:cNvSpPr>
            <a:spLocks noChangeArrowheads="1"/>
          </p:cNvSpPr>
          <p:nvPr/>
        </p:nvSpPr>
        <p:spPr bwMode="auto">
          <a:xfrm>
            <a:off x="685800" y="2667000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于是</a:t>
            </a:r>
            <a:r>
              <a:rPr 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CE∥BA </a:t>
            </a:r>
          </a:p>
        </p:txBody>
      </p:sp>
      <p:sp>
        <p:nvSpPr>
          <p:cNvPr id="5139" name="Rectangle 76"/>
          <p:cNvSpPr>
            <a:spLocks noChangeArrowheads="1"/>
          </p:cNvSpPr>
          <p:nvPr/>
        </p:nvSpPr>
        <p:spPr bwMode="auto">
          <a:xfrm>
            <a:off x="2819400" y="2662238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</a:t>
            </a:r>
            <a:r>
              <a:rPr lang="zh-CN" altLang="en-US" sz="28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内错角相等，两直线平行</a:t>
            </a:r>
            <a:r>
              <a:rPr lang="en-US" sz="28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</a:p>
        </p:txBody>
      </p:sp>
      <p:sp>
        <p:nvSpPr>
          <p:cNvPr id="5140" name="Rectangle 77"/>
          <p:cNvSpPr>
            <a:spLocks noChangeArrowheads="1"/>
          </p:cNvSpPr>
          <p:nvPr/>
        </p:nvSpPr>
        <p:spPr bwMode="auto">
          <a:xfrm>
            <a:off x="609600" y="32766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∴∠B=∠2 </a:t>
            </a:r>
          </a:p>
        </p:txBody>
      </p:sp>
      <p:sp>
        <p:nvSpPr>
          <p:cNvPr id="5141" name="Rectangle 78"/>
          <p:cNvSpPr>
            <a:spLocks noChangeArrowheads="1"/>
          </p:cNvSpPr>
          <p:nvPr/>
        </p:nvSpPr>
        <p:spPr bwMode="auto">
          <a:xfrm>
            <a:off x="609600" y="381000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</a:t>
            </a:r>
            <a:r>
              <a:rPr lang="zh-CN" altLang="en-US" sz="28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两直线平行，同位角相等</a:t>
            </a:r>
            <a:r>
              <a:rPr lang="en-US" sz="28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</a:p>
        </p:txBody>
      </p:sp>
      <p:sp>
        <p:nvSpPr>
          <p:cNvPr id="5142" name="Rectangle 79"/>
          <p:cNvSpPr>
            <a:spLocks noChangeArrowheads="1"/>
          </p:cNvSpPr>
          <p:nvPr/>
        </p:nvSpPr>
        <p:spPr bwMode="auto">
          <a:xfrm>
            <a:off x="381000" y="441960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∵∠1+∠2+∠ACB=180°</a:t>
            </a:r>
          </a:p>
        </p:txBody>
      </p:sp>
      <p:sp>
        <p:nvSpPr>
          <p:cNvPr id="5143" name="Rectangle 80"/>
          <p:cNvSpPr>
            <a:spLocks noChangeArrowheads="1"/>
          </p:cNvSpPr>
          <p:nvPr/>
        </p:nvSpPr>
        <p:spPr bwMode="auto">
          <a:xfrm>
            <a:off x="335039" y="5208588"/>
            <a:ext cx="45323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∴∠A+∠B+∠ACB=180°</a:t>
            </a:r>
          </a:p>
        </p:txBody>
      </p:sp>
      <p:sp>
        <p:nvSpPr>
          <p:cNvPr id="5144" name="Rectangle 81"/>
          <p:cNvSpPr>
            <a:spLocks noChangeArrowheads="1"/>
          </p:cNvSpPr>
          <p:nvPr/>
        </p:nvSpPr>
        <p:spPr bwMode="auto">
          <a:xfrm>
            <a:off x="3048000" y="1447800"/>
            <a:ext cx="53165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在△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ABC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的外部，以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CA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为一边，</a:t>
            </a:r>
          </a:p>
        </p:txBody>
      </p:sp>
      <p:sp>
        <p:nvSpPr>
          <p:cNvPr id="5145" name="Rectangle 82"/>
          <p:cNvSpPr>
            <a:spLocks noChangeArrowheads="1"/>
          </p:cNvSpPr>
          <p:nvPr/>
        </p:nvSpPr>
        <p:spPr bwMode="auto">
          <a:xfrm>
            <a:off x="838200" y="2057400"/>
            <a:ext cx="411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CE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为另一边作∠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1=∠A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，</a:t>
            </a:r>
          </a:p>
        </p:txBody>
      </p:sp>
      <p:sp>
        <p:nvSpPr>
          <p:cNvPr id="5146" name="Rectangle 83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609600"/>
            <a:ext cx="1524000" cy="563563"/>
          </a:xfr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</p:spPr>
        <p:txBody>
          <a:bodyPr/>
          <a:lstStyle/>
          <a:p>
            <a:pPr algn="l"/>
            <a:r>
              <a:rPr lang="zh-CN" altLang="en-US" sz="3200" dirty="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证法一</a:t>
            </a:r>
          </a:p>
        </p:txBody>
      </p:sp>
      <p:grpSp>
        <p:nvGrpSpPr>
          <p:cNvPr id="5147" name="Group 27"/>
          <p:cNvGrpSpPr/>
          <p:nvPr/>
        </p:nvGrpSpPr>
        <p:grpSpPr bwMode="auto">
          <a:xfrm>
            <a:off x="5943600" y="2667000"/>
            <a:ext cx="2743200" cy="1949450"/>
            <a:chOff x="0" y="0"/>
            <a:chExt cx="2359" cy="1149"/>
          </a:xfrm>
        </p:grpSpPr>
        <p:sp>
          <p:nvSpPr>
            <p:cNvPr id="5148" name="AutoShape 28"/>
            <p:cNvSpPr>
              <a:spLocks noChangeArrowheads="1"/>
            </p:cNvSpPr>
            <p:nvPr/>
          </p:nvSpPr>
          <p:spPr bwMode="auto">
            <a:xfrm rot="10800000">
              <a:off x="0" y="0"/>
              <a:ext cx="2359" cy="1149"/>
            </a:xfrm>
            <a:prstGeom prst="cloudCallout">
              <a:avLst>
                <a:gd name="adj1" fmla="val -63991"/>
                <a:gd name="adj2" fmla="val -86903"/>
              </a:avLst>
            </a:prstGeom>
            <a:solidFill>
              <a:srgbClr val="FFFF99"/>
            </a:solidFill>
            <a:ln w="31750">
              <a:solidFill>
                <a:srgbClr val="FF00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</a:endParaRPr>
            </a:p>
          </p:txBody>
        </p:sp>
        <p:sp>
          <p:nvSpPr>
            <p:cNvPr id="5149" name="Text Box 29"/>
            <p:cNvSpPr txBox="1">
              <a:spLocks noChangeArrowheads="1"/>
            </p:cNvSpPr>
            <p:nvPr/>
          </p:nvSpPr>
          <p:spPr bwMode="auto">
            <a:xfrm>
              <a:off x="317" y="181"/>
              <a:ext cx="1810" cy="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6096000" y="3124200"/>
            <a:ext cx="2438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为了证明的需要，在原图上添加的线叫做</a:t>
            </a:r>
            <a:r>
              <a:rPr lang="zh-CN" altLang="en-US" sz="2000" b="1" i="1" dirty="0">
                <a:solidFill>
                  <a:srgbClr val="FF33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辅助线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4" grpId="0" animBg="1" autoUpdateAnimBg="0"/>
      <p:bldP spid="5125" grpId="0" animBg="1" autoUpdateAnimBg="0"/>
      <p:bldP spid="5129" grpId="0" animBg="1"/>
      <p:bldP spid="5130" grpId="0" animBg="1"/>
      <p:bldP spid="5131" grpId="0" autoUpdateAnimBg="0"/>
      <p:bldP spid="5132" grpId="0" autoUpdateAnimBg="0"/>
      <p:bldP spid="5137" grpId="0" autoUpdateAnimBg="0"/>
      <p:bldP spid="5138" grpId="0" autoUpdateAnimBg="0"/>
      <p:bldP spid="5139" grpId="0" autoUpdateAnimBg="0"/>
      <p:bldP spid="5140" grpId="0" autoUpdateAnimBg="0"/>
      <p:bldP spid="5141" grpId="0" autoUpdateAnimBg="0"/>
      <p:bldP spid="5142" grpId="0" autoUpdateAnimBg="0"/>
      <p:bldP spid="5143" grpId="0" autoUpdateAnimBg="0"/>
      <p:bldP spid="5144" grpId="0" autoUpdateAnimBg="0"/>
      <p:bldP spid="514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3"/>
          <p:cNvSpPr>
            <a:spLocks noChangeArrowheads="1"/>
          </p:cNvSpPr>
          <p:nvPr/>
        </p:nvSpPr>
        <p:spPr bwMode="auto">
          <a:xfrm>
            <a:off x="7841456" y="5491163"/>
            <a:ext cx="381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</a:p>
        </p:txBody>
      </p:sp>
      <p:sp>
        <p:nvSpPr>
          <p:cNvPr id="6147" name="Rectangle 44"/>
          <p:cNvSpPr>
            <a:spLocks noChangeArrowheads="1"/>
          </p:cNvSpPr>
          <p:nvPr/>
        </p:nvSpPr>
        <p:spPr bwMode="auto">
          <a:xfrm>
            <a:off x="7301706" y="5276851"/>
            <a:ext cx="381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</a:p>
        </p:txBody>
      </p:sp>
      <p:sp>
        <p:nvSpPr>
          <p:cNvPr id="6148" name="Arc 46"/>
          <p:cNvSpPr/>
          <p:nvPr/>
        </p:nvSpPr>
        <p:spPr bwMode="auto">
          <a:xfrm>
            <a:off x="7579519" y="5840413"/>
            <a:ext cx="141287" cy="133350"/>
          </a:xfrm>
          <a:custGeom>
            <a:avLst/>
            <a:gdLst>
              <a:gd name="T0" fmla="*/ 0 w 28565"/>
              <a:gd name="T1" fmla="*/ 5447 h 28249"/>
              <a:gd name="T2" fmla="*/ 136098 w 28565"/>
              <a:gd name="T3" fmla="*/ 133350 h 28249"/>
              <a:gd name="T4" fmla="*/ 34450 w 28565"/>
              <a:gd name="T5" fmla="*/ 101963 h 28249"/>
              <a:gd name="T6" fmla="*/ 0 60000 65536"/>
              <a:gd name="T7" fmla="*/ 0 60000 65536"/>
              <a:gd name="T8" fmla="*/ 0 60000 65536"/>
              <a:gd name="T9" fmla="*/ 0 w 28565"/>
              <a:gd name="T10" fmla="*/ 0 h 28249"/>
              <a:gd name="T11" fmla="*/ 28565 w 28565"/>
              <a:gd name="T12" fmla="*/ 28249 h 282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65" h="28249" fill="none" extrusionOk="0">
                <a:moveTo>
                  <a:pt x="-1" y="1153"/>
                </a:moveTo>
                <a:cubicBezTo>
                  <a:pt x="2242" y="389"/>
                  <a:pt x="4595" y="-1"/>
                  <a:pt x="6965" y="0"/>
                </a:cubicBezTo>
                <a:cubicBezTo>
                  <a:pt x="18894" y="0"/>
                  <a:pt x="28565" y="9670"/>
                  <a:pt x="28565" y="21600"/>
                </a:cubicBezTo>
                <a:cubicBezTo>
                  <a:pt x="28565" y="23857"/>
                  <a:pt x="28211" y="26101"/>
                  <a:pt x="27516" y="28249"/>
                </a:cubicBezTo>
              </a:path>
              <a:path w="28565" h="28249" stroke="0" extrusionOk="0">
                <a:moveTo>
                  <a:pt x="-1" y="1153"/>
                </a:moveTo>
                <a:cubicBezTo>
                  <a:pt x="2242" y="389"/>
                  <a:pt x="4595" y="-1"/>
                  <a:pt x="6965" y="0"/>
                </a:cubicBezTo>
                <a:cubicBezTo>
                  <a:pt x="18894" y="0"/>
                  <a:pt x="28565" y="9670"/>
                  <a:pt x="28565" y="21600"/>
                </a:cubicBezTo>
                <a:cubicBezTo>
                  <a:pt x="28565" y="23857"/>
                  <a:pt x="28211" y="26101"/>
                  <a:pt x="27516" y="28249"/>
                </a:cubicBezTo>
                <a:lnTo>
                  <a:pt x="6965" y="21600"/>
                </a:lnTo>
                <a:close/>
              </a:path>
            </a:pathLst>
          </a:custGeom>
          <a:noFill/>
          <a:ln w="57150">
            <a:solidFill>
              <a:srgbClr val="008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6149" name="Arc 47"/>
          <p:cNvSpPr/>
          <p:nvPr/>
        </p:nvSpPr>
        <p:spPr bwMode="auto">
          <a:xfrm>
            <a:off x="7377906" y="5734051"/>
            <a:ext cx="212725" cy="125412"/>
          </a:xfrm>
          <a:custGeom>
            <a:avLst/>
            <a:gdLst>
              <a:gd name="T0" fmla="*/ 0 w 36962"/>
              <a:gd name="T1" fmla="*/ 72460 h 21600"/>
              <a:gd name="T2" fmla="*/ 212725 w 36962"/>
              <a:gd name="T3" fmla="*/ 50960 h 21600"/>
              <a:gd name="T4" fmla="*/ 112688 w 36962"/>
              <a:gd name="T5" fmla="*/ 125412 h 21600"/>
              <a:gd name="T6" fmla="*/ 0 60000 65536"/>
              <a:gd name="T7" fmla="*/ 0 60000 65536"/>
              <a:gd name="T8" fmla="*/ 0 60000 65536"/>
              <a:gd name="T9" fmla="*/ 0 w 36962"/>
              <a:gd name="T10" fmla="*/ 0 h 21600"/>
              <a:gd name="T11" fmla="*/ 36962 w 369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962" h="21600" fill="none" extrusionOk="0">
                <a:moveTo>
                  <a:pt x="-1" y="12479"/>
                </a:moveTo>
                <a:cubicBezTo>
                  <a:pt x="3545" y="4867"/>
                  <a:pt x="11182" y="-1"/>
                  <a:pt x="19580" y="0"/>
                </a:cubicBezTo>
                <a:cubicBezTo>
                  <a:pt x="26438" y="0"/>
                  <a:pt x="32890" y="3257"/>
                  <a:pt x="36961" y="8777"/>
                </a:cubicBezTo>
              </a:path>
              <a:path w="36962" h="21600" stroke="0" extrusionOk="0">
                <a:moveTo>
                  <a:pt x="-1" y="12479"/>
                </a:moveTo>
                <a:cubicBezTo>
                  <a:pt x="3545" y="4867"/>
                  <a:pt x="11182" y="-1"/>
                  <a:pt x="19580" y="0"/>
                </a:cubicBezTo>
                <a:cubicBezTo>
                  <a:pt x="26438" y="0"/>
                  <a:pt x="32890" y="3257"/>
                  <a:pt x="36961" y="8777"/>
                </a:cubicBezTo>
                <a:lnTo>
                  <a:pt x="19580" y="21600"/>
                </a:lnTo>
                <a:close/>
              </a:path>
            </a:pathLst>
          </a:custGeom>
          <a:noFill/>
          <a:ln w="57150">
            <a:solidFill>
              <a:srgbClr val="008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6150" name="Line 48"/>
          <p:cNvSpPr>
            <a:spLocks noChangeShapeType="1"/>
          </p:cNvSpPr>
          <p:nvPr/>
        </p:nvSpPr>
        <p:spPr bwMode="auto">
          <a:xfrm flipH="1">
            <a:off x="4825206" y="4445001"/>
            <a:ext cx="852488" cy="1528762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1" name="Line 49"/>
          <p:cNvSpPr>
            <a:spLocks noChangeShapeType="1"/>
          </p:cNvSpPr>
          <p:nvPr/>
        </p:nvSpPr>
        <p:spPr bwMode="auto">
          <a:xfrm>
            <a:off x="4825206" y="5973763"/>
            <a:ext cx="2682875" cy="1588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2" name="Line 50"/>
          <p:cNvSpPr>
            <a:spLocks noChangeShapeType="1"/>
          </p:cNvSpPr>
          <p:nvPr/>
        </p:nvSpPr>
        <p:spPr bwMode="auto">
          <a:xfrm>
            <a:off x="5701506" y="4438651"/>
            <a:ext cx="1830388" cy="1528762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3" name="Line 51"/>
          <p:cNvSpPr>
            <a:spLocks noChangeShapeType="1"/>
          </p:cNvSpPr>
          <p:nvPr/>
        </p:nvSpPr>
        <p:spPr bwMode="auto">
          <a:xfrm>
            <a:off x="7508081" y="5973763"/>
            <a:ext cx="1181100" cy="1588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4" name="Line 52"/>
          <p:cNvSpPr>
            <a:spLocks noChangeShapeType="1"/>
          </p:cNvSpPr>
          <p:nvPr/>
        </p:nvSpPr>
        <p:spPr bwMode="auto">
          <a:xfrm flipH="1">
            <a:off x="7508081" y="4667251"/>
            <a:ext cx="727075" cy="1306512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5" name="Rectangle 53"/>
          <p:cNvSpPr>
            <a:spLocks noChangeArrowheads="1"/>
          </p:cNvSpPr>
          <p:nvPr/>
        </p:nvSpPr>
        <p:spPr bwMode="auto">
          <a:xfrm>
            <a:off x="8216106" y="4362451"/>
            <a:ext cx="5143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E</a:t>
            </a:r>
          </a:p>
        </p:txBody>
      </p:sp>
      <p:sp>
        <p:nvSpPr>
          <p:cNvPr id="6156" name="Rectangle 54"/>
          <p:cNvSpPr>
            <a:spLocks noChangeArrowheads="1"/>
          </p:cNvSpPr>
          <p:nvPr/>
        </p:nvSpPr>
        <p:spPr bwMode="auto">
          <a:xfrm>
            <a:off x="8528844" y="6000751"/>
            <a:ext cx="5254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D</a:t>
            </a:r>
          </a:p>
        </p:txBody>
      </p:sp>
      <p:sp>
        <p:nvSpPr>
          <p:cNvPr id="6157" name="Rectangle 55"/>
          <p:cNvSpPr>
            <a:spLocks noChangeArrowheads="1"/>
          </p:cNvSpPr>
          <p:nvPr/>
        </p:nvSpPr>
        <p:spPr bwMode="auto">
          <a:xfrm>
            <a:off x="7301706" y="6038851"/>
            <a:ext cx="609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C</a:t>
            </a:r>
          </a:p>
        </p:txBody>
      </p:sp>
      <p:sp>
        <p:nvSpPr>
          <p:cNvPr id="6158" name="Rectangle 56"/>
          <p:cNvSpPr>
            <a:spLocks noChangeArrowheads="1"/>
          </p:cNvSpPr>
          <p:nvPr/>
        </p:nvSpPr>
        <p:spPr bwMode="auto">
          <a:xfrm>
            <a:off x="4710906" y="5962651"/>
            <a:ext cx="6381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6159" name="Rectangle 57"/>
          <p:cNvSpPr>
            <a:spLocks noChangeArrowheads="1"/>
          </p:cNvSpPr>
          <p:nvPr/>
        </p:nvSpPr>
        <p:spPr bwMode="auto">
          <a:xfrm>
            <a:off x="5549106" y="3981451"/>
            <a:ext cx="6191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A</a:t>
            </a:r>
          </a:p>
        </p:txBody>
      </p:sp>
      <p:sp>
        <p:nvSpPr>
          <p:cNvPr id="6160" name="Text Box 59"/>
          <p:cNvSpPr txBox="1">
            <a:spLocks noChangeArrowheads="1"/>
          </p:cNvSpPr>
          <p:nvPr/>
        </p:nvSpPr>
        <p:spPr bwMode="auto">
          <a:xfrm>
            <a:off x="2438400" y="601663"/>
            <a:ext cx="5181600" cy="617537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CC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742950" indent="-28575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marL="1143000" indent="-2286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marL="1600200" indent="-2286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marL="2057400" indent="-2286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zh-CN" altLang="en-US" sz="3200" dirty="0">
                <a:solidFill>
                  <a:srgbClr val="FF3300"/>
                </a:solidFill>
                <a:latin typeface="华文中宋" panose="02010600040101010101" pitchFamily="2" charset="-122"/>
              </a:rPr>
              <a:t>三角形的内角和等于</a:t>
            </a:r>
            <a:r>
              <a:rPr lang="en-US" sz="3200" dirty="0">
                <a:solidFill>
                  <a:srgbClr val="FF3300"/>
                </a:solidFill>
                <a:latin typeface="华文中宋" panose="02010600040101010101" pitchFamily="2" charset="-122"/>
              </a:rPr>
              <a:t>180</a:t>
            </a:r>
            <a:r>
              <a:rPr lang="en-US" sz="3200" baseline="30000" dirty="0">
                <a:solidFill>
                  <a:srgbClr val="FF3300"/>
                </a:solidFill>
                <a:latin typeface="华文中宋" panose="02010600040101010101" pitchFamily="2" charset="-122"/>
              </a:rPr>
              <a:t>0</a:t>
            </a:r>
            <a:r>
              <a:rPr lang="en-US" sz="3200" dirty="0">
                <a:solidFill>
                  <a:srgbClr val="FF3300"/>
                </a:solidFill>
                <a:latin typeface="华文中宋" panose="02010600040101010101" pitchFamily="2" charset="-122"/>
              </a:rPr>
              <a:t>.</a:t>
            </a:r>
            <a:endParaRPr lang="en-US" sz="3200" dirty="0">
              <a:solidFill>
                <a:srgbClr val="000000"/>
              </a:solidFill>
              <a:latin typeface="华文中宋" panose="02010600040101010101" pitchFamily="2" charset="-122"/>
            </a:endParaRPr>
          </a:p>
        </p:txBody>
      </p:sp>
      <p:sp>
        <p:nvSpPr>
          <p:cNvPr id="6161" name="Rectangle 66"/>
          <p:cNvSpPr>
            <a:spLocks noChangeArrowheads="1"/>
          </p:cNvSpPr>
          <p:nvPr/>
        </p:nvSpPr>
        <p:spPr bwMode="auto">
          <a:xfrm>
            <a:off x="609600" y="1524000"/>
            <a:ext cx="2514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延长</a:t>
            </a:r>
            <a:r>
              <a:rPr 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BC</a:t>
            </a:r>
            <a:r>
              <a:rPr lang="zh-CN" alt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到</a:t>
            </a:r>
            <a:r>
              <a:rPr 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D</a:t>
            </a:r>
            <a:r>
              <a:rPr lang="zh-CN" alt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，</a:t>
            </a:r>
          </a:p>
        </p:txBody>
      </p:sp>
      <p:sp>
        <p:nvSpPr>
          <p:cNvPr id="6162" name="Rectangle 67"/>
          <p:cNvSpPr>
            <a:spLocks noChangeArrowheads="1"/>
          </p:cNvSpPr>
          <p:nvPr/>
        </p:nvSpPr>
        <p:spPr bwMode="auto">
          <a:xfrm>
            <a:off x="2971800" y="15240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过</a:t>
            </a:r>
            <a:r>
              <a:rPr 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C</a:t>
            </a:r>
            <a:r>
              <a:rPr lang="zh-CN" alt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作</a:t>
            </a:r>
            <a:r>
              <a:rPr 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CE∥BA</a:t>
            </a:r>
            <a:r>
              <a:rPr lang="zh-CN" alt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，</a:t>
            </a:r>
          </a:p>
        </p:txBody>
      </p:sp>
      <p:sp>
        <p:nvSpPr>
          <p:cNvPr id="6163" name="Rectangle 68"/>
          <p:cNvSpPr>
            <a:spLocks noChangeArrowheads="1"/>
          </p:cNvSpPr>
          <p:nvPr/>
        </p:nvSpPr>
        <p:spPr bwMode="auto">
          <a:xfrm>
            <a:off x="609600" y="22860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∴ ∠A=∠1 </a:t>
            </a:r>
          </a:p>
        </p:txBody>
      </p:sp>
      <p:sp>
        <p:nvSpPr>
          <p:cNvPr id="6164" name="Rectangle 69"/>
          <p:cNvSpPr>
            <a:spLocks noChangeArrowheads="1"/>
          </p:cNvSpPr>
          <p:nvPr/>
        </p:nvSpPr>
        <p:spPr bwMode="auto">
          <a:xfrm>
            <a:off x="3352800" y="228600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</a:t>
            </a:r>
            <a:r>
              <a:rPr lang="zh-CN" altLang="en-US" sz="28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两直线平行，内错角相等</a:t>
            </a:r>
            <a:r>
              <a:rPr lang="en-US" sz="28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</a:p>
        </p:txBody>
      </p:sp>
      <p:sp>
        <p:nvSpPr>
          <p:cNvPr id="6165" name="Rectangle 70"/>
          <p:cNvSpPr>
            <a:spLocks noChangeArrowheads="1"/>
          </p:cNvSpPr>
          <p:nvPr/>
        </p:nvSpPr>
        <p:spPr bwMode="auto">
          <a:xfrm>
            <a:off x="990600" y="30480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∠B=∠2</a:t>
            </a:r>
          </a:p>
        </p:txBody>
      </p:sp>
      <p:sp>
        <p:nvSpPr>
          <p:cNvPr id="6166" name="Rectangle 71"/>
          <p:cNvSpPr>
            <a:spLocks noChangeArrowheads="1"/>
          </p:cNvSpPr>
          <p:nvPr/>
        </p:nvSpPr>
        <p:spPr bwMode="auto">
          <a:xfrm>
            <a:off x="3276600" y="312420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</a:t>
            </a:r>
            <a:r>
              <a:rPr lang="zh-CN" altLang="en-US" sz="28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两直线平行，同位角相等</a:t>
            </a:r>
            <a:r>
              <a:rPr lang="en-US" sz="28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</a:p>
        </p:txBody>
      </p:sp>
      <p:sp>
        <p:nvSpPr>
          <p:cNvPr id="6167" name="Rectangle 72"/>
          <p:cNvSpPr>
            <a:spLocks noChangeArrowheads="1"/>
          </p:cNvSpPr>
          <p:nvPr/>
        </p:nvSpPr>
        <p:spPr bwMode="auto">
          <a:xfrm>
            <a:off x="609600" y="388620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∵∠1+∠2+∠ACB=180°</a:t>
            </a:r>
          </a:p>
        </p:txBody>
      </p:sp>
      <p:sp>
        <p:nvSpPr>
          <p:cNvPr id="6168" name="Rectangle 73"/>
          <p:cNvSpPr>
            <a:spLocks noChangeArrowheads="1"/>
          </p:cNvSpPr>
          <p:nvPr/>
        </p:nvSpPr>
        <p:spPr bwMode="auto">
          <a:xfrm>
            <a:off x="609600" y="4648200"/>
            <a:ext cx="4532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∴∠A+∠B+∠ACB=180°</a:t>
            </a:r>
          </a:p>
        </p:txBody>
      </p:sp>
      <p:sp>
        <p:nvSpPr>
          <p:cNvPr id="6169" name="Rectangle 74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533400"/>
            <a:ext cx="1524000" cy="609600"/>
          </a:xfr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</p:spPr>
        <p:txBody>
          <a:bodyPr/>
          <a:lstStyle/>
          <a:p>
            <a:pPr algn="l"/>
            <a:r>
              <a:rPr lang="zh-CN" altLang="en-US" sz="3200" dirty="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证法二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8" grpId="0" animBg="1" autoUpdateAnimBg="0"/>
      <p:bldP spid="6149" grpId="0" animBg="1" autoUpdateAnimBg="0"/>
      <p:bldP spid="6153" grpId="0" animBg="1"/>
      <p:bldP spid="6154" grpId="0" animBg="1"/>
      <p:bldP spid="6155" grpId="0" autoUpdateAnimBg="0"/>
      <p:bldP spid="6156" grpId="0" autoUpdateAnimBg="0"/>
      <p:bldP spid="6161" grpId="0" autoUpdateAnimBg="0"/>
      <p:bldP spid="6162" grpId="0" autoUpdateAnimBg="0"/>
      <p:bldP spid="6163" grpId="0" autoUpdateAnimBg="0"/>
      <p:bldP spid="6164" grpId="0" autoUpdateAnimBg="0"/>
      <p:bldP spid="6165" grpId="0" autoUpdateAnimBg="0"/>
      <p:bldP spid="6166" grpId="0" autoUpdateAnimBg="0"/>
      <p:bldP spid="6167" grpId="0" autoUpdateAnimBg="0"/>
      <p:bldP spid="616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908176" y="3783811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模板：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www.1ppt.com/moban/  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素材：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www.1ppt.com/sucai/</a:t>
            </a:r>
          </a:p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背景：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www.1ppt.com/beijing/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图表：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www.1ppt.com/tubiao/      </a:t>
            </a:r>
          </a:p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www.1ppt.com/xiazai/  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教程： 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www.1ppt.com/powerpoint/     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资料下载：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www.1ppt.com/ziliao/               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范文下载：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www.1ppt.com/fanwen/            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试卷下载：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www.1ppt.com/shiti/                 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教案下载：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www.1ppt.com/jiaoan/               </a:t>
            </a:r>
          </a:p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论坛：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www.1ppt.cn                  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语文课件：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www.1ppt.com/kejian/yuwen/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数学课件：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www.1ppt.com/kejian/shuxue/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英语课件：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www.1ppt.com/kejian/yingyu/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美术课件：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www.1ppt.com/kejian/meishu/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科学课件：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www.1ppt.com/kejian/kexue/ 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物理课件：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www.1ppt.com/kejian/wuli/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化学课件：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www.1ppt.com/kejian/huaxue/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生物课件：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www.1ppt.com/kejian/shengwu/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地理课件：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www.1ppt.com/kejian/dili/      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历史课件：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www.1ppt.com/kejian/lishi/        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11188" y="836613"/>
            <a:ext cx="252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zh-CN" altLang="en-US" b="1">
                <a:solidFill>
                  <a:srgbClr val="FF0000"/>
                </a:solidFill>
                <a:sym typeface="Wingdings" panose="05000000000000000000" pitchFamily="2" charset="2"/>
              </a:rPr>
              <a:t>拓展延伸：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27088" y="1412875"/>
            <a:ext cx="7273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你能用下面添加辅助线的方法，证明三角形内角和定理吗？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2420938"/>
            <a:ext cx="30861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140200" y="3644900"/>
            <a:ext cx="3529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zh-CN" altLang="en-US" b="1">
                <a:solidFill>
                  <a:srgbClr val="000000"/>
                </a:solidFill>
                <a:sym typeface="Wingdings" panose="05000000000000000000" pitchFamily="2" charset="2"/>
              </a:rPr>
              <a:t>经过点</a:t>
            </a:r>
            <a:r>
              <a:rPr lang="en-US" altLang="zh-CN" b="1">
                <a:solidFill>
                  <a:srgbClr val="000000"/>
                </a:solidFill>
                <a:sym typeface="Wingdings" panose="05000000000000000000" pitchFamily="2" charset="2"/>
              </a:rPr>
              <a:t>A</a:t>
            </a:r>
            <a:r>
              <a:rPr lang="zh-CN" altLang="en-US" b="1">
                <a:solidFill>
                  <a:srgbClr val="000000"/>
                </a:solidFill>
                <a:sym typeface="Wingdings" panose="05000000000000000000" pitchFamily="2" charset="2"/>
              </a:rPr>
              <a:t>作</a:t>
            </a:r>
            <a:r>
              <a:rPr lang="en-US" altLang="zh-CN" b="1">
                <a:solidFill>
                  <a:srgbClr val="000000"/>
                </a:solidFill>
                <a:sym typeface="Wingdings" panose="05000000000000000000" pitchFamily="2" charset="2"/>
              </a:rPr>
              <a:t>DE∥BC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rc 37"/>
          <p:cNvSpPr/>
          <p:nvPr/>
        </p:nvSpPr>
        <p:spPr bwMode="auto">
          <a:xfrm rot="3738071">
            <a:off x="6610351" y="3570287"/>
            <a:ext cx="354012" cy="163513"/>
          </a:xfrm>
          <a:custGeom>
            <a:avLst/>
            <a:gdLst>
              <a:gd name="T0" fmla="*/ 17651 w 21600"/>
              <a:gd name="T1" fmla="*/ 0 h 28222"/>
              <a:gd name="T2" fmla="*/ 336819 w 21600"/>
              <a:gd name="T3" fmla="*/ 163513 h 28222"/>
              <a:gd name="T4" fmla="*/ 0 w 21600"/>
              <a:gd name="T5" fmla="*/ 124990 h 28222"/>
              <a:gd name="T6" fmla="*/ 0 60000 65536"/>
              <a:gd name="T7" fmla="*/ 0 60000 65536"/>
              <a:gd name="T8" fmla="*/ 0 60000 65536"/>
              <a:gd name="T9" fmla="*/ 0 w 21600"/>
              <a:gd name="T10" fmla="*/ 0 h 28222"/>
              <a:gd name="T11" fmla="*/ 21600 w 21600"/>
              <a:gd name="T12" fmla="*/ 28222 h 282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8222" fill="none" extrusionOk="0">
                <a:moveTo>
                  <a:pt x="1077" y="-1"/>
                </a:moveTo>
                <a:cubicBezTo>
                  <a:pt x="12573" y="573"/>
                  <a:pt x="21600" y="10062"/>
                  <a:pt x="21600" y="21573"/>
                </a:cubicBezTo>
                <a:cubicBezTo>
                  <a:pt x="21600" y="23830"/>
                  <a:pt x="21246" y="26074"/>
                  <a:pt x="20551" y="28222"/>
                </a:cubicBezTo>
              </a:path>
              <a:path w="21600" h="28222" stroke="0" extrusionOk="0">
                <a:moveTo>
                  <a:pt x="1077" y="-1"/>
                </a:moveTo>
                <a:cubicBezTo>
                  <a:pt x="12573" y="573"/>
                  <a:pt x="21600" y="10062"/>
                  <a:pt x="21600" y="21573"/>
                </a:cubicBezTo>
                <a:cubicBezTo>
                  <a:pt x="21600" y="23830"/>
                  <a:pt x="21246" y="26074"/>
                  <a:pt x="20551" y="28222"/>
                </a:cubicBezTo>
                <a:lnTo>
                  <a:pt x="0" y="21573"/>
                </a:lnTo>
                <a:close/>
              </a:path>
            </a:pathLst>
          </a:custGeom>
          <a:noFill/>
          <a:ln w="57150">
            <a:solidFill>
              <a:srgbClr val="008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8195" name="Arc 38"/>
          <p:cNvSpPr/>
          <p:nvPr/>
        </p:nvSpPr>
        <p:spPr bwMode="auto">
          <a:xfrm rot="9674223">
            <a:off x="5867400" y="3429000"/>
            <a:ext cx="369888" cy="419100"/>
          </a:xfrm>
          <a:custGeom>
            <a:avLst/>
            <a:gdLst>
              <a:gd name="T0" fmla="*/ 113860 w 21600"/>
              <a:gd name="T1" fmla="*/ 0 h 32491"/>
              <a:gd name="T2" fmla="*/ 308240 w 21600"/>
              <a:gd name="T3" fmla="*/ 419100 h 32491"/>
              <a:gd name="T4" fmla="*/ 0 w 21600"/>
              <a:gd name="T5" fmla="*/ 265086 h 32491"/>
              <a:gd name="T6" fmla="*/ 0 60000 65536"/>
              <a:gd name="T7" fmla="*/ 0 60000 65536"/>
              <a:gd name="T8" fmla="*/ 0 60000 65536"/>
              <a:gd name="T9" fmla="*/ 0 w 21600"/>
              <a:gd name="T10" fmla="*/ 0 h 32491"/>
              <a:gd name="T11" fmla="*/ 21600 w 21600"/>
              <a:gd name="T12" fmla="*/ 32491 h 324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491" fill="none" extrusionOk="0">
                <a:moveTo>
                  <a:pt x="6649" y="-1"/>
                </a:moveTo>
                <a:cubicBezTo>
                  <a:pt x="15561" y="2883"/>
                  <a:pt x="21600" y="11183"/>
                  <a:pt x="21600" y="20551"/>
                </a:cubicBezTo>
                <a:cubicBezTo>
                  <a:pt x="21600" y="24798"/>
                  <a:pt x="20347" y="28951"/>
                  <a:pt x="17999" y="32490"/>
                </a:cubicBezTo>
              </a:path>
              <a:path w="21600" h="32491" stroke="0" extrusionOk="0">
                <a:moveTo>
                  <a:pt x="6649" y="-1"/>
                </a:moveTo>
                <a:cubicBezTo>
                  <a:pt x="15561" y="2883"/>
                  <a:pt x="21600" y="11183"/>
                  <a:pt x="21600" y="20551"/>
                </a:cubicBezTo>
                <a:cubicBezTo>
                  <a:pt x="21600" y="24798"/>
                  <a:pt x="20347" y="28951"/>
                  <a:pt x="17999" y="32490"/>
                </a:cubicBezTo>
                <a:lnTo>
                  <a:pt x="0" y="20551"/>
                </a:lnTo>
                <a:close/>
              </a:path>
            </a:pathLst>
          </a:custGeom>
          <a:noFill/>
          <a:ln w="57150">
            <a:solidFill>
              <a:srgbClr val="008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8196" name="Text Box 20"/>
          <p:cNvSpPr txBox="1">
            <a:spLocks noChangeArrowheads="1"/>
          </p:cNvSpPr>
          <p:nvPr/>
        </p:nvSpPr>
        <p:spPr bwMode="auto">
          <a:xfrm>
            <a:off x="7772400" y="327025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742950" indent="-28575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marL="1143000" indent="-2286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marL="1600200" indent="-2286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marL="2057400" indent="-2286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latin typeface="华文中宋" panose="02010600040101010101" pitchFamily="2" charset="-122"/>
              </a:rPr>
              <a:t>E</a:t>
            </a:r>
            <a:endParaRPr lang="en-US">
              <a:solidFill>
                <a:srgbClr val="000000"/>
              </a:solidFill>
              <a:latin typeface="华文中宋" panose="02010600040101010101" pitchFamily="2" charset="-122"/>
            </a:endParaRPr>
          </a:p>
        </p:txBody>
      </p:sp>
      <p:sp>
        <p:nvSpPr>
          <p:cNvPr id="8197" name="Rectangle 34"/>
          <p:cNvSpPr>
            <a:spLocks noChangeArrowheads="1"/>
          </p:cNvSpPr>
          <p:nvPr/>
        </p:nvSpPr>
        <p:spPr bwMode="auto">
          <a:xfrm>
            <a:off x="5638800" y="3687763"/>
            <a:ext cx="381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</a:p>
        </p:txBody>
      </p:sp>
      <p:sp>
        <p:nvSpPr>
          <p:cNvPr id="8198" name="Rectangle 35"/>
          <p:cNvSpPr>
            <a:spLocks noChangeArrowheads="1"/>
          </p:cNvSpPr>
          <p:nvPr/>
        </p:nvSpPr>
        <p:spPr bwMode="auto">
          <a:xfrm>
            <a:off x="6934200" y="3551238"/>
            <a:ext cx="381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</a:p>
        </p:txBody>
      </p:sp>
      <p:sp>
        <p:nvSpPr>
          <p:cNvPr id="8199" name="Line 39"/>
          <p:cNvSpPr>
            <a:spLocks noChangeShapeType="1"/>
          </p:cNvSpPr>
          <p:nvPr/>
        </p:nvSpPr>
        <p:spPr bwMode="auto">
          <a:xfrm flipH="1">
            <a:off x="5524500" y="3511550"/>
            <a:ext cx="852488" cy="1528763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00" name="Line 40"/>
          <p:cNvSpPr>
            <a:spLocks noChangeShapeType="1"/>
          </p:cNvSpPr>
          <p:nvPr/>
        </p:nvSpPr>
        <p:spPr bwMode="auto">
          <a:xfrm>
            <a:off x="5524500" y="5040313"/>
            <a:ext cx="2682875" cy="1587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01" name="Line 41"/>
          <p:cNvSpPr>
            <a:spLocks noChangeShapeType="1"/>
          </p:cNvSpPr>
          <p:nvPr/>
        </p:nvSpPr>
        <p:spPr bwMode="auto">
          <a:xfrm>
            <a:off x="6400800" y="3505200"/>
            <a:ext cx="1830388" cy="1528763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02" name="Line 42"/>
          <p:cNvSpPr>
            <a:spLocks noChangeShapeType="1"/>
          </p:cNvSpPr>
          <p:nvPr/>
        </p:nvSpPr>
        <p:spPr bwMode="auto">
          <a:xfrm>
            <a:off x="5029200" y="3475038"/>
            <a:ext cx="2857500" cy="1587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03" name="Rectangle 44"/>
          <p:cNvSpPr>
            <a:spLocks noChangeArrowheads="1"/>
          </p:cNvSpPr>
          <p:nvPr/>
        </p:nvSpPr>
        <p:spPr bwMode="auto">
          <a:xfrm>
            <a:off x="4572000" y="3094038"/>
            <a:ext cx="5143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D</a:t>
            </a:r>
          </a:p>
        </p:txBody>
      </p:sp>
      <p:sp>
        <p:nvSpPr>
          <p:cNvPr id="8204" name="Rectangle 46"/>
          <p:cNvSpPr>
            <a:spLocks noChangeArrowheads="1"/>
          </p:cNvSpPr>
          <p:nvPr/>
        </p:nvSpPr>
        <p:spPr bwMode="auto">
          <a:xfrm>
            <a:off x="8001000" y="5105400"/>
            <a:ext cx="609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C</a:t>
            </a:r>
          </a:p>
        </p:txBody>
      </p:sp>
      <p:sp>
        <p:nvSpPr>
          <p:cNvPr id="8205" name="Rectangle 47"/>
          <p:cNvSpPr>
            <a:spLocks noChangeArrowheads="1"/>
          </p:cNvSpPr>
          <p:nvPr/>
        </p:nvSpPr>
        <p:spPr bwMode="auto">
          <a:xfrm>
            <a:off x="5410200" y="5029200"/>
            <a:ext cx="6381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8206" name="Rectangle 48"/>
          <p:cNvSpPr>
            <a:spLocks noChangeArrowheads="1"/>
          </p:cNvSpPr>
          <p:nvPr/>
        </p:nvSpPr>
        <p:spPr bwMode="auto">
          <a:xfrm>
            <a:off x="6248400" y="3048000"/>
            <a:ext cx="6191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A</a:t>
            </a:r>
          </a:p>
        </p:txBody>
      </p:sp>
      <p:sp>
        <p:nvSpPr>
          <p:cNvPr id="8207" name="Text Box 51"/>
          <p:cNvSpPr txBox="1">
            <a:spLocks noChangeArrowheads="1"/>
          </p:cNvSpPr>
          <p:nvPr/>
        </p:nvSpPr>
        <p:spPr bwMode="auto">
          <a:xfrm>
            <a:off x="2590800" y="533400"/>
            <a:ext cx="5257800" cy="6175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CC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742950" indent="-28575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marL="1143000" indent="-2286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marL="1600200" indent="-2286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marL="2057400" indent="-2286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zh-CN" altLang="en-US" sz="3200">
                <a:solidFill>
                  <a:srgbClr val="FF3300"/>
                </a:solidFill>
                <a:latin typeface="华文中宋" panose="02010600040101010101" pitchFamily="2" charset="-122"/>
              </a:rPr>
              <a:t>三角形的内角和等于</a:t>
            </a:r>
            <a:r>
              <a:rPr lang="en-US" sz="3200">
                <a:solidFill>
                  <a:srgbClr val="FF3300"/>
                </a:solidFill>
                <a:latin typeface="华文中宋" panose="02010600040101010101" pitchFamily="2" charset="-122"/>
              </a:rPr>
              <a:t>180</a:t>
            </a:r>
            <a:r>
              <a:rPr lang="en-US" sz="3200" baseline="30000">
                <a:solidFill>
                  <a:srgbClr val="FF3300"/>
                </a:solidFill>
                <a:latin typeface="华文中宋" panose="02010600040101010101" pitchFamily="2" charset="-122"/>
              </a:rPr>
              <a:t>0</a:t>
            </a:r>
            <a:r>
              <a:rPr lang="en-US" sz="3200">
                <a:solidFill>
                  <a:srgbClr val="FF3300"/>
                </a:solidFill>
                <a:latin typeface="华文中宋" panose="02010600040101010101" pitchFamily="2" charset="-122"/>
              </a:rPr>
              <a:t>.</a:t>
            </a:r>
            <a:endParaRPr lang="en-US" sz="3200">
              <a:solidFill>
                <a:srgbClr val="000000"/>
              </a:solidFill>
              <a:latin typeface="华文中宋" panose="02010600040101010101" pitchFamily="2" charset="-122"/>
            </a:endParaRPr>
          </a:p>
        </p:txBody>
      </p:sp>
      <p:sp>
        <p:nvSpPr>
          <p:cNvPr id="8208" name="Rectangle 58"/>
          <p:cNvSpPr>
            <a:spLocks noChangeArrowheads="1"/>
          </p:cNvSpPr>
          <p:nvPr/>
        </p:nvSpPr>
        <p:spPr bwMode="auto">
          <a:xfrm>
            <a:off x="685800" y="1447800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过</a:t>
            </a:r>
            <a:r>
              <a:rPr lang="en-US" sz="28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A</a:t>
            </a:r>
            <a:r>
              <a:rPr lang="zh-CN" altLang="en-US" sz="28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作</a:t>
            </a:r>
            <a:r>
              <a:rPr lang="en-US" altLang="zh-CN" sz="28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DE</a:t>
            </a:r>
            <a:r>
              <a:rPr lang="en-US" sz="28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∥BC</a:t>
            </a:r>
            <a:r>
              <a:rPr lang="zh-CN" altLang="en-US" sz="28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，</a:t>
            </a:r>
          </a:p>
        </p:txBody>
      </p:sp>
      <p:sp>
        <p:nvSpPr>
          <p:cNvPr id="8209" name="Rectangle 59"/>
          <p:cNvSpPr>
            <a:spLocks noChangeArrowheads="1"/>
          </p:cNvSpPr>
          <p:nvPr/>
        </p:nvSpPr>
        <p:spPr bwMode="auto">
          <a:xfrm>
            <a:off x="685800" y="21336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∴∠B=∠2</a:t>
            </a:r>
          </a:p>
        </p:txBody>
      </p:sp>
      <p:sp>
        <p:nvSpPr>
          <p:cNvPr id="8210" name="Rectangle 60"/>
          <p:cNvSpPr>
            <a:spLocks noChangeArrowheads="1"/>
          </p:cNvSpPr>
          <p:nvPr/>
        </p:nvSpPr>
        <p:spPr bwMode="auto">
          <a:xfrm>
            <a:off x="3048000" y="213360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</a:t>
            </a:r>
            <a:r>
              <a:rPr lang="zh-CN" altLang="en-US" sz="280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两直线平行</a:t>
            </a:r>
            <a:r>
              <a:rPr lang="en-US" sz="280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,</a:t>
            </a:r>
            <a:r>
              <a:rPr lang="zh-CN" altLang="en-US" sz="280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内错角相等</a:t>
            </a:r>
            <a:r>
              <a:rPr lang="en-US" sz="280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 </a:t>
            </a:r>
          </a:p>
        </p:txBody>
      </p:sp>
      <p:sp>
        <p:nvSpPr>
          <p:cNvPr id="8211" name="Rectangle 61"/>
          <p:cNvSpPr>
            <a:spLocks noChangeArrowheads="1"/>
          </p:cNvSpPr>
          <p:nvPr/>
        </p:nvSpPr>
        <p:spPr bwMode="auto">
          <a:xfrm>
            <a:off x="1066800" y="28956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∠C=∠1</a:t>
            </a:r>
          </a:p>
        </p:txBody>
      </p:sp>
      <p:sp>
        <p:nvSpPr>
          <p:cNvPr id="8212" name="Rectangle 62"/>
          <p:cNvSpPr>
            <a:spLocks noChangeArrowheads="1"/>
          </p:cNvSpPr>
          <p:nvPr/>
        </p:nvSpPr>
        <p:spPr bwMode="auto">
          <a:xfrm>
            <a:off x="762000" y="3657600"/>
            <a:ext cx="426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</a:t>
            </a:r>
            <a:r>
              <a:rPr lang="zh-CN" altLang="en-US" sz="280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两直线平行</a:t>
            </a:r>
            <a:r>
              <a:rPr lang="en-US" sz="280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,</a:t>
            </a:r>
            <a:r>
              <a:rPr lang="zh-CN" altLang="en-US" sz="280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内错角相等</a:t>
            </a:r>
            <a:r>
              <a:rPr lang="en-US" sz="280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 </a:t>
            </a:r>
          </a:p>
        </p:txBody>
      </p:sp>
      <p:sp>
        <p:nvSpPr>
          <p:cNvPr id="8213" name="Rectangle 63"/>
          <p:cNvSpPr>
            <a:spLocks noChangeArrowheads="1"/>
          </p:cNvSpPr>
          <p:nvPr/>
        </p:nvSpPr>
        <p:spPr bwMode="auto">
          <a:xfrm>
            <a:off x="762000" y="441960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∵∠2+∠1+∠BAC=180°</a:t>
            </a:r>
          </a:p>
        </p:txBody>
      </p:sp>
      <p:sp>
        <p:nvSpPr>
          <p:cNvPr id="8214" name="Rectangle 64"/>
          <p:cNvSpPr>
            <a:spLocks noChangeArrowheads="1"/>
          </p:cNvSpPr>
          <p:nvPr/>
        </p:nvSpPr>
        <p:spPr bwMode="auto">
          <a:xfrm>
            <a:off x="762000" y="5410200"/>
            <a:ext cx="45545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∴∠B+∠C+∠BAC=180°</a:t>
            </a:r>
          </a:p>
        </p:txBody>
      </p:sp>
      <p:sp>
        <p:nvSpPr>
          <p:cNvPr id="8215" name="Rectangle 65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533400"/>
            <a:ext cx="1752600" cy="563563"/>
          </a:xfr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</p:spPr>
        <p:txBody>
          <a:bodyPr/>
          <a:lstStyle/>
          <a:p>
            <a:pPr algn="l"/>
            <a:r>
              <a:rPr lang="zh-CN" altLang="en-US" sz="320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证法三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 autoUpdateAnimBg="0"/>
      <p:bldP spid="8195" grpId="0" animBg="1" autoUpdateAnimBg="0"/>
      <p:bldP spid="8196" grpId="0" autoUpdateAnimBg="0"/>
      <p:bldP spid="8197" grpId="0" autoUpdateAnimBg="0"/>
      <p:bldP spid="8198" grpId="0" autoUpdateAnimBg="0"/>
      <p:bldP spid="8202" grpId="0" animBg="1"/>
      <p:bldP spid="8203" grpId="0" autoUpdateAnimBg="0"/>
      <p:bldP spid="8208" grpId="0" autoUpdateAnimBg="0"/>
      <p:bldP spid="8209" grpId="0" autoUpdateAnimBg="0"/>
      <p:bldP spid="8210" grpId="0" autoUpdateAnimBg="0"/>
      <p:bldP spid="8211" grpId="0" autoUpdateAnimBg="0"/>
      <p:bldP spid="8212" grpId="0" autoUpdateAnimBg="0"/>
      <p:bldP spid="8213" grpId="0" autoUpdateAnimBg="0"/>
      <p:bldP spid="821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692150"/>
            <a:ext cx="3171825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356100" y="1557338"/>
            <a:ext cx="3816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zh-CN" altLang="en-US" b="1">
                <a:solidFill>
                  <a:srgbClr val="000000"/>
                </a:solidFill>
                <a:sym typeface="Wingdings" panose="05000000000000000000" pitchFamily="2" charset="2"/>
              </a:rPr>
              <a:t>经过点</a:t>
            </a:r>
            <a:r>
              <a:rPr lang="en-US" altLang="zh-CN" b="1">
                <a:solidFill>
                  <a:srgbClr val="000000"/>
                </a:solidFill>
                <a:sym typeface="Wingdings" panose="05000000000000000000" pitchFamily="2" charset="2"/>
              </a:rPr>
              <a:t>A</a:t>
            </a:r>
            <a:r>
              <a:rPr lang="zh-CN" altLang="en-US" b="1">
                <a:solidFill>
                  <a:srgbClr val="000000"/>
                </a:solidFill>
                <a:sym typeface="Wingdings" panose="05000000000000000000" pitchFamily="2" charset="2"/>
              </a:rPr>
              <a:t>作</a:t>
            </a:r>
            <a:r>
              <a:rPr lang="en-US" altLang="zh-CN" b="1">
                <a:solidFill>
                  <a:srgbClr val="000000"/>
                </a:solidFill>
                <a:sym typeface="Wingdings" panose="05000000000000000000" pitchFamily="2" charset="2"/>
              </a:rPr>
              <a:t>AD∥BC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357563"/>
            <a:ext cx="348615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427538" y="4076700"/>
            <a:ext cx="43211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zh-CN" altLang="en-US" b="1">
                <a:solidFill>
                  <a:srgbClr val="000000"/>
                </a:solidFill>
                <a:sym typeface="Wingdings" panose="05000000000000000000" pitchFamily="2" charset="2"/>
              </a:rPr>
              <a:t>在</a:t>
            </a:r>
            <a:r>
              <a:rPr lang="en-US" altLang="zh-CN" b="1">
                <a:solidFill>
                  <a:srgbClr val="000000"/>
                </a:solidFill>
                <a:sym typeface="Wingdings" panose="05000000000000000000" pitchFamily="2" charset="2"/>
              </a:rPr>
              <a:t>BC</a:t>
            </a:r>
            <a:r>
              <a:rPr lang="zh-CN" altLang="en-US" b="1">
                <a:solidFill>
                  <a:srgbClr val="000000"/>
                </a:solidFill>
                <a:sym typeface="Wingdings" panose="05000000000000000000" pitchFamily="2" charset="2"/>
              </a:rPr>
              <a:t>上任取一点</a:t>
            </a:r>
            <a:r>
              <a:rPr lang="en-US" altLang="zh-CN" b="1">
                <a:solidFill>
                  <a:srgbClr val="000000"/>
                </a:solidFill>
                <a:sym typeface="Wingdings" panose="05000000000000000000" pitchFamily="2" charset="2"/>
              </a:rPr>
              <a:t>D</a:t>
            </a:r>
            <a:r>
              <a:rPr lang="zh-CN" altLang="en-US" b="1">
                <a:solidFill>
                  <a:srgbClr val="000000"/>
                </a:solidFill>
                <a:sym typeface="Wingdings" panose="05000000000000000000" pitchFamily="2" charset="2"/>
              </a:rPr>
              <a:t>，作</a:t>
            </a:r>
            <a:r>
              <a:rPr lang="en-US" altLang="zh-CN" b="1">
                <a:solidFill>
                  <a:srgbClr val="000000"/>
                </a:solidFill>
                <a:sym typeface="Wingdings" panose="05000000000000000000" pitchFamily="2" charset="2"/>
              </a:rPr>
              <a:t>DE∥AC</a:t>
            </a:r>
            <a:r>
              <a:rPr lang="zh-CN" altLang="en-US" b="1">
                <a:solidFill>
                  <a:srgbClr val="000000"/>
                </a:solidFill>
                <a:sym typeface="Wingdings" panose="05000000000000000000" pitchFamily="2" charset="2"/>
              </a:rPr>
              <a:t>交</a:t>
            </a:r>
            <a:r>
              <a:rPr lang="en-US" altLang="zh-CN" b="1">
                <a:solidFill>
                  <a:srgbClr val="000000"/>
                </a:solidFill>
                <a:sym typeface="Wingdings" panose="05000000000000000000" pitchFamily="2" charset="2"/>
              </a:rPr>
              <a:t>AB</a:t>
            </a:r>
            <a:r>
              <a:rPr lang="zh-CN" altLang="en-US" b="1">
                <a:solidFill>
                  <a:srgbClr val="000000"/>
                </a:solidFill>
                <a:sym typeface="Wingdings" panose="05000000000000000000" pitchFamily="2" charset="2"/>
              </a:rPr>
              <a:t>于点</a:t>
            </a:r>
            <a:r>
              <a:rPr lang="en-US" altLang="zh-CN" b="1">
                <a:solidFill>
                  <a:srgbClr val="000000"/>
                </a:solidFill>
                <a:sym typeface="Wingdings" panose="05000000000000000000" pitchFamily="2" charset="2"/>
              </a:rPr>
              <a:t>E</a:t>
            </a:r>
            <a:r>
              <a:rPr lang="zh-CN" altLang="en-US" b="1">
                <a:solidFill>
                  <a:srgbClr val="000000"/>
                </a:solidFill>
                <a:sym typeface="Wingdings" panose="05000000000000000000" pitchFamily="2" charset="2"/>
              </a:rPr>
              <a:t>，作</a:t>
            </a:r>
            <a:r>
              <a:rPr lang="en-US" altLang="zh-CN" b="1">
                <a:solidFill>
                  <a:srgbClr val="000000"/>
                </a:solidFill>
                <a:sym typeface="Wingdings" panose="05000000000000000000" pitchFamily="2" charset="2"/>
              </a:rPr>
              <a:t>DF∥AB</a:t>
            </a:r>
            <a:r>
              <a:rPr lang="zh-CN" altLang="en-US" b="1">
                <a:solidFill>
                  <a:srgbClr val="000000"/>
                </a:solidFill>
                <a:sym typeface="Wingdings" panose="05000000000000000000" pitchFamily="2" charset="2"/>
              </a:rPr>
              <a:t>交</a:t>
            </a:r>
            <a:r>
              <a:rPr lang="en-US" altLang="zh-CN" b="1">
                <a:solidFill>
                  <a:srgbClr val="000000"/>
                </a:solidFill>
                <a:sym typeface="Wingdings" panose="05000000000000000000" pitchFamily="2" charset="2"/>
              </a:rPr>
              <a:t>AC</a:t>
            </a:r>
            <a:r>
              <a:rPr lang="zh-CN" altLang="en-US" b="1">
                <a:solidFill>
                  <a:srgbClr val="000000"/>
                </a:solidFill>
                <a:sym typeface="Wingdings" panose="05000000000000000000" pitchFamily="2" charset="2"/>
              </a:rPr>
              <a:t>于点</a:t>
            </a:r>
            <a:r>
              <a:rPr lang="en-US" altLang="zh-CN" b="1">
                <a:solidFill>
                  <a:srgbClr val="000000"/>
                </a:solidFill>
                <a:sym typeface="Wingdings" panose="05000000000000000000" pitchFamily="2" charset="2"/>
              </a:rPr>
              <a:t>F</a:t>
            </a:r>
            <a:r>
              <a:rPr lang="zh-CN" altLang="en-US" b="1">
                <a:solidFill>
                  <a:srgbClr val="000000"/>
                </a:solidFill>
                <a:sym typeface="Wingdings" panose="05000000000000000000" pitchFamily="2" charset="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1</a:t>
            </a:r>
            <a:r>
              <a:rPr lang="zh-CN" altLang="en-US" dirty="0"/>
              <a:t>、已知一个三角形三个内角的度数之比是  1:3:5，求这三个内角的度数。</a:t>
            </a:r>
          </a:p>
          <a:p>
            <a:r>
              <a:rPr lang="en-US" dirty="0"/>
              <a:t>2</a:t>
            </a:r>
            <a:r>
              <a:rPr lang="zh-CN" altLang="en-US" dirty="0"/>
              <a:t>、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已知：如图，四边形</a:t>
            </a:r>
            <a:r>
              <a:rPr lang="en-US" dirty="0">
                <a:latin typeface="黑体" panose="02010609060101010101" pitchFamily="49" charset="-122"/>
                <a:ea typeface="黑体" panose="02010609060101010101" pitchFamily="49" charset="-122"/>
              </a:rPr>
              <a:t>ABCD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是一个任意                                        </a:t>
            </a:r>
          </a:p>
          <a:p>
            <a:pPr>
              <a:buFontTx/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四边形。 </a:t>
            </a:r>
          </a:p>
          <a:p>
            <a:pPr>
              <a:buFontTx/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    求证： ∠</a:t>
            </a:r>
            <a:r>
              <a:rPr lang="en-US" dirty="0">
                <a:latin typeface="黑体" panose="02010609060101010101" pitchFamily="49" charset="-122"/>
                <a:ea typeface="黑体" panose="02010609060101010101" pitchFamily="49" charset="-122"/>
              </a:rPr>
              <a:t>A+∠B+∠C+∠D=360</a:t>
            </a:r>
            <a:r>
              <a:rPr lang="en-US" dirty="0"/>
              <a:t>°</a:t>
            </a:r>
            <a:endParaRPr lang="zh-CN" altLang="en-US" dirty="0"/>
          </a:p>
        </p:txBody>
      </p:sp>
      <p:pic>
        <p:nvPicPr>
          <p:cNvPr id="14339" name="Picture 3" descr="2c9ed9d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267200"/>
            <a:ext cx="3200400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20"/>
          <p:cNvSpPr>
            <a:spLocks noChangeArrowheads="1"/>
          </p:cNvSpPr>
          <p:nvPr/>
        </p:nvSpPr>
        <p:spPr bwMode="auto">
          <a:xfrm>
            <a:off x="533400" y="609600"/>
            <a:ext cx="2438400" cy="5635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dirty="0">
                <a:solidFill>
                  <a:srgbClr val="FF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我学我用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/>
          <p:nvPr/>
        </p:nvGrpSpPr>
        <p:grpSpPr bwMode="auto">
          <a:xfrm>
            <a:off x="468313" y="549275"/>
            <a:ext cx="1944687" cy="647700"/>
            <a:chOff x="0" y="0"/>
            <a:chExt cx="1315" cy="486"/>
          </a:xfrm>
        </p:grpSpPr>
        <p:pic>
          <p:nvPicPr>
            <p:cNvPr id="10243" name="Picture 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748" cy="4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317" y="100"/>
              <a:ext cx="998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0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交流与发现</a:t>
              </a:r>
            </a:p>
          </p:txBody>
        </p:sp>
      </p:grp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9750" y="1125538"/>
            <a:ext cx="367188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由右图及三角形内角和定理，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你还发现了什么？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188913"/>
            <a:ext cx="4333875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11188" y="2276475"/>
            <a:ext cx="61214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zh-CN" altLang="en-US" b="1" dirty="0">
                <a:solidFill>
                  <a:srgbClr val="000000"/>
                </a:solidFill>
                <a:sym typeface="Wingdings" panose="05000000000000000000" pitchFamily="2" charset="2"/>
              </a:rPr>
              <a:t>由∠ </a:t>
            </a:r>
            <a:r>
              <a:rPr lang="en-US" altLang="zh-CN" b="1" dirty="0">
                <a:solidFill>
                  <a:srgbClr val="000000"/>
                </a:solidFill>
                <a:sym typeface="Wingdings" panose="05000000000000000000" pitchFamily="2" charset="2"/>
              </a:rPr>
              <a:t>ACE=∠A, ∠ECD= ∠B </a:t>
            </a:r>
          </a:p>
          <a:p>
            <a:pPr fontAlgn="base">
              <a:spcAft>
                <a:spcPct val="0"/>
              </a:spcAft>
            </a:pPr>
            <a:r>
              <a:rPr lang="zh-CN" altLang="en-US" b="1" dirty="0">
                <a:solidFill>
                  <a:srgbClr val="000000"/>
                </a:solidFill>
                <a:sym typeface="Wingdings" panose="05000000000000000000" pitchFamily="2" charset="2"/>
              </a:rPr>
              <a:t>可知∠ </a:t>
            </a:r>
            <a:r>
              <a:rPr lang="en-US" altLang="zh-CN" b="1" dirty="0">
                <a:solidFill>
                  <a:srgbClr val="000000"/>
                </a:solidFill>
                <a:sym typeface="Wingdings" panose="05000000000000000000" pitchFamily="2" charset="2"/>
              </a:rPr>
              <a:t>ACD=∠A+ ∠B;</a:t>
            </a:r>
          </a:p>
          <a:p>
            <a:pPr fontAlgn="base"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  <a:sym typeface="Wingdings" panose="05000000000000000000" pitchFamily="2" charset="2"/>
              </a:rPr>
              <a:t> ∠ACD </a:t>
            </a:r>
            <a:r>
              <a:rPr lang="zh-CN" altLang="en-US" b="1" dirty="0">
                <a:solidFill>
                  <a:srgbClr val="000000"/>
                </a:solidFill>
                <a:sym typeface="Wingdings" panose="05000000000000000000" pitchFamily="2" charset="2"/>
              </a:rPr>
              <a:t>＞∠</a:t>
            </a:r>
            <a:r>
              <a:rPr lang="en-US" altLang="zh-CN" b="1" dirty="0">
                <a:solidFill>
                  <a:srgbClr val="000000"/>
                </a:solidFill>
                <a:sym typeface="Wingdings" panose="05000000000000000000" pitchFamily="2" charset="2"/>
              </a:rPr>
              <a:t>A </a:t>
            </a:r>
            <a:r>
              <a:rPr lang="zh-CN" altLang="en-US" b="1" dirty="0">
                <a:solidFill>
                  <a:srgbClr val="000000"/>
                </a:solidFill>
                <a:sym typeface="Wingdings" panose="05000000000000000000" pitchFamily="2" charset="2"/>
              </a:rPr>
              <a:t>， ∠</a:t>
            </a:r>
            <a:r>
              <a:rPr lang="en-US" altLang="zh-CN" b="1" dirty="0">
                <a:solidFill>
                  <a:srgbClr val="000000"/>
                </a:solidFill>
                <a:sym typeface="Wingdings" panose="05000000000000000000" pitchFamily="2" charset="2"/>
              </a:rPr>
              <a:t>ACD </a:t>
            </a:r>
            <a:r>
              <a:rPr lang="zh-CN" altLang="en-US" b="1" dirty="0">
                <a:solidFill>
                  <a:srgbClr val="000000"/>
                </a:solidFill>
                <a:sym typeface="Wingdings" panose="05000000000000000000" pitchFamily="2" charset="2"/>
              </a:rPr>
              <a:t>＞∠ </a:t>
            </a:r>
            <a:r>
              <a:rPr lang="en-US" altLang="zh-CN" b="1" dirty="0">
                <a:solidFill>
                  <a:srgbClr val="000000"/>
                </a:solidFill>
                <a:sym typeface="Wingdings" panose="05000000000000000000" pitchFamily="2" charset="2"/>
              </a:rPr>
              <a:t>B</a:t>
            </a:r>
            <a:r>
              <a:rPr lang="zh-CN" altLang="en-US" b="1" dirty="0">
                <a:solidFill>
                  <a:srgbClr val="000000"/>
                </a:solidFill>
                <a:sym typeface="Wingdings" panose="05000000000000000000" pitchFamily="2" charset="2"/>
              </a:rPr>
              <a:t>。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68313" y="4292600"/>
            <a:ext cx="8351837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eaLnBrk="0" hangingPunct="0">
              <a:spcBef>
                <a:spcPct val="5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zh-CN" altLang="en-US" b="1" dirty="0">
                <a:solidFill>
                  <a:srgbClr val="000000"/>
                </a:solidFill>
                <a:sym typeface="Wingdings" panose="05000000000000000000" pitchFamily="2" charset="2"/>
              </a:rPr>
              <a:t>推论</a:t>
            </a:r>
            <a:r>
              <a:rPr lang="en-US" altLang="zh-CN" b="1" dirty="0">
                <a:solidFill>
                  <a:srgbClr val="000000"/>
                </a:solidFill>
                <a:sym typeface="Wingdings" panose="05000000000000000000" pitchFamily="2" charset="2"/>
              </a:rPr>
              <a:t>1   </a:t>
            </a:r>
            <a:r>
              <a:rPr lang="zh-CN" altLang="en-US" b="1" dirty="0">
                <a:solidFill>
                  <a:srgbClr val="000000"/>
                </a:solidFill>
                <a:sym typeface="Wingdings" panose="05000000000000000000" pitchFamily="2" charset="2"/>
              </a:rPr>
              <a:t>三角形的一个外角等于与它不相邻的两个内角的和。</a:t>
            </a:r>
          </a:p>
          <a:p>
            <a:pPr fontAlgn="base">
              <a:spcAft>
                <a:spcPct val="0"/>
              </a:spcAft>
            </a:pPr>
            <a:r>
              <a:rPr lang="zh-CN" altLang="en-US" b="1" dirty="0">
                <a:solidFill>
                  <a:srgbClr val="000000"/>
                </a:solidFill>
                <a:sym typeface="Wingdings" panose="05000000000000000000" pitchFamily="2" charset="2"/>
              </a:rPr>
              <a:t>推论</a:t>
            </a:r>
            <a:r>
              <a:rPr lang="en-US" altLang="zh-CN" b="1" dirty="0">
                <a:solidFill>
                  <a:srgbClr val="000000"/>
                </a:solidFill>
                <a:sym typeface="Wingdings" panose="05000000000000000000" pitchFamily="2" charset="2"/>
              </a:rPr>
              <a:t>2   </a:t>
            </a:r>
            <a:r>
              <a:rPr lang="zh-CN" altLang="en-US" b="1" dirty="0">
                <a:solidFill>
                  <a:srgbClr val="000000"/>
                </a:solidFill>
                <a:sym typeface="Wingdings" panose="05000000000000000000" pitchFamily="2" charset="2"/>
              </a:rPr>
              <a:t>三角形的一个外角大于与它不相邻的任意一个内角。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utoUpdateAnimBg="0"/>
      <p:bldP spid="10247" grpId="0" autoUpdateAnimBg="0"/>
      <p:bldP spid="10248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0000" tIns="46800" rIns="90000" bIns="4680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0000" tIns="46800" rIns="90000" bIns="4680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666</Words>
  <Application>Microsoft Office PowerPoint</Application>
  <PresentationFormat>全屏显示(4:3)</PresentationFormat>
  <Paragraphs>92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汉仪大宋简</vt:lpstr>
      <vt:lpstr>黑体</vt:lpstr>
      <vt:lpstr>华文中宋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青岛版 八年级上册 第五章</vt:lpstr>
      <vt:lpstr>实践操作</vt:lpstr>
      <vt:lpstr>证法一</vt:lpstr>
      <vt:lpstr>证法二</vt:lpstr>
      <vt:lpstr>PowerPoint 演示文稿</vt:lpstr>
      <vt:lpstr>证法三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2017-08-23T03:28:00Z</dcterms:created>
  <dcterms:modified xsi:type="dcterms:W3CDTF">2023-01-17T02:07:52Z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BD701BCA1F004E93ACF00186EF8D5D6F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