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571" r:id="rId3"/>
    <p:sldId id="264" r:id="rId4"/>
    <p:sldId id="263" r:id="rId5"/>
    <p:sldId id="359" r:id="rId6"/>
    <p:sldId id="403" r:id="rId7"/>
    <p:sldId id="643" r:id="rId8"/>
    <p:sldId id="665" r:id="rId9"/>
    <p:sldId id="667" r:id="rId10"/>
    <p:sldId id="435" r:id="rId11"/>
    <p:sldId id="681" r:id="rId12"/>
    <p:sldId id="406" r:id="rId13"/>
    <p:sldId id="668" r:id="rId14"/>
    <p:sldId id="669" r:id="rId15"/>
    <p:sldId id="388" r:id="rId16"/>
    <p:sldId id="389" r:id="rId17"/>
    <p:sldId id="647" r:id="rId18"/>
    <p:sldId id="293" r:id="rId19"/>
    <p:sldId id="682" r:id="rId20"/>
    <p:sldId id="683" r:id="rId21"/>
    <p:sldId id="684" r:id="rId22"/>
    <p:sldId id="515" r:id="rId23"/>
    <p:sldId id="521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OPPOSans R" panose="02010600030101010101" charset="-122"/>
      <p:regular r:id="rId32"/>
    </p:embeddedFont>
    <p:embeddedFont>
      <p:font typeface="OPPOSans H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OPPOSans B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5293C2-CE2C-492A-823B-46BF2842C42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4DD54C4-FFBA-4DDB-9BDA-12E9A49D94D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CD7A12-CF6E-4C3C-B7A7-DE830A3A6C6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A106493-77DB-4049-A1FD-492BD74C705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13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8099" y="2716279"/>
            <a:ext cx="870661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8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4.4 </a:t>
            </a:r>
            <a:r>
              <a:rPr lang="zh-CN" altLang="en-US" sz="48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分数的基本性质</a:t>
            </a:r>
          </a:p>
          <a:p>
            <a:pPr algn="dist" fontAlgn="auto">
              <a:defRPr/>
            </a:pPr>
            <a:endParaRPr lang="zh-CN" altLang="en-US" sz="48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48869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THE BASIC NATURE OF SCORES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1119188" y="1717983"/>
            <a:ext cx="778986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按要求涂色，再比较它们的大小。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40001"/>
            <a:ext cx="985678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95425" y="4743451"/>
            <a:ext cx="20383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涂色略。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410075" y="4587876"/>
          <a:ext cx="48656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4" imgW="1777365" imgH="393700" progId="Equation.DSMT4">
                  <p:embed/>
                </p:oleObj>
              </mc:Choice>
              <mc:Fallback>
                <p:oleObj r:id="rId4" imgW="1777365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4587876"/>
                        <a:ext cx="486568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6" y="127147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文本框 5"/>
          <p:cNvSpPr txBox="1">
            <a:spLocks noChangeArrowheads="1"/>
          </p:cNvSpPr>
          <p:nvPr/>
        </p:nvSpPr>
        <p:spPr bwMode="auto">
          <a:xfrm>
            <a:off x="1055711" y="1244490"/>
            <a:ext cx="19764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6387" name="文本框 7"/>
          <p:cNvSpPr txBox="1">
            <a:spLocks noChangeArrowheads="1"/>
          </p:cNvSpPr>
          <p:nvPr/>
        </p:nvSpPr>
        <p:spPr bwMode="auto">
          <a:xfrm>
            <a:off x="3309961" y="1209564"/>
            <a:ext cx="83962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分数的基本性质的应用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997875" y="1833701"/>
            <a:ext cx="11373178" cy="4514526"/>
            <a:chOff x="1015" y="2342"/>
            <a:chExt cx="17910" cy="7109"/>
          </a:xfrm>
        </p:grpSpPr>
        <p:grpSp>
          <p:nvGrpSpPr>
            <p:cNvPr id="16389" name="组合 27"/>
            <p:cNvGrpSpPr/>
            <p:nvPr/>
          </p:nvGrpSpPr>
          <p:grpSpPr bwMode="auto">
            <a:xfrm>
              <a:off x="1015" y="2627"/>
              <a:ext cx="1555" cy="1187"/>
              <a:chOff x="1277" y="3118"/>
              <a:chExt cx="1555" cy="1187"/>
            </a:xfrm>
          </p:grpSpPr>
          <p:pic>
            <p:nvPicPr>
              <p:cNvPr id="16390" name="Picture 46" descr="U1ppt题号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" y="3118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1" name="文本框 6"/>
              <p:cNvSpPr txBox="1">
                <a:spLocks noChangeArrowheads="1"/>
              </p:cNvSpPr>
              <p:nvPr/>
            </p:nvSpPr>
            <p:spPr bwMode="auto">
              <a:xfrm>
                <a:off x="1732" y="3262"/>
                <a:ext cx="610" cy="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168B7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</p:grpSp>
        <p:sp>
          <p:nvSpPr>
            <p:cNvPr id="16392" name="Text Box 2"/>
            <p:cNvSpPr txBox="1">
              <a:spLocks noChangeArrowheads="1"/>
            </p:cNvSpPr>
            <p:nvPr/>
          </p:nvSpPr>
          <p:spPr bwMode="auto">
            <a:xfrm>
              <a:off x="2949" y="2770"/>
              <a:ext cx="1597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     和      化成分母是</a:t>
              </a: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而大小不变的分数。</a:t>
              </a:r>
            </a:p>
          </p:txBody>
        </p:sp>
        <p:grpSp>
          <p:nvGrpSpPr>
            <p:cNvPr id="16393" name="Group 3"/>
            <p:cNvGrpSpPr/>
            <p:nvPr/>
          </p:nvGrpSpPr>
          <p:grpSpPr bwMode="auto">
            <a:xfrm>
              <a:off x="4734" y="2342"/>
              <a:ext cx="1109" cy="1798"/>
              <a:chOff x="2391" y="512"/>
              <a:chExt cx="487" cy="719"/>
            </a:xfrm>
          </p:grpSpPr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 flipV="1">
                <a:off x="2412" y="890"/>
                <a:ext cx="367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6395" name="Group 5"/>
              <p:cNvGrpSpPr/>
              <p:nvPr/>
            </p:nvGrpSpPr>
            <p:grpSpPr bwMode="auto">
              <a:xfrm>
                <a:off x="2391" y="512"/>
                <a:ext cx="487" cy="719"/>
                <a:chOff x="1332" y="2461"/>
                <a:chExt cx="487" cy="719"/>
              </a:xfrm>
            </p:grpSpPr>
            <p:sp>
              <p:nvSpPr>
                <p:cNvPr id="1639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32" y="2804"/>
                  <a:ext cx="455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24</a:t>
                  </a:r>
                </a:p>
              </p:txBody>
            </p:sp>
            <p:sp>
              <p:nvSpPr>
                <p:cNvPr id="1639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41" y="2461"/>
                  <a:ext cx="478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</p:grpSp>
        </p:grpSp>
        <p:sp>
          <p:nvSpPr>
            <p:cNvPr id="16398" name="Text Box 8"/>
            <p:cNvSpPr txBox="1">
              <a:spLocks noChangeArrowheads="1"/>
            </p:cNvSpPr>
            <p:nvPr/>
          </p:nvSpPr>
          <p:spPr bwMode="auto">
            <a:xfrm>
              <a:off x="4387" y="5831"/>
              <a:ext cx="4560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</a:t>
              </a:r>
            </a:p>
          </p:txBody>
        </p:sp>
        <p:sp>
          <p:nvSpPr>
            <p:cNvPr id="16399" name="Rectangle 10"/>
            <p:cNvSpPr>
              <a:spLocks noChangeArrowheads="1"/>
            </p:cNvSpPr>
            <p:nvPr/>
          </p:nvSpPr>
          <p:spPr bwMode="auto">
            <a:xfrm>
              <a:off x="8259" y="4958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6400" name="Group 11"/>
            <p:cNvGrpSpPr/>
            <p:nvPr/>
          </p:nvGrpSpPr>
          <p:grpSpPr bwMode="auto">
            <a:xfrm>
              <a:off x="5329" y="4823"/>
              <a:ext cx="6940" cy="1915"/>
              <a:chOff x="344" y="1146"/>
              <a:chExt cx="2776" cy="766"/>
            </a:xfrm>
          </p:grpSpPr>
          <p:grpSp>
            <p:nvGrpSpPr>
              <p:cNvPr id="16401" name="Group 12"/>
              <p:cNvGrpSpPr/>
              <p:nvPr/>
            </p:nvGrpSpPr>
            <p:grpSpPr bwMode="auto">
              <a:xfrm>
                <a:off x="344" y="1146"/>
                <a:ext cx="2055" cy="766"/>
                <a:chOff x="296" y="426"/>
                <a:chExt cx="2055" cy="766"/>
              </a:xfrm>
            </p:grpSpPr>
            <p:grpSp>
              <p:nvGrpSpPr>
                <p:cNvPr id="16402" name="Group 13"/>
                <p:cNvGrpSpPr/>
                <p:nvPr/>
              </p:nvGrpSpPr>
              <p:grpSpPr bwMode="auto">
                <a:xfrm>
                  <a:off x="296" y="426"/>
                  <a:ext cx="432" cy="766"/>
                  <a:chOff x="3176" y="1742"/>
                  <a:chExt cx="432" cy="766"/>
                </a:xfrm>
              </p:grpSpPr>
              <p:sp>
                <p:nvSpPr>
                  <p:cNvPr id="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60"/>
                    <a:ext cx="386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1640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6" y="2132"/>
                    <a:ext cx="432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zh-CN" altLang="en-US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 </a:t>
                    </a:r>
                    <a:r>
                      <a:rPr lang="en-US" altLang="zh-CN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3</a:t>
                    </a:r>
                  </a:p>
                </p:txBody>
              </p:sp>
              <p:sp>
                <p:nvSpPr>
                  <p:cNvPr id="1640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1742"/>
                    <a:ext cx="235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zh-CN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2</a:t>
                    </a:r>
                  </a:p>
                </p:txBody>
              </p:sp>
            </p:grpSp>
            <p:sp>
              <p:nvSpPr>
                <p:cNvPr id="1640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20" y="627"/>
                  <a:ext cx="336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=</a:t>
                  </a:r>
                </a:p>
              </p:txBody>
            </p:sp>
            <p:sp>
              <p:nvSpPr>
                <p:cNvPr id="1640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40" y="612"/>
                  <a:ext cx="311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=</a:t>
                  </a:r>
                </a:p>
              </p:txBody>
            </p:sp>
            <p:sp>
              <p:nvSpPr>
                <p:cNvPr id="16408" name="Rectangle 19"/>
                <p:cNvSpPr>
                  <a:spLocks noChangeArrowheads="1"/>
                </p:cNvSpPr>
                <p:nvPr/>
              </p:nvSpPr>
              <p:spPr bwMode="auto">
                <a:xfrm>
                  <a:off x="912" y="796"/>
                  <a:ext cx="704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  </a:t>
                  </a: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 × 4</a:t>
                  </a:r>
                </a:p>
              </p:txBody>
            </p:sp>
            <p:sp>
              <p:nvSpPr>
                <p:cNvPr id="16409" name="Rectangle 20"/>
                <p:cNvSpPr>
                  <a:spLocks noChangeArrowheads="1"/>
                </p:cNvSpPr>
                <p:nvPr/>
              </p:nvSpPr>
              <p:spPr bwMode="auto">
                <a:xfrm>
                  <a:off x="1056" y="432"/>
                  <a:ext cx="412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 ×</a:t>
                  </a:r>
                </a:p>
              </p:txBody>
            </p:sp>
          </p:grpSp>
          <p:grpSp>
            <p:nvGrpSpPr>
              <p:cNvPr id="16410" name="Group 21"/>
              <p:cNvGrpSpPr/>
              <p:nvPr/>
            </p:nvGrpSpPr>
            <p:grpSpPr bwMode="auto">
              <a:xfrm>
                <a:off x="1104" y="1199"/>
                <a:ext cx="2016" cy="684"/>
                <a:chOff x="1104" y="1200"/>
                <a:chExt cx="2016" cy="684"/>
              </a:xfrm>
            </p:grpSpPr>
            <p:sp>
              <p:nvSpPr>
                <p:cNvPr id="21" name="Line 22"/>
                <p:cNvSpPr>
                  <a:spLocks noChangeShapeType="1"/>
                </p:cNvSpPr>
                <p:nvPr/>
              </p:nvSpPr>
              <p:spPr bwMode="auto">
                <a:xfrm>
                  <a:off x="1104" y="1555"/>
                  <a:ext cx="9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grpSp>
              <p:nvGrpSpPr>
                <p:cNvPr id="16412" name="Group 23"/>
                <p:cNvGrpSpPr/>
                <p:nvPr/>
              </p:nvGrpSpPr>
              <p:grpSpPr bwMode="auto">
                <a:xfrm>
                  <a:off x="2352" y="1200"/>
                  <a:ext cx="768" cy="684"/>
                  <a:chOff x="2352" y="1200"/>
                  <a:chExt cx="768" cy="684"/>
                </a:xfrm>
              </p:grpSpPr>
              <p:grpSp>
                <p:nvGrpSpPr>
                  <p:cNvPr id="16413" name="Group 24"/>
                  <p:cNvGrpSpPr/>
                  <p:nvPr/>
                </p:nvGrpSpPr>
                <p:grpSpPr bwMode="auto">
                  <a:xfrm>
                    <a:off x="2352" y="1508"/>
                    <a:ext cx="768" cy="376"/>
                    <a:chOff x="2160" y="2784"/>
                    <a:chExt cx="768" cy="376"/>
                  </a:xfrm>
                </p:grpSpPr>
                <p:sp>
                  <p:nvSpPr>
                    <p:cNvPr id="2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2832"/>
                      <a:ext cx="48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zh-CN" altLang="en-US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p:txBody>
                </p:sp>
                <p:sp>
                  <p:nvSpPr>
                    <p:cNvPr id="16415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8" y="2784"/>
                      <a:ext cx="720" cy="3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en-US" altLang="zh-CN" sz="2400" b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p:txBody>
                </p:sp>
              </p:grpSp>
              <p:sp>
                <p:nvSpPr>
                  <p:cNvPr id="1641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484" y="1200"/>
                    <a:ext cx="288" cy="288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40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2" name="Line 35"/>
            <p:cNvSpPr>
              <a:spLocks noChangeShapeType="1"/>
            </p:cNvSpPr>
            <p:nvPr/>
          </p:nvSpPr>
          <p:spPr bwMode="auto">
            <a:xfrm>
              <a:off x="7217" y="8621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6418" name="Group 37"/>
            <p:cNvGrpSpPr/>
            <p:nvPr/>
          </p:nvGrpSpPr>
          <p:grpSpPr bwMode="auto">
            <a:xfrm>
              <a:off x="5177" y="7659"/>
              <a:ext cx="2640" cy="1778"/>
              <a:chOff x="2160" y="2449"/>
              <a:chExt cx="1056" cy="711"/>
            </a:xfrm>
          </p:grpSpPr>
          <p:sp>
            <p:nvSpPr>
              <p:cNvPr id="54" name="Line 38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6420" name="Group 39"/>
              <p:cNvGrpSpPr/>
              <p:nvPr/>
            </p:nvGrpSpPr>
            <p:grpSpPr bwMode="auto">
              <a:xfrm>
                <a:off x="2208" y="2449"/>
                <a:ext cx="1008" cy="711"/>
                <a:chOff x="1584" y="2449"/>
                <a:chExt cx="1008" cy="711"/>
              </a:xfrm>
            </p:grpSpPr>
            <p:sp>
              <p:nvSpPr>
                <p:cNvPr id="1642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84" y="2784"/>
                  <a:ext cx="720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24</a:t>
                  </a:r>
                </a:p>
              </p:txBody>
            </p:sp>
            <p:sp>
              <p:nvSpPr>
                <p:cNvPr id="1642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84" y="2449"/>
                  <a:ext cx="1008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</p:grpSp>
        </p:grpSp>
        <p:sp>
          <p:nvSpPr>
            <p:cNvPr id="16423" name="Text Box 42"/>
            <p:cNvSpPr txBox="1">
              <a:spLocks noChangeArrowheads="1"/>
            </p:cNvSpPr>
            <p:nvPr/>
          </p:nvSpPr>
          <p:spPr bwMode="auto">
            <a:xfrm>
              <a:off x="6407" y="8069"/>
              <a:ext cx="85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6424" name="Text Box 43"/>
            <p:cNvSpPr txBox="1">
              <a:spLocks noChangeArrowheads="1"/>
            </p:cNvSpPr>
            <p:nvPr/>
          </p:nvSpPr>
          <p:spPr bwMode="auto">
            <a:xfrm>
              <a:off x="7089" y="7658"/>
              <a:ext cx="120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16425" name="Rectangle 44"/>
            <p:cNvSpPr>
              <a:spLocks noChangeArrowheads="1"/>
            </p:cNvSpPr>
            <p:nvPr/>
          </p:nvSpPr>
          <p:spPr bwMode="auto">
            <a:xfrm>
              <a:off x="9137" y="8688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26" name="Rectangle 45"/>
            <p:cNvSpPr>
              <a:spLocks noChangeArrowheads="1"/>
            </p:cNvSpPr>
            <p:nvPr/>
          </p:nvSpPr>
          <p:spPr bwMode="auto">
            <a:xfrm>
              <a:off x="9137" y="7788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27" name="Rectangle 46"/>
            <p:cNvSpPr>
              <a:spLocks noChangeArrowheads="1"/>
            </p:cNvSpPr>
            <p:nvPr/>
          </p:nvSpPr>
          <p:spPr bwMode="auto">
            <a:xfrm>
              <a:off x="11177" y="7728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28" name="Oval 47"/>
            <p:cNvSpPr>
              <a:spLocks noChangeArrowheads="1"/>
            </p:cNvSpPr>
            <p:nvPr/>
          </p:nvSpPr>
          <p:spPr bwMode="auto">
            <a:xfrm>
              <a:off x="8177" y="7788"/>
              <a:ext cx="720" cy="7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29" name="Oval 48"/>
            <p:cNvSpPr>
              <a:spLocks noChangeArrowheads="1"/>
            </p:cNvSpPr>
            <p:nvPr/>
          </p:nvSpPr>
          <p:spPr bwMode="auto">
            <a:xfrm>
              <a:off x="8177" y="8688"/>
              <a:ext cx="720" cy="7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30" name="Text Box 49"/>
            <p:cNvSpPr txBox="1">
              <a:spLocks noChangeArrowheads="1"/>
            </p:cNvSpPr>
            <p:nvPr/>
          </p:nvSpPr>
          <p:spPr bwMode="auto">
            <a:xfrm>
              <a:off x="7089" y="8511"/>
              <a:ext cx="887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24</a:t>
              </a:r>
            </a:p>
          </p:txBody>
        </p:sp>
        <p:grpSp>
          <p:nvGrpSpPr>
            <p:cNvPr id="16431" name="Group 50"/>
            <p:cNvGrpSpPr/>
            <p:nvPr/>
          </p:nvGrpSpPr>
          <p:grpSpPr bwMode="auto">
            <a:xfrm>
              <a:off x="10937" y="8500"/>
              <a:ext cx="1877" cy="941"/>
              <a:chOff x="2160" y="2789"/>
              <a:chExt cx="751" cy="377"/>
            </a:xfrm>
          </p:grpSpPr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>
                <a:off x="2160" y="283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33" name="Text Box 53"/>
              <p:cNvSpPr txBox="1">
                <a:spLocks noChangeArrowheads="1"/>
              </p:cNvSpPr>
              <p:nvPr/>
            </p:nvSpPr>
            <p:spPr bwMode="auto">
              <a:xfrm>
                <a:off x="2191" y="2789"/>
                <a:ext cx="720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</p:grpSp>
        <p:sp>
          <p:nvSpPr>
            <p:cNvPr id="16434" name="Text Box 55"/>
            <p:cNvSpPr txBox="1">
              <a:spLocks noChangeArrowheads="1"/>
            </p:cNvSpPr>
            <p:nvPr/>
          </p:nvSpPr>
          <p:spPr bwMode="auto">
            <a:xfrm>
              <a:off x="10175" y="8058"/>
              <a:ext cx="95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grpSp>
          <p:nvGrpSpPr>
            <p:cNvPr id="16435" name="Group 66"/>
            <p:cNvGrpSpPr/>
            <p:nvPr/>
          </p:nvGrpSpPr>
          <p:grpSpPr bwMode="auto">
            <a:xfrm>
              <a:off x="3536" y="2404"/>
              <a:ext cx="1082" cy="1704"/>
              <a:chOff x="1292" y="480"/>
              <a:chExt cx="624" cy="682"/>
            </a:xfrm>
          </p:grpSpPr>
          <p:sp>
            <p:nvSpPr>
              <p:cNvPr id="16436" name="Text Box 67"/>
              <p:cNvSpPr txBox="1">
                <a:spLocks noChangeArrowheads="1"/>
              </p:cNvSpPr>
              <p:nvPr/>
            </p:nvSpPr>
            <p:spPr bwMode="auto">
              <a:xfrm>
                <a:off x="1292" y="786"/>
                <a:ext cx="62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6437" name="Rectangle 68"/>
              <p:cNvSpPr>
                <a:spLocks noChangeArrowheads="1"/>
              </p:cNvSpPr>
              <p:nvPr/>
            </p:nvSpPr>
            <p:spPr bwMode="auto">
              <a:xfrm>
                <a:off x="1303" y="480"/>
                <a:ext cx="339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>
                <a:off x="1345" y="84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8"/>
          <p:cNvSpPr txBox="1">
            <a:spLocks noChangeArrowheads="1"/>
          </p:cNvSpPr>
          <p:nvPr/>
        </p:nvSpPr>
        <p:spPr bwMode="auto">
          <a:xfrm>
            <a:off x="2759075" y="4981575"/>
            <a:ext cx="28956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</a:p>
        </p:txBody>
      </p:sp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5272721" y="4427538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4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8435" name="Group 11"/>
          <p:cNvGrpSpPr/>
          <p:nvPr/>
        </p:nvGrpSpPr>
        <p:grpSpPr bwMode="auto">
          <a:xfrm>
            <a:off x="3359150" y="4341813"/>
            <a:ext cx="4406900" cy="1216025"/>
            <a:chOff x="344" y="1146"/>
            <a:chExt cx="2776" cy="766"/>
          </a:xfrm>
        </p:grpSpPr>
        <p:grpSp>
          <p:nvGrpSpPr>
            <p:cNvPr id="18436" name="Group 12"/>
            <p:cNvGrpSpPr/>
            <p:nvPr/>
          </p:nvGrpSpPr>
          <p:grpSpPr bwMode="auto">
            <a:xfrm>
              <a:off x="344" y="1146"/>
              <a:ext cx="2055" cy="766"/>
              <a:chOff x="296" y="426"/>
              <a:chExt cx="2055" cy="766"/>
            </a:xfrm>
          </p:grpSpPr>
          <p:grpSp>
            <p:nvGrpSpPr>
              <p:cNvPr id="18437" name="Group 13"/>
              <p:cNvGrpSpPr/>
              <p:nvPr/>
            </p:nvGrpSpPr>
            <p:grpSpPr bwMode="auto">
              <a:xfrm>
                <a:off x="296" y="426"/>
                <a:ext cx="432" cy="766"/>
                <a:chOff x="3176" y="1742"/>
                <a:chExt cx="432" cy="766"/>
              </a:xfrm>
            </p:grpSpPr>
            <p:sp>
              <p:nvSpPr>
                <p:cNvPr id="33" name="Line 14"/>
                <p:cNvSpPr>
                  <a:spLocks noChangeShapeType="1"/>
                </p:cNvSpPr>
                <p:nvPr/>
              </p:nvSpPr>
              <p:spPr bwMode="auto">
                <a:xfrm>
                  <a:off x="3216" y="2160"/>
                  <a:ext cx="386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843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176" y="2132"/>
                  <a:ext cx="432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zh-CN" altLang="en-US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 </a:t>
                  </a: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  <p:sp>
              <p:nvSpPr>
                <p:cNvPr id="184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64" y="1742"/>
                  <a:ext cx="235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</a:p>
              </p:txBody>
            </p:sp>
          </p:grpSp>
          <p:sp>
            <p:nvSpPr>
              <p:cNvPr id="18441" name="Text Box 17"/>
              <p:cNvSpPr txBox="1">
                <a:spLocks noChangeArrowheads="1"/>
              </p:cNvSpPr>
              <p:nvPr/>
            </p:nvSpPr>
            <p:spPr bwMode="auto">
              <a:xfrm>
                <a:off x="720" y="627"/>
                <a:ext cx="336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=</a:t>
                </a:r>
              </a:p>
            </p:txBody>
          </p:sp>
          <p:sp>
            <p:nvSpPr>
              <p:cNvPr id="18442" name="Text Box 18"/>
              <p:cNvSpPr txBox="1">
                <a:spLocks noChangeArrowheads="1"/>
              </p:cNvSpPr>
              <p:nvPr/>
            </p:nvSpPr>
            <p:spPr bwMode="auto">
              <a:xfrm>
                <a:off x="2040" y="612"/>
                <a:ext cx="311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=</a:t>
                </a:r>
              </a:p>
            </p:txBody>
          </p:sp>
          <p:sp>
            <p:nvSpPr>
              <p:cNvPr id="18443" name="Rectangle 19"/>
              <p:cNvSpPr>
                <a:spLocks noChangeArrowheads="1"/>
              </p:cNvSpPr>
              <p:nvPr/>
            </p:nvSpPr>
            <p:spPr bwMode="auto">
              <a:xfrm>
                <a:off x="912" y="796"/>
                <a:ext cx="70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</a:t>
                </a: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 × 4</a:t>
                </a:r>
              </a:p>
            </p:txBody>
          </p:sp>
          <p:sp>
            <p:nvSpPr>
              <p:cNvPr id="18444" name="Rectangle 20"/>
              <p:cNvSpPr>
                <a:spLocks noChangeArrowheads="1"/>
              </p:cNvSpPr>
              <p:nvPr/>
            </p:nvSpPr>
            <p:spPr bwMode="auto">
              <a:xfrm>
                <a:off x="1056" y="432"/>
                <a:ext cx="41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 ×</a:t>
                </a:r>
              </a:p>
            </p:txBody>
          </p:sp>
        </p:grpSp>
        <p:grpSp>
          <p:nvGrpSpPr>
            <p:cNvPr id="18445" name="Group 21"/>
            <p:cNvGrpSpPr/>
            <p:nvPr/>
          </p:nvGrpSpPr>
          <p:grpSpPr bwMode="auto">
            <a:xfrm>
              <a:off x="1104" y="1199"/>
              <a:ext cx="2016" cy="684"/>
              <a:chOff x="1104" y="1200"/>
              <a:chExt cx="2016" cy="684"/>
            </a:xfrm>
          </p:grpSpPr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1104" y="1555"/>
                <a:ext cx="9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8447" name="Group 23"/>
              <p:cNvGrpSpPr/>
              <p:nvPr/>
            </p:nvGrpSpPr>
            <p:grpSpPr bwMode="auto">
              <a:xfrm>
                <a:off x="2352" y="1200"/>
                <a:ext cx="768" cy="684"/>
                <a:chOff x="2352" y="1200"/>
                <a:chExt cx="768" cy="684"/>
              </a:xfrm>
            </p:grpSpPr>
            <p:grpSp>
              <p:nvGrpSpPr>
                <p:cNvPr id="18448" name="Group 24"/>
                <p:cNvGrpSpPr/>
                <p:nvPr/>
              </p:nvGrpSpPr>
              <p:grpSpPr bwMode="auto">
                <a:xfrm>
                  <a:off x="2352" y="1508"/>
                  <a:ext cx="768" cy="376"/>
                  <a:chOff x="2160" y="2784"/>
                  <a:chExt cx="768" cy="376"/>
                </a:xfrm>
              </p:grpSpPr>
              <p:sp>
                <p:nvSpPr>
                  <p:cNvPr id="2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832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lnSpc>
                        <a:spcPct val="150000"/>
                      </a:lnSpc>
                      <a:buFont typeface="Arial" panose="020B0604020202020204" pitchFamily="34" charset="0"/>
                      <a:buNone/>
                      <a:defRPr/>
                    </a:pPr>
                    <a:endParaRPr lang="zh-CN" altLang="en-US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1845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784"/>
                    <a:ext cx="720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ct val="0"/>
                      </a:spcBef>
                    </a:pPr>
                    <a:r>
                      <a:rPr lang="en-US" altLang="zh-CN" sz="2400" b="1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rPr>
                      <a:t>12</a:t>
                    </a:r>
                  </a:p>
                </p:txBody>
              </p:sp>
            </p:grpSp>
            <p:sp>
              <p:nvSpPr>
                <p:cNvPr id="18451" name="Rectangle 29"/>
                <p:cNvSpPr>
                  <a:spLocks noChangeArrowheads="1"/>
                </p:cNvSpPr>
                <p:nvPr/>
              </p:nvSpPr>
              <p:spPr bwMode="auto">
                <a:xfrm>
                  <a:off x="2484" y="1200"/>
                  <a:ext cx="288" cy="28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40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5255260" y="4308476"/>
            <a:ext cx="4397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6756400" y="4302126"/>
            <a:ext cx="9906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79514" y="1558925"/>
            <a:ext cx="9482231" cy="2661934"/>
            <a:chOff x="1622" y="2456"/>
            <a:chExt cx="14934" cy="4191"/>
          </a:xfrm>
        </p:grpSpPr>
        <p:pic>
          <p:nvPicPr>
            <p:cNvPr id="184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7" y="2674"/>
              <a:ext cx="2759" cy="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AutoShape 27"/>
            <p:cNvSpPr>
              <a:spLocks noChangeArrowheads="1"/>
            </p:cNvSpPr>
            <p:nvPr/>
          </p:nvSpPr>
          <p:spPr bwMode="auto">
            <a:xfrm>
              <a:off x="1622" y="2456"/>
              <a:ext cx="11446" cy="3589"/>
            </a:xfrm>
            <a:prstGeom prst="wedgeRoundRectCallout">
              <a:avLst>
                <a:gd name="adj1" fmla="val 54718"/>
                <a:gd name="adj2" fmla="val -1324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4=12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根据分数的基本性质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把分数的分母和分子</a:t>
              </a:r>
              <a:r>
                <a:rPr lang="zh-CN" altLang="en-US" sz="2400" b="1">
                  <a:solidFill>
                    <a:srgbClr val="FF33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同时乘</a:t>
              </a:r>
              <a:r>
                <a:rPr lang="en-US" altLang="zh-CN" sz="2400" b="1">
                  <a:solidFill>
                    <a:srgbClr val="FF33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 b="1">
                  <a:solidFill>
                    <a:srgbClr val="FF33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  <a:endParaRPr lang="en-US" altLang="zh-CN" sz="2400" b="1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6"/>
          <p:cNvGrpSpPr/>
          <p:nvPr/>
        </p:nvGrpSpPr>
        <p:grpSpPr bwMode="auto">
          <a:xfrm>
            <a:off x="4024533" y="3830637"/>
            <a:ext cx="4933972" cy="1138498"/>
            <a:chOff x="5156" y="5405"/>
            <a:chExt cx="7768" cy="1792"/>
          </a:xfrm>
        </p:grpSpPr>
        <p:sp>
          <p:nvSpPr>
            <p:cNvPr id="2" name="Line 35"/>
            <p:cNvSpPr>
              <a:spLocks noChangeShapeType="1"/>
            </p:cNvSpPr>
            <p:nvPr/>
          </p:nvSpPr>
          <p:spPr bwMode="auto">
            <a:xfrm>
              <a:off x="7195" y="6367"/>
              <a:ext cx="28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0483" name="Group 37"/>
            <p:cNvGrpSpPr/>
            <p:nvPr/>
          </p:nvGrpSpPr>
          <p:grpSpPr bwMode="auto">
            <a:xfrm>
              <a:off x="5156" y="5406"/>
              <a:ext cx="2640" cy="1778"/>
              <a:chOff x="2160" y="2449"/>
              <a:chExt cx="1056" cy="711"/>
            </a:xfrm>
          </p:grpSpPr>
          <p:sp>
            <p:nvSpPr>
              <p:cNvPr id="54" name="Line 38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20485" name="Group 39"/>
              <p:cNvGrpSpPr/>
              <p:nvPr/>
            </p:nvGrpSpPr>
            <p:grpSpPr bwMode="auto">
              <a:xfrm>
                <a:off x="2208" y="2449"/>
                <a:ext cx="1008" cy="711"/>
                <a:chOff x="1584" y="2449"/>
                <a:chExt cx="1008" cy="711"/>
              </a:xfrm>
            </p:grpSpPr>
            <p:sp>
              <p:nvSpPr>
                <p:cNvPr id="2048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84" y="2784"/>
                  <a:ext cx="720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24</a:t>
                  </a:r>
                </a:p>
              </p:txBody>
            </p:sp>
            <p:sp>
              <p:nvSpPr>
                <p:cNvPr id="2048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584" y="2449"/>
                  <a:ext cx="1008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10</a:t>
                  </a:r>
                </a:p>
              </p:txBody>
            </p:sp>
          </p:grpSp>
        </p:grpSp>
        <p:sp>
          <p:nvSpPr>
            <p:cNvPr id="20488" name="Text Box 42"/>
            <p:cNvSpPr txBox="1">
              <a:spLocks noChangeArrowheads="1"/>
            </p:cNvSpPr>
            <p:nvPr/>
          </p:nvSpPr>
          <p:spPr bwMode="auto">
            <a:xfrm>
              <a:off x="6386" y="5815"/>
              <a:ext cx="853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20489" name="Text Box 43"/>
            <p:cNvSpPr txBox="1">
              <a:spLocks noChangeArrowheads="1"/>
            </p:cNvSpPr>
            <p:nvPr/>
          </p:nvSpPr>
          <p:spPr bwMode="auto">
            <a:xfrm>
              <a:off x="7069" y="5405"/>
              <a:ext cx="120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</a:t>
              </a:r>
            </a:p>
          </p:txBody>
        </p:sp>
        <p:sp>
          <p:nvSpPr>
            <p:cNvPr id="20490" name="Rectangle 44"/>
            <p:cNvSpPr>
              <a:spLocks noChangeArrowheads="1"/>
            </p:cNvSpPr>
            <p:nvPr/>
          </p:nvSpPr>
          <p:spPr bwMode="auto">
            <a:xfrm>
              <a:off x="9115" y="6434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91" name="Rectangle 45"/>
            <p:cNvSpPr>
              <a:spLocks noChangeArrowheads="1"/>
            </p:cNvSpPr>
            <p:nvPr/>
          </p:nvSpPr>
          <p:spPr bwMode="auto">
            <a:xfrm>
              <a:off x="9115" y="5535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92" name="Rectangle 46"/>
            <p:cNvSpPr>
              <a:spLocks noChangeArrowheads="1"/>
            </p:cNvSpPr>
            <p:nvPr/>
          </p:nvSpPr>
          <p:spPr bwMode="auto">
            <a:xfrm>
              <a:off x="11157" y="5475"/>
              <a:ext cx="720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93" name="Oval 47"/>
            <p:cNvSpPr>
              <a:spLocks noChangeArrowheads="1"/>
            </p:cNvSpPr>
            <p:nvPr/>
          </p:nvSpPr>
          <p:spPr bwMode="auto">
            <a:xfrm>
              <a:off x="8155" y="5535"/>
              <a:ext cx="720" cy="7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94" name="Oval 48"/>
            <p:cNvSpPr>
              <a:spLocks noChangeArrowheads="1"/>
            </p:cNvSpPr>
            <p:nvPr/>
          </p:nvSpPr>
          <p:spPr bwMode="auto">
            <a:xfrm>
              <a:off x="8155" y="6434"/>
              <a:ext cx="720" cy="7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4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95" name="Text Box 49"/>
            <p:cNvSpPr txBox="1">
              <a:spLocks noChangeArrowheads="1"/>
            </p:cNvSpPr>
            <p:nvPr/>
          </p:nvSpPr>
          <p:spPr bwMode="auto">
            <a:xfrm>
              <a:off x="7069" y="6257"/>
              <a:ext cx="88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24</a:t>
              </a:r>
            </a:p>
          </p:txBody>
        </p:sp>
        <p:grpSp>
          <p:nvGrpSpPr>
            <p:cNvPr id="20496" name="Group 50"/>
            <p:cNvGrpSpPr/>
            <p:nvPr/>
          </p:nvGrpSpPr>
          <p:grpSpPr bwMode="auto">
            <a:xfrm>
              <a:off x="10916" y="6247"/>
              <a:ext cx="2008" cy="941"/>
              <a:chOff x="2160" y="2789"/>
              <a:chExt cx="803" cy="377"/>
            </a:xfrm>
          </p:grpSpPr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>
                <a:off x="2160" y="283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98" name="Text Box 53"/>
              <p:cNvSpPr txBox="1">
                <a:spLocks noChangeArrowheads="1"/>
              </p:cNvSpPr>
              <p:nvPr/>
            </p:nvSpPr>
            <p:spPr bwMode="auto">
              <a:xfrm>
                <a:off x="2243" y="2789"/>
                <a:ext cx="720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</p:grpSp>
        <p:sp>
          <p:nvSpPr>
            <p:cNvPr id="20499" name="Text Box 55"/>
            <p:cNvSpPr txBox="1">
              <a:spLocks noChangeArrowheads="1"/>
            </p:cNvSpPr>
            <p:nvPr/>
          </p:nvSpPr>
          <p:spPr bwMode="auto">
            <a:xfrm>
              <a:off x="10155" y="5804"/>
              <a:ext cx="95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</p:grp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003076" y="4387853"/>
            <a:ext cx="9906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5991963" y="3803653"/>
            <a:ext cx="9906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6532783" y="4375152"/>
            <a:ext cx="37382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6532783" y="3787778"/>
            <a:ext cx="37382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7855171" y="3759202"/>
            <a:ext cx="37382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732160" y="1439229"/>
            <a:ext cx="10214925" cy="3257550"/>
            <a:chOff x="919" y="2267"/>
            <a:chExt cx="16085" cy="5130"/>
          </a:xfrm>
        </p:grpSpPr>
        <p:sp>
          <p:nvSpPr>
            <p:cNvPr id="20506" name="AutoShape 27"/>
            <p:cNvSpPr>
              <a:spLocks noChangeArrowheads="1"/>
            </p:cNvSpPr>
            <p:nvPr/>
          </p:nvSpPr>
          <p:spPr bwMode="auto">
            <a:xfrm>
              <a:off x="3918" y="2267"/>
              <a:ext cx="13086" cy="2501"/>
            </a:xfrm>
            <a:prstGeom prst="wedgeRoundRectCallout">
              <a:avLst>
                <a:gd name="adj1" fmla="val -56241"/>
                <a:gd name="adj2" fmla="val 374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24÷2=12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根据分数的基本性质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把分数的分母和分子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同时除以</a:t>
              </a: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  <a:endPara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2050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" y="3675"/>
              <a:ext cx="2583" cy="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6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文本框 114"/>
          <p:cNvSpPr txBox="1">
            <a:spLocks noChangeArrowheads="1"/>
          </p:cNvSpPr>
          <p:nvPr/>
        </p:nvSpPr>
        <p:spPr bwMode="auto">
          <a:xfrm>
            <a:off x="1049339" y="2346326"/>
            <a:ext cx="10091737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利用分数的基本性质可以把分母不同的分数化成分母相同的分数，还可以把一个分数化成指定分母（或分子）的分数。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660400" y="1565251"/>
            <a:ext cx="98853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把下面的分数化成分母是10而大小不变的分数。</a:t>
            </a:r>
          </a:p>
        </p:txBody>
      </p:sp>
      <p:pic>
        <p:nvPicPr>
          <p:cNvPr id="23558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19"/>
          <a:stretch>
            <a:fillRect/>
          </a:stretch>
        </p:blipFill>
        <p:spPr bwMode="auto">
          <a:xfrm>
            <a:off x="2618191" y="2549083"/>
            <a:ext cx="600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r="70695"/>
          <a:stretch>
            <a:fillRect/>
          </a:stretch>
        </p:blipFill>
        <p:spPr bwMode="auto">
          <a:xfrm>
            <a:off x="6994928" y="2476058"/>
            <a:ext cx="5683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r="47456"/>
          <a:stretch>
            <a:fillRect/>
          </a:stretch>
        </p:blipFill>
        <p:spPr bwMode="auto">
          <a:xfrm>
            <a:off x="2467377" y="3682558"/>
            <a:ext cx="762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7" r="23161"/>
          <a:stretch>
            <a:fillRect/>
          </a:stretch>
        </p:blipFill>
        <p:spPr bwMode="auto">
          <a:xfrm>
            <a:off x="6934602" y="3682558"/>
            <a:ext cx="762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9"/>
          <a:stretch>
            <a:fillRect/>
          </a:stretch>
        </p:blipFill>
        <p:spPr bwMode="auto">
          <a:xfrm>
            <a:off x="2497540" y="4925572"/>
            <a:ext cx="81121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21440" y="2615758"/>
          <a:ext cx="19161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r:id="rId4" imgW="748665" imgH="393700" progId="Equation.DSMT4">
                  <p:embed/>
                </p:oleObj>
              </mc:Choice>
              <mc:Fallback>
                <p:oleObj r:id="rId4" imgW="748665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440" y="2615758"/>
                        <a:ext cx="1916112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06103" y="2520509"/>
          <a:ext cx="19161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r:id="rId6" imgW="748665" imgH="393700" progId="Equation.DSMT4">
                  <p:embed/>
                </p:oleObj>
              </mc:Choice>
              <mc:Fallback>
                <p:oleObj r:id="rId6" imgW="748665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03" y="2520509"/>
                        <a:ext cx="191611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223028" y="3768284"/>
          <a:ext cx="2143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r:id="rId8" imgW="837565" imgH="393700" progId="Equation.DSMT4">
                  <p:embed/>
                </p:oleObj>
              </mc:Choice>
              <mc:Fallback>
                <p:oleObj r:id="rId8" imgW="837565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028" y="3768284"/>
                        <a:ext cx="21431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26752" y="3763522"/>
          <a:ext cx="21415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r:id="rId10" imgW="837565" imgH="393700" progId="Equation.DSMT4">
                  <p:embed/>
                </p:oleObj>
              </mc:Choice>
              <mc:Fallback>
                <p:oleObj r:id="rId10" imgW="837565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752" y="3763522"/>
                        <a:ext cx="2141538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223027" y="5000183"/>
          <a:ext cx="21097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r:id="rId12" imgW="825500" imgH="393700" progId="Equation.DSMT4">
                  <p:embed/>
                </p:oleObj>
              </mc:Choice>
              <mc:Fallback>
                <p:oleObj r:id="rId12" imgW="825500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027" y="5000183"/>
                        <a:ext cx="21097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文本框 3"/>
          <p:cNvSpPr txBox="1">
            <a:spLocks noChangeArrowheads="1"/>
          </p:cNvSpPr>
          <p:nvPr/>
        </p:nvSpPr>
        <p:spPr bwMode="auto">
          <a:xfrm>
            <a:off x="919164" y="1439483"/>
            <a:ext cx="1029811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判断：分数的分子和分母同时乘或除以相同的数，分数的大小不变。              （       ）                       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76313" y="3484834"/>
            <a:ext cx="10542587" cy="1704832"/>
            <a:chOff x="1378" y="6321"/>
            <a:chExt cx="16602" cy="2686"/>
          </a:xfrm>
        </p:grpSpPr>
        <p:pic>
          <p:nvPicPr>
            <p:cNvPr id="2457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16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文本框 5"/>
            <p:cNvSpPr txBox="1">
              <a:spLocks noChangeArrowheads="1"/>
            </p:cNvSpPr>
            <p:nvPr/>
          </p:nvSpPr>
          <p:spPr bwMode="auto">
            <a:xfrm>
              <a:off x="1378" y="6321"/>
              <a:ext cx="16602" cy="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此题主要错在叙述分数的基本性质时，忘记 0 的独特性，如果同时乘 0，那么分数就没意义。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14152" y="2019438"/>
            <a:ext cx="1160462" cy="5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66108" y="2028980"/>
            <a:ext cx="11620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9842" y="2163583"/>
            <a:ext cx="2486025" cy="59715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2"/>
          <p:cNvSpPr txBox="1">
            <a:spLocks noChangeArrowheads="1"/>
          </p:cNvSpPr>
          <p:nvPr/>
        </p:nvSpPr>
        <p:spPr bwMode="auto">
          <a:xfrm>
            <a:off x="1137444" y="1392110"/>
            <a:ext cx="566737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P58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T6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5603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0"/>
          <a:stretch>
            <a:fillRect/>
          </a:stretch>
        </p:blipFill>
        <p:spPr bwMode="auto">
          <a:xfrm>
            <a:off x="2495550" y="2225676"/>
            <a:ext cx="5403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/>
          <a:stretch>
            <a:fillRect/>
          </a:stretch>
        </p:blipFill>
        <p:spPr bwMode="auto">
          <a:xfrm>
            <a:off x="2241551" y="4102101"/>
            <a:ext cx="52101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549651" y="2093752"/>
            <a:ext cx="8429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453075" y="4505167"/>
            <a:ext cx="8429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753225" y="2115977"/>
            <a:ext cx="8445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08763" y="4037556"/>
            <a:ext cx="8429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993933" y="1362075"/>
            <a:ext cx="476124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在下面的括号里填上适当的数。</a:t>
            </a:r>
          </a:p>
        </p:txBody>
      </p:sp>
      <p:grpSp>
        <p:nvGrpSpPr>
          <p:cNvPr id="6" name="组合 67"/>
          <p:cNvGrpSpPr/>
          <p:nvPr/>
        </p:nvGrpSpPr>
        <p:grpSpPr bwMode="auto">
          <a:xfrm>
            <a:off x="1263651" y="2157415"/>
            <a:ext cx="3113492" cy="1200665"/>
            <a:chOff x="3876687" y="1903131"/>
            <a:chExt cx="3113088" cy="1200525"/>
          </a:xfrm>
        </p:grpSpPr>
        <p:grpSp>
          <p:nvGrpSpPr>
            <p:cNvPr id="26628" name="组合 69"/>
            <p:cNvGrpSpPr/>
            <p:nvPr/>
          </p:nvGrpSpPr>
          <p:grpSpPr bwMode="auto">
            <a:xfrm>
              <a:off x="3876687" y="1952641"/>
              <a:ext cx="441268" cy="1151015"/>
              <a:chOff x="4419604" y="3333730"/>
              <a:chExt cx="441268" cy="1151015"/>
            </a:xfrm>
          </p:grpSpPr>
          <p:sp>
            <p:nvSpPr>
              <p:cNvPr id="26629" name="TextBox 37"/>
              <p:cNvSpPr txBox="1">
                <a:spLocks noChangeArrowheads="1"/>
              </p:cNvSpPr>
              <p:nvPr/>
            </p:nvSpPr>
            <p:spPr bwMode="auto">
              <a:xfrm>
                <a:off x="4419604" y="3333730"/>
                <a:ext cx="304792" cy="115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4429128" y="3866764"/>
                <a:ext cx="4317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1" name="组合 63"/>
            <p:cNvGrpSpPr/>
            <p:nvPr/>
          </p:nvGrpSpPr>
          <p:grpSpPr bwMode="auto">
            <a:xfrm>
              <a:off x="4567557" y="1903131"/>
              <a:ext cx="1363311" cy="1094248"/>
              <a:chOff x="3691281" y="3027051"/>
              <a:chExt cx="1363311" cy="1094248"/>
            </a:xfrm>
          </p:grpSpPr>
          <p:sp>
            <p:nvSpPr>
              <p:cNvPr id="26632" name="TextBox 30"/>
              <p:cNvSpPr txBox="1">
                <a:spLocks noChangeArrowheads="1"/>
              </p:cNvSpPr>
              <p:nvPr/>
            </p:nvSpPr>
            <p:spPr bwMode="auto">
              <a:xfrm>
                <a:off x="3691281" y="3027051"/>
                <a:ext cx="1363311" cy="597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)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714683" y="3647940"/>
                <a:ext cx="7206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4" name="TextBox 60"/>
              <p:cNvSpPr txBox="1">
                <a:spLocks noChangeArrowheads="1"/>
              </p:cNvSpPr>
              <p:nvPr/>
            </p:nvSpPr>
            <p:spPr bwMode="auto">
              <a:xfrm>
                <a:off x="3775704" y="3524218"/>
                <a:ext cx="533386" cy="597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</p:grpSp>
        <p:grpSp>
          <p:nvGrpSpPr>
            <p:cNvPr id="26635" name="组合 64"/>
            <p:cNvGrpSpPr/>
            <p:nvPr/>
          </p:nvGrpSpPr>
          <p:grpSpPr bwMode="auto">
            <a:xfrm>
              <a:off x="5740126" y="1917121"/>
              <a:ext cx="1249649" cy="1111174"/>
              <a:chOff x="7978445" y="2993420"/>
              <a:chExt cx="1249649" cy="1111174"/>
            </a:xfrm>
          </p:grpSpPr>
          <p:sp>
            <p:nvSpPr>
              <p:cNvPr id="26636" name="TextBox 33"/>
              <p:cNvSpPr txBox="1">
                <a:spLocks noChangeArrowheads="1"/>
              </p:cNvSpPr>
              <p:nvPr/>
            </p:nvSpPr>
            <p:spPr bwMode="auto">
              <a:xfrm>
                <a:off x="7978445" y="3507512"/>
                <a:ext cx="1249649" cy="5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)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8076901" y="3561974"/>
                <a:ext cx="720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8" name="TextBox 62"/>
              <p:cNvSpPr txBox="1">
                <a:spLocks noChangeArrowheads="1"/>
              </p:cNvSpPr>
              <p:nvPr/>
            </p:nvSpPr>
            <p:spPr bwMode="auto">
              <a:xfrm>
                <a:off x="8210456" y="2993420"/>
                <a:ext cx="533386" cy="5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</a:p>
            </p:txBody>
          </p:sp>
        </p:grpSp>
        <p:sp>
          <p:nvSpPr>
            <p:cNvPr id="26639" name="TextBox 65"/>
            <p:cNvSpPr txBox="1">
              <a:spLocks noChangeArrowheads="1"/>
            </p:cNvSpPr>
            <p:nvPr/>
          </p:nvSpPr>
          <p:spPr bwMode="auto">
            <a:xfrm>
              <a:off x="4229108" y="2181235"/>
              <a:ext cx="533386" cy="59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640" name="TextBox 66"/>
            <p:cNvSpPr txBox="1">
              <a:spLocks noChangeArrowheads="1"/>
            </p:cNvSpPr>
            <p:nvPr/>
          </p:nvSpPr>
          <p:spPr bwMode="auto">
            <a:xfrm>
              <a:off x="5343499" y="2181235"/>
              <a:ext cx="533386" cy="59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10" name="组合 123"/>
          <p:cNvGrpSpPr/>
          <p:nvPr/>
        </p:nvGrpSpPr>
        <p:grpSpPr bwMode="auto">
          <a:xfrm>
            <a:off x="4427539" y="2235202"/>
            <a:ext cx="3081337" cy="1151149"/>
            <a:chOff x="3200436" y="1790720"/>
            <a:chExt cx="3080936" cy="1151423"/>
          </a:xfrm>
        </p:grpSpPr>
        <p:grpSp>
          <p:nvGrpSpPr>
            <p:cNvPr id="26642" name="组合 69"/>
            <p:cNvGrpSpPr/>
            <p:nvPr/>
          </p:nvGrpSpPr>
          <p:grpSpPr bwMode="auto">
            <a:xfrm>
              <a:off x="3200436" y="1790720"/>
              <a:ext cx="761980" cy="1151423"/>
              <a:chOff x="4295781" y="3333730"/>
              <a:chExt cx="761980" cy="1151423"/>
            </a:xfrm>
          </p:grpSpPr>
          <p:sp>
            <p:nvSpPr>
              <p:cNvPr id="26643" name="TextBox 80"/>
              <p:cNvSpPr txBox="1">
                <a:spLocks noChangeArrowheads="1"/>
              </p:cNvSpPr>
              <p:nvPr/>
            </p:nvSpPr>
            <p:spPr bwMode="auto">
              <a:xfrm>
                <a:off x="4295781" y="3333730"/>
                <a:ext cx="761980" cy="1151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7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10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4429114" y="3867257"/>
                <a:ext cx="4317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5" name="组合 70"/>
            <p:cNvGrpSpPr/>
            <p:nvPr/>
          </p:nvGrpSpPr>
          <p:grpSpPr bwMode="auto">
            <a:xfrm>
              <a:off x="5105384" y="1800245"/>
              <a:ext cx="1175988" cy="1088815"/>
              <a:chOff x="3705247" y="3057511"/>
              <a:chExt cx="1175988" cy="1088815"/>
            </a:xfrm>
          </p:grpSpPr>
          <p:sp>
            <p:nvSpPr>
              <p:cNvPr id="26646" name="TextBox 77"/>
              <p:cNvSpPr txBox="1">
                <a:spLocks noChangeArrowheads="1"/>
              </p:cNvSpPr>
              <p:nvPr/>
            </p:nvSpPr>
            <p:spPr bwMode="auto">
              <a:xfrm>
                <a:off x="3705247" y="3057511"/>
                <a:ext cx="1175988" cy="597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 )</a:t>
                </a: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3866955" y="3610095"/>
                <a:ext cx="7206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8" name="TextBox 79"/>
              <p:cNvSpPr txBox="1">
                <a:spLocks noChangeArrowheads="1"/>
              </p:cNvSpPr>
              <p:nvPr/>
            </p:nvSpPr>
            <p:spPr bwMode="auto">
              <a:xfrm>
                <a:off x="3929398" y="3549033"/>
                <a:ext cx="676259" cy="597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30</a:t>
                </a:r>
              </a:p>
            </p:txBody>
          </p:sp>
        </p:grpSp>
        <p:grpSp>
          <p:nvGrpSpPr>
            <p:cNvPr id="26649" name="组合 71"/>
            <p:cNvGrpSpPr/>
            <p:nvPr/>
          </p:nvGrpSpPr>
          <p:grpSpPr bwMode="auto">
            <a:xfrm>
              <a:off x="4038614" y="1809770"/>
              <a:ext cx="1219167" cy="1054481"/>
              <a:chOff x="7915187" y="3057515"/>
              <a:chExt cx="1219167" cy="1054481"/>
            </a:xfrm>
          </p:grpSpPr>
          <p:sp>
            <p:nvSpPr>
              <p:cNvPr id="26650" name="TextBox 74"/>
              <p:cNvSpPr txBox="1">
                <a:spLocks noChangeArrowheads="1"/>
              </p:cNvSpPr>
              <p:nvPr/>
            </p:nvSpPr>
            <p:spPr bwMode="auto">
              <a:xfrm>
                <a:off x="7915187" y="3514703"/>
                <a:ext cx="1219167" cy="597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 )</a:t>
                </a: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8077004" y="3562465"/>
                <a:ext cx="7206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52" name="TextBox 76"/>
              <p:cNvSpPr txBox="1">
                <a:spLocks noChangeArrowheads="1"/>
              </p:cNvSpPr>
              <p:nvPr/>
            </p:nvSpPr>
            <p:spPr bwMode="auto">
              <a:xfrm>
                <a:off x="8067583" y="3057515"/>
                <a:ext cx="761980" cy="597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14</a:t>
                </a:r>
              </a:p>
            </p:txBody>
          </p:sp>
        </p:grpSp>
        <p:sp>
          <p:nvSpPr>
            <p:cNvPr id="26653" name="TextBox 72"/>
            <p:cNvSpPr txBox="1">
              <a:spLocks noChangeArrowheads="1"/>
            </p:cNvSpPr>
            <p:nvPr/>
          </p:nvSpPr>
          <p:spPr bwMode="auto">
            <a:xfrm>
              <a:off x="3676680" y="2019314"/>
              <a:ext cx="533386" cy="59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654" name="TextBox 73"/>
            <p:cNvSpPr txBox="1">
              <a:spLocks noChangeArrowheads="1"/>
            </p:cNvSpPr>
            <p:nvPr/>
          </p:nvSpPr>
          <p:spPr bwMode="auto">
            <a:xfrm>
              <a:off x="4791071" y="2019314"/>
              <a:ext cx="533386" cy="59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14" name="组合 82"/>
          <p:cNvGrpSpPr/>
          <p:nvPr/>
        </p:nvGrpSpPr>
        <p:grpSpPr bwMode="auto">
          <a:xfrm>
            <a:off x="7905750" y="2216152"/>
            <a:ext cx="3187700" cy="1170205"/>
            <a:chOff x="3724291" y="1933591"/>
            <a:chExt cx="3186986" cy="1169780"/>
          </a:xfrm>
        </p:grpSpPr>
        <p:grpSp>
          <p:nvGrpSpPr>
            <p:cNvPr id="26656" name="组合 83"/>
            <p:cNvGrpSpPr/>
            <p:nvPr/>
          </p:nvGrpSpPr>
          <p:grpSpPr bwMode="auto">
            <a:xfrm>
              <a:off x="3724291" y="1952641"/>
              <a:ext cx="761980" cy="1150730"/>
              <a:chOff x="4267208" y="3333730"/>
              <a:chExt cx="761980" cy="1150730"/>
            </a:xfrm>
          </p:grpSpPr>
          <p:sp>
            <p:nvSpPr>
              <p:cNvPr id="26657" name="TextBox 94"/>
              <p:cNvSpPr txBox="1">
                <a:spLocks noChangeArrowheads="1"/>
              </p:cNvSpPr>
              <p:nvPr/>
            </p:nvSpPr>
            <p:spPr bwMode="auto">
              <a:xfrm>
                <a:off x="4267208" y="3333730"/>
                <a:ext cx="761980" cy="1150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42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35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4391005" y="3866929"/>
                <a:ext cx="43170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59" name="组合 84"/>
            <p:cNvGrpSpPr/>
            <p:nvPr/>
          </p:nvGrpSpPr>
          <p:grpSpPr bwMode="auto">
            <a:xfrm>
              <a:off x="4581523" y="1933591"/>
              <a:ext cx="1189960" cy="1063641"/>
              <a:chOff x="3705247" y="3057511"/>
              <a:chExt cx="1189960" cy="1063641"/>
            </a:xfrm>
          </p:grpSpPr>
          <p:sp>
            <p:nvSpPr>
              <p:cNvPr id="26660" name="TextBox 91"/>
              <p:cNvSpPr txBox="1">
                <a:spLocks noChangeArrowheads="1"/>
              </p:cNvSpPr>
              <p:nvPr/>
            </p:nvSpPr>
            <p:spPr bwMode="auto">
              <a:xfrm>
                <a:off x="3705247" y="3057511"/>
                <a:ext cx="1189960" cy="596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)</a:t>
                </a: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3866962" y="3609760"/>
                <a:ext cx="72056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62" name="TextBox 93"/>
              <p:cNvSpPr txBox="1">
                <a:spLocks noChangeArrowheads="1"/>
              </p:cNvSpPr>
              <p:nvPr/>
            </p:nvSpPr>
            <p:spPr bwMode="auto">
              <a:xfrm>
                <a:off x="4000518" y="3524218"/>
                <a:ext cx="533386" cy="596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</p:grpSp>
        <p:grpSp>
          <p:nvGrpSpPr>
            <p:cNvPr id="26663" name="组合 85"/>
            <p:cNvGrpSpPr/>
            <p:nvPr/>
          </p:nvGrpSpPr>
          <p:grpSpPr bwMode="auto">
            <a:xfrm>
              <a:off x="5676868" y="1981216"/>
              <a:ext cx="1234409" cy="1053844"/>
              <a:chOff x="7915187" y="3057515"/>
              <a:chExt cx="1234409" cy="1053844"/>
            </a:xfrm>
          </p:grpSpPr>
          <p:sp>
            <p:nvSpPr>
              <p:cNvPr id="26664" name="TextBox 88"/>
              <p:cNvSpPr txBox="1">
                <a:spLocks noChangeArrowheads="1"/>
              </p:cNvSpPr>
              <p:nvPr/>
            </p:nvSpPr>
            <p:spPr bwMode="auto">
              <a:xfrm>
                <a:off x="7915187" y="3514425"/>
                <a:ext cx="1234409" cy="596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)</a:t>
                </a: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8076687" y="3562139"/>
                <a:ext cx="72056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66" name="TextBox 90"/>
              <p:cNvSpPr txBox="1">
                <a:spLocks noChangeArrowheads="1"/>
              </p:cNvSpPr>
              <p:nvPr/>
            </p:nvSpPr>
            <p:spPr bwMode="auto">
              <a:xfrm>
                <a:off x="8096154" y="3057515"/>
                <a:ext cx="647798" cy="596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12</a:t>
                </a:r>
              </a:p>
            </p:txBody>
          </p:sp>
        </p:grpSp>
        <p:sp>
          <p:nvSpPr>
            <p:cNvPr id="26667" name="TextBox 86"/>
            <p:cNvSpPr txBox="1">
              <a:spLocks noChangeArrowheads="1"/>
            </p:cNvSpPr>
            <p:nvPr/>
          </p:nvSpPr>
          <p:spPr bwMode="auto">
            <a:xfrm>
              <a:off x="4229108" y="2181235"/>
              <a:ext cx="533386" cy="59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668" name="TextBox 87"/>
            <p:cNvSpPr txBox="1">
              <a:spLocks noChangeArrowheads="1"/>
            </p:cNvSpPr>
            <p:nvPr/>
          </p:nvSpPr>
          <p:spPr bwMode="auto">
            <a:xfrm>
              <a:off x="5343499" y="2181235"/>
              <a:ext cx="533386" cy="59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19" name="组合 96"/>
          <p:cNvGrpSpPr/>
          <p:nvPr/>
        </p:nvGrpSpPr>
        <p:grpSpPr bwMode="auto">
          <a:xfrm>
            <a:off x="1244600" y="3854450"/>
            <a:ext cx="2947988" cy="1170195"/>
            <a:chOff x="3876687" y="1933591"/>
            <a:chExt cx="2948232" cy="1170471"/>
          </a:xfrm>
        </p:grpSpPr>
        <p:grpSp>
          <p:nvGrpSpPr>
            <p:cNvPr id="26670" name="组合 97"/>
            <p:cNvGrpSpPr/>
            <p:nvPr/>
          </p:nvGrpSpPr>
          <p:grpSpPr bwMode="auto">
            <a:xfrm>
              <a:off x="3876687" y="1952641"/>
              <a:ext cx="441362" cy="1151421"/>
              <a:chOff x="4419604" y="3333730"/>
              <a:chExt cx="441362" cy="1151421"/>
            </a:xfrm>
          </p:grpSpPr>
          <p:sp>
            <p:nvSpPr>
              <p:cNvPr id="26671" name="TextBox 108"/>
              <p:cNvSpPr txBox="1">
                <a:spLocks noChangeArrowheads="1"/>
              </p:cNvSpPr>
              <p:nvPr/>
            </p:nvSpPr>
            <p:spPr bwMode="auto">
              <a:xfrm>
                <a:off x="4419604" y="3333730"/>
                <a:ext cx="304792" cy="115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>
                <a:off x="4429130" y="3867260"/>
                <a:ext cx="4318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73" name="组合 98"/>
            <p:cNvGrpSpPr/>
            <p:nvPr/>
          </p:nvGrpSpPr>
          <p:grpSpPr bwMode="auto">
            <a:xfrm>
              <a:off x="4581523" y="1933591"/>
              <a:ext cx="1197580" cy="1117389"/>
              <a:chOff x="3705247" y="3057511"/>
              <a:chExt cx="1197580" cy="1117389"/>
            </a:xfrm>
          </p:grpSpPr>
          <p:sp>
            <p:nvSpPr>
              <p:cNvPr id="26674" name="TextBox 105"/>
              <p:cNvSpPr txBox="1">
                <a:spLocks noChangeArrowheads="1"/>
              </p:cNvSpPr>
              <p:nvPr/>
            </p:nvSpPr>
            <p:spPr bwMode="auto">
              <a:xfrm>
                <a:off x="3705247" y="3057511"/>
                <a:ext cx="1197580" cy="59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)</a:t>
                </a: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3867257" y="3610091"/>
                <a:ext cx="720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76" name="TextBox 107"/>
              <p:cNvSpPr txBox="1">
                <a:spLocks noChangeArrowheads="1"/>
              </p:cNvSpPr>
              <p:nvPr/>
            </p:nvSpPr>
            <p:spPr bwMode="auto">
              <a:xfrm>
                <a:off x="3867162" y="3577608"/>
                <a:ext cx="685781" cy="59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18</a:t>
                </a:r>
              </a:p>
            </p:txBody>
          </p:sp>
        </p:grpSp>
        <p:grpSp>
          <p:nvGrpSpPr>
            <p:cNvPr id="26677" name="组合 99"/>
            <p:cNvGrpSpPr/>
            <p:nvPr/>
          </p:nvGrpSpPr>
          <p:grpSpPr bwMode="auto">
            <a:xfrm>
              <a:off x="5659088" y="1962166"/>
              <a:ext cx="1165831" cy="1073530"/>
              <a:chOff x="7897407" y="3038465"/>
              <a:chExt cx="1165831" cy="1073530"/>
            </a:xfrm>
          </p:grpSpPr>
          <p:sp>
            <p:nvSpPr>
              <p:cNvPr id="26678" name="TextBox 102"/>
              <p:cNvSpPr txBox="1">
                <a:spLocks noChangeArrowheads="1"/>
              </p:cNvSpPr>
              <p:nvPr/>
            </p:nvSpPr>
            <p:spPr bwMode="auto">
              <a:xfrm>
                <a:off x="7897407" y="3514703"/>
                <a:ext cx="1165831" cy="59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 )</a:t>
                </a: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8077319" y="3562470"/>
                <a:ext cx="720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80" name="TextBox 104"/>
              <p:cNvSpPr txBox="1">
                <a:spLocks noChangeArrowheads="1"/>
              </p:cNvSpPr>
              <p:nvPr/>
            </p:nvSpPr>
            <p:spPr bwMode="auto">
              <a:xfrm>
                <a:off x="8096156" y="3038465"/>
                <a:ext cx="723876" cy="597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</a:t>
                </a:r>
              </a:p>
            </p:txBody>
          </p:sp>
        </p:grpSp>
        <p:sp>
          <p:nvSpPr>
            <p:cNvPr id="26681" name="TextBox 100"/>
            <p:cNvSpPr txBox="1">
              <a:spLocks noChangeArrowheads="1"/>
            </p:cNvSpPr>
            <p:nvPr/>
          </p:nvSpPr>
          <p:spPr bwMode="auto">
            <a:xfrm>
              <a:off x="4229108" y="2181235"/>
              <a:ext cx="533386" cy="59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682" name="TextBox 101"/>
            <p:cNvSpPr txBox="1">
              <a:spLocks noChangeArrowheads="1"/>
            </p:cNvSpPr>
            <p:nvPr/>
          </p:nvSpPr>
          <p:spPr bwMode="auto">
            <a:xfrm>
              <a:off x="5343499" y="2181235"/>
              <a:ext cx="533386" cy="59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23" name="组合 149"/>
          <p:cNvGrpSpPr/>
          <p:nvPr/>
        </p:nvGrpSpPr>
        <p:grpSpPr bwMode="auto">
          <a:xfrm>
            <a:off x="4418013" y="3892550"/>
            <a:ext cx="3090862" cy="1151149"/>
            <a:chOff x="3190911" y="3448070"/>
            <a:chExt cx="3091096" cy="1151424"/>
          </a:xfrm>
        </p:grpSpPr>
        <p:grpSp>
          <p:nvGrpSpPr>
            <p:cNvPr id="26684" name="组合 110"/>
            <p:cNvGrpSpPr/>
            <p:nvPr/>
          </p:nvGrpSpPr>
          <p:grpSpPr bwMode="auto">
            <a:xfrm>
              <a:off x="3190911" y="3448070"/>
              <a:ext cx="761980" cy="1151424"/>
              <a:chOff x="4295781" y="3333730"/>
              <a:chExt cx="761980" cy="1151424"/>
            </a:xfrm>
          </p:grpSpPr>
          <p:sp>
            <p:nvSpPr>
              <p:cNvPr id="26685" name="TextBox 111"/>
              <p:cNvSpPr txBox="1">
                <a:spLocks noChangeArrowheads="1"/>
              </p:cNvSpPr>
              <p:nvPr/>
            </p:nvSpPr>
            <p:spPr bwMode="auto">
              <a:xfrm>
                <a:off x="4295781" y="3333730"/>
                <a:ext cx="761980" cy="1151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24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13" name="直接连接符 112"/>
              <p:cNvCxnSpPr/>
              <p:nvPr/>
            </p:nvCxnSpPr>
            <p:spPr>
              <a:xfrm>
                <a:off x="4429141" y="3867257"/>
                <a:ext cx="43183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87" name="组合 113"/>
            <p:cNvGrpSpPr/>
            <p:nvPr/>
          </p:nvGrpSpPr>
          <p:grpSpPr bwMode="auto">
            <a:xfrm>
              <a:off x="5095859" y="3457595"/>
              <a:ext cx="1186148" cy="1058336"/>
              <a:chOff x="3705247" y="3057511"/>
              <a:chExt cx="1186148" cy="1058336"/>
            </a:xfrm>
          </p:grpSpPr>
          <p:sp>
            <p:nvSpPr>
              <p:cNvPr id="26688" name="TextBox 114"/>
              <p:cNvSpPr txBox="1">
                <a:spLocks noChangeArrowheads="1"/>
              </p:cNvSpPr>
              <p:nvPr/>
            </p:nvSpPr>
            <p:spPr bwMode="auto">
              <a:xfrm>
                <a:off x="3705247" y="3057511"/>
                <a:ext cx="1186148" cy="59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)</a:t>
                </a:r>
              </a:p>
            </p:txBody>
          </p:sp>
          <p:cxnSp>
            <p:nvCxnSpPr>
              <p:cNvPr id="116" name="直接连接符 115"/>
              <p:cNvCxnSpPr/>
              <p:nvPr/>
            </p:nvCxnSpPr>
            <p:spPr>
              <a:xfrm>
                <a:off x="3771921" y="3622704"/>
                <a:ext cx="7207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90" name="TextBox 116"/>
              <p:cNvSpPr txBox="1">
                <a:spLocks noChangeArrowheads="1"/>
              </p:cNvSpPr>
              <p:nvPr/>
            </p:nvSpPr>
            <p:spPr bwMode="auto">
              <a:xfrm>
                <a:off x="4042422" y="3518553"/>
                <a:ext cx="676259" cy="59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</p:grpSp>
        <p:grpSp>
          <p:nvGrpSpPr>
            <p:cNvPr id="26691" name="组合 117"/>
            <p:cNvGrpSpPr/>
            <p:nvPr/>
          </p:nvGrpSpPr>
          <p:grpSpPr bwMode="auto">
            <a:xfrm>
              <a:off x="4029089" y="3467120"/>
              <a:ext cx="1133444" cy="1054482"/>
              <a:chOff x="7915187" y="3057515"/>
              <a:chExt cx="1133444" cy="1054482"/>
            </a:xfrm>
          </p:grpSpPr>
          <p:sp>
            <p:nvSpPr>
              <p:cNvPr id="26692" name="TextBox 118"/>
              <p:cNvSpPr txBox="1">
                <a:spLocks noChangeArrowheads="1"/>
              </p:cNvSpPr>
              <p:nvPr/>
            </p:nvSpPr>
            <p:spPr bwMode="auto">
              <a:xfrm>
                <a:off x="7915187" y="3514703"/>
                <a:ext cx="1133444" cy="59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)</a:t>
                </a:r>
              </a:p>
            </p:txBody>
          </p:sp>
          <p:cxnSp>
            <p:nvCxnSpPr>
              <p:cNvPr id="120" name="直接连接符 119"/>
              <p:cNvCxnSpPr/>
              <p:nvPr/>
            </p:nvCxnSpPr>
            <p:spPr>
              <a:xfrm>
                <a:off x="8077209" y="3562465"/>
                <a:ext cx="7207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94" name="TextBox 120"/>
              <p:cNvSpPr txBox="1">
                <a:spLocks noChangeArrowheads="1"/>
              </p:cNvSpPr>
              <p:nvPr/>
            </p:nvSpPr>
            <p:spPr bwMode="auto">
              <a:xfrm>
                <a:off x="8229504" y="3057515"/>
                <a:ext cx="761980" cy="59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</p:grpSp>
        <p:sp>
          <p:nvSpPr>
            <p:cNvPr id="26695" name="TextBox 121"/>
            <p:cNvSpPr txBox="1">
              <a:spLocks noChangeArrowheads="1"/>
            </p:cNvSpPr>
            <p:nvPr/>
          </p:nvSpPr>
          <p:spPr bwMode="auto">
            <a:xfrm>
              <a:off x="3667155" y="3676664"/>
              <a:ext cx="533386" cy="59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696" name="TextBox 122"/>
            <p:cNvSpPr txBox="1">
              <a:spLocks noChangeArrowheads="1"/>
            </p:cNvSpPr>
            <p:nvPr/>
          </p:nvSpPr>
          <p:spPr bwMode="auto">
            <a:xfrm>
              <a:off x="4781546" y="3676664"/>
              <a:ext cx="533386" cy="59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grpSp>
        <p:nvGrpSpPr>
          <p:cNvPr id="27" name="组合 150"/>
          <p:cNvGrpSpPr/>
          <p:nvPr/>
        </p:nvGrpSpPr>
        <p:grpSpPr bwMode="auto">
          <a:xfrm>
            <a:off x="7800975" y="3930649"/>
            <a:ext cx="3098800" cy="1151148"/>
            <a:chOff x="6143585" y="3486126"/>
            <a:chExt cx="3099352" cy="1151428"/>
          </a:xfrm>
        </p:grpSpPr>
        <p:grpSp>
          <p:nvGrpSpPr>
            <p:cNvPr id="26698" name="组合 124"/>
            <p:cNvGrpSpPr/>
            <p:nvPr/>
          </p:nvGrpSpPr>
          <p:grpSpPr bwMode="auto">
            <a:xfrm>
              <a:off x="7315128" y="3486126"/>
              <a:ext cx="761980" cy="1151428"/>
              <a:chOff x="4295781" y="3333730"/>
              <a:chExt cx="761980" cy="1151428"/>
            </a:xfrm>
          </p:grpSpPr>
          <p:sp>
            <p:nvSpPr>
              <p:cNvPr id="26699" name="TextBox 125"/>
              <p:cNvSpPr txBox="1">
                <a:spLocks noChangeArrowheads="1"/>
              </p:cNvSpPr>
              <p:nvPr/>
            </p:nvSpPr>
            <p:spPr bwMode="auto">
              <a:xfrm>
                <a:off x="4295781" y="3333730"/>
                <a:ext cx="761980" cy="1151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1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6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127" name="直接连接符 126"/>
              <p:cNvCxnSpPr/>
              <p:nvPr/>
            </p:nvCxnSpPr>
            <p:spPr>
              <a:xfrm>
                <a:off x="4429396" y="3867260"/>
                <a:ext cx="4318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01" name="组合 127"/>
            <p:cNvGrpSpPr/>
            <p:nvPr/>
          </p:nvGrpSpPr>
          <p:grpSpPr bwMode="auto">
            <a:xfrm>
              <a:off x="8077108" y="3505180"/>
              <a:ext cx="1165829" cy="1107868"/>
              <a:chOff x="3705247" y="3057511"/>
              <a:chExt cx="1165829" cy="1107868"/>
            </a:xfrm>
          </p:grpSpPr>
          <p:sp>
            <p:nvSpPr>
              <p:cNvPr id="26702" name="TextBox 128"/>
              <p:cNvSpPr txBox="1">
                <a:spLocks noChangeArrowheads="1"/>
              </p:cNvSpPr>
              <p:nvPr/>
            </p:nvSpPr>
            <p:spPr bwMode="auto">
              <a:xfrm>
                <a:off x="3705247" y="3057511"/>
                <a:ext cx="1165829" cy="597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)</a:t>
                </a:r>
              </a:p>
            </p:txBody>
          </p:sp>
          <p:cxnSp>
            <p:nvCxnSpPr>
              <p:cNvPr id="130" name="直接连接符 129"/>
              <p:cNvCxnSpPr/>
              <p:nvPr/>
            </p:nvCxnSpPr>
            <p:spPr>
              <a:xfrm>
                <a:off x="3867597" y="3610096"/>
                <a:ext cx="72085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04" name="TextBox 130"/>
              <p:cNvSpPr txBox="1">
                <a:spLocks noChangeArrowheads="1"/>
              </p:cNvSpPr>
              <p:nvPr/>
            </p:nvSpPr>
            <p:spPr bwMode="auto">
              <a:xfrm>
                <a:off x="3886216" y="3568083"/>
                <a:ext cx="676259" cy="597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54</a:t>
                </a:r>
              </a:p>
            </p:txBody>
          </p:sp>
        </p:grpSp>
        <p:grpSp>
          <p:nvGrpSpPr>
            <p:cNvPr id="26705" name="组合 131"/>
            <p:cNvGrpSpPr/>
            <p:nvPr/>
          </p:nvGrpSpPr>
          <p:grpSpPr bwMode="auto">
            <a:xfrm>
              <a:off x="6143585" y="3505174"/>
              <a:ext cx="1170909" cy="1054486"/>
              <a:chOff x="7915187" y="3057515"/>
              <a:chExt cx="1170909" cy="1054486"/>
            </a:xfrm>
          </p:grpSpPr>
          <p:sp>
            <p:nvSpPr>
              <p:cNvPr id="26706" name="TextBox 132"/>
              <p:cNvSpPr txBox="1">
                <a:spLocks noChangeArrowheads="1"/>
              </p:cNvSpPr>
              <p:nvPr/>
            </p:nvSpPr>
            <p:spPr bwMode="auto">
              <a:xfrm>
                <a:off x="7915187" y="3514705"/>
                <a:ext cx="1170909" cy="597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(       )</a:t>
                </a: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8077141" y="3562470"/>
                <a:ext cx="72085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08" name="TextBox 134"/>
              <p:cNvSpPr txBox="1">
                <a:spLocks noChangeArrowheads="1"/>
              </p:cNvSpPr>
              <p:nvPr/>
            </p:nvSpPr>
            <p:spPr bwMode="auto">
              <a:xfrm>
                <a:off x="8229504" y="3057515"/>
                <a:ext cx="761980" cy="597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</p:grpSp>
        <p:sp>
          <p:nvSpPr>
            <p:cNvPr id="26709" name="TextBox 135"/>
            <p:cNvSpPr txBox="1">
              <a:spLocks noChangeArrowheads="1"/>
            </p:cNvSpPr>
            <p:nvPr/>
          </p:nvSpPr>
          <p:spPr bwMode="auto">
            <a:xfrm>
              <a:off x="6924613" y="3695668"/>
              <a:ext cx="533386" cy="59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26710" name="TextBox 136"/>
            <p:cNvSpPr txBox="1">
              <a:spLocks noChangeArrowheads="1"/>
            </p:cNvSpPr>
            <p:nvPr/>
          </p:nvSpPr>
          <p:spPr bwMode="auto">
            <a:xfrm>
              <a:off x="7762795" y="3724249"/>
              <a:ext cx="533386" cy="59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</p:grpSp>
      <p:sp>
        <p:nvSpPr>
          <p:cNvPr id="138" name="文本框 3"/>
          <p:cNvSpPr txBox="1">
            <a:spLocks noChangeArrowheads="1"/>
          </p:cNvSpPr>
          <p:nvPr/>
        </p:nvSpPr>
        <p:spPr bwMode="auto">
          <a:xfrm>
            <a:off x="2077779" y="2181226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39" name="文本框 4"/>
          <p:cNvSpPr txBox="1">
            <a:spLocks noChangeArrowheads="1"/>
          </p:cNvSpPr>
          <p:nvPr/>
        </p:nvSpPr>
        <p:spPr bwMode="auto">
          <a:xfrm>
            <a:off x="3279822" y="2719991"/>
            <a:ext cx="49725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40" name="文本框 5"/>
          <p:cNvSpPr txBox="1">
            <a:spLocks noChangeArrowheads="1"/>
          </p:cNvSpPr>
          <p:nvPr/>
        </p:nvSpPr>
        <p:spPr bwMode="auto">
          <a:xfrm>
            <a:off x="5475289" y="2740026"/>
            <a:ext cx="559769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</a:p>
        </p:txBody>
      </p:sp>
      <p:sp>
        <p:nvSpPr>
          <p:cNvPr id="141" name="文本框 6"/>
          <p:cNvSpPr txBox="1">
            <a:spLocks noChangeArrowheads="1"/>
          </p:cNvSpPr>
          <p:nvPr/>
        </p:nvSpPr>
        <p:spPr bwMode="auto">
          <a:xfrm>
            <a:off x="6550598" y="2216147"/>
            <a:ext cx="49725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</a:t>
            </a:r>
          </a:p>
        </p:txBody>
      </p:sp>
      <p:sp>
        <p:nvSpPr>
          <p:cNvPr id="142" name="文本框 7"/>
          <p:cNvSpPr txBox="1">
            <a:spLocks noChangeArrowheads="1"/>
          </p:cNvSpPr>
          <p:nvPr/>
        </p:nvSpPr>
        <p:spPr bwMode="auto">
          <a:xfrm>
            <a:off x="9077325" y="2244726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43" name="文本框 8"/>
          <p:cNvSpPr txBox="1">
            <a:spLocks noChangeArrowheads="1"/>
          </p:cNvSpPr>
          <p:nvPr/>
        </p:nvSpPr>
        <p:spPr bwMode="auto">
          <a:xfrm>
            <a:off x="10048876" y="2759076"/>
            <a:ext cx="49725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sp>
        <p:nvSpPr>
          <p:cNvPr id="144" name="文本框 9"/>
          <p:cNvSpPr txBox="1">
            <a:spLocks noChangeArrowheads="1"/>
          </p:cNvSpPr>
          <p:nvPr/>
        </p:nvSpPr>
        <p:spPr bwMode="auto">
          <a:xfrm>
            <a:off x="2130426" y="3857626"/>
            <a:ext cx="49725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sp>
        <p:nvSpPr>
          <p:cNvPr id="145" name="文本框 10"/>
          <p:cNvSpPr txBox="1">
            <a:spLocks noChangeArrowheads="1"/>
          </p:cNvSpPr>
          <p:nvPr/>
        </p:nvSpPr>
        <p:spPr bwMode="auto">
          <a:xfrm>
            <a:off x="3244851" y="4397376"/>
            <a:ext cx="559769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</a:t>
            </a:r>
          </a:p>
        </p:txBody>
      </p:sp>
      <p:sp>
        <p:nvSpPr>
          <p:cNvPr id="146" name="文本框 11"/>
          <p:cNvSpPr txBox="1">
            <a:spLocks noChangeArrowheads="1"/>
          </p:cNvSpPr>
          <p:nvPr/>
        </p:nvSpPr>
        <p:spPr bwMode="auto">
          <a:xfrm>
            <a:off x="5570538" y="4387851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47" name="文本框 12"/>
          <p:cNvSpPr txBox="1">
            <a:spLocks noChangeArrowheads="1"/>
          </p:cNvSpPr>
          <p:nvPr/>
        </p:nvSpPr>
        <p:spPr bwMode="auto">
          <a:xfrm>
            <a:off x="6637338" y="3930651"/>
            <a:ext cx="3097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48" name="文本框 13"/>
          <p:cNvSpPr txBox="1">
            <a:spLocks noChangeArrowheads="1"/>
          </p:cNvSpPr>
          <p:nvPr/>
        </p:nvSpPr>
        <p:spPr bwMode="auto">
          <a:xfrm>
            <a:off x="10048875" y="3978276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sp>
        <p:nvSpPr>
          <p:cNvPr id="149" name="文本框 14"/>
          <p:cNvSpPr txBox="1">
            <a:spLocks noChangeArrowheads="1"/>
          </p:cNvSpPr>
          <p:nvPr/>
        </p:nvSpPr>
        <p:spPr bwMode="auto">
          <a:xfrm>
            <a:off x="8013876" y="4397376"/>
            <a:ext cx="559769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"/>
          <p:cNvSpPr txBox="1">
            <a:spLocks noChangeArrowheads="1"/>
          </p:cNvSpPr>
          <p:nvPr/>
        </p:nvSpPr>
        <p:spPr bwMode="auto">
          <a:xfrm>
            <a:off x="1012825" y="1073151"/>
            <a:ext cx="383791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在括号里填上适当的数。</a:t>
            </a: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6" y="1961387"/>
            <a:ext cx="6169662" cy="308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565650" y="1790701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836620" y="2322642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4054630" y="2831849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6360370" y="3378597"/>
            <a:ext cx="4762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4751759" y="4391058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7208838" y="3807368"/>
            <a:ext cx="37221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80436" y="2223423"/>
            <a:ext cx="11224752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1.归纳出分数的基本性质，能理解并正确运用分数的基本性质解决问题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2.理解分数的基本性质的推导过程。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12"/>
          <p:cNvGrpSpPr/>
          <p:nvPr/>
        </p:nvGrpSpPr>
        <p:grpSpPr bwMode="auto">
          <a:xfrm>
            <a:off x="1272381" y="1116574"/>
            <a:ext cx="9647238" cy="1517650"/>
            <a:chOff x="1699" y="706"/>
            <a:chExt cx="15194" cy="2390"/>
          </a:xfrm>
        </p:grpSpPr>
        <p:sp>
          <p:nvSpPr>
            <p:cNvPr id="28674" name="文本框 2"/>
            <p:cNvSpPr txBox="1">
              <a:spLocks noChangeArrowheads="1"/>
            </p:cNvSpPr>
            <p:nvPr/>
          </p:nvSpPr>
          <p:spPr bwMode="auto">
            <a:xfrm>
              <a:off x="1699" y="1283"/>
              <a:ext cx="15194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4.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一个分数是        ，如果将这个分数的分子减少 12，要使这个分数的大小不变，分母应该是多少？</a:t>
              </a:r>
            </a:p>
          </p:txBody>
        </p:sp>
        <p:grpSp>
          <p:nvGrpSpPr>
            <p:cNvPr id="28675" name="组合 11"/>
            <p:cNvGrpSpPr/>
            <p:nvPr/>
          </p:nvGrpSpPr>
          <p:grpSpPr bwMode="auto">
            <a:xfrm>
              <a:off x="4937" y="706"/>
              <a:ext cx="882" cy="1813"/>
              <a:chOff x="7270" y="4360"/>
              <a:chExt cx="882" cy="1813"/>
            </a:xfrm>
          </p:grpSpPr>
          <p:sp>
            <p:nvSpPr>
              <p:cNvPr id="28676" name="文本框 5"/>
              <p:cNvSpPr txBox="1">
                <a:spLocks noChangeArrowheads="1"/>
              </p:cNvSpPr>
              <p:nvPr/>
            </p:nvSpPr>
            <p:spPr bwMode="auto">
              <a:xfrm>
                <a:off x="7270" y="4360"/>
                <a:ext cx="882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16</a:t>
                </a:r>
              </a:p>
              <a:p>
                <a:pPr algn="ctr" eaLnBrk="0" hangingPunct="0">
                  <a:lnSpc>
                    <a:spcPct val="150000"/>
                  </a:lnSpc>
                </a:pPr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20</a:t>
                </a:r>
              </a:p>
            </p:txBody>
          </p:sp>
          <p:cxnSp>
            <p:nvCxnSpPr>
              <p:cNvPr id="10" name="直接连接符 9"/>
              <p:cNvCxnSpPr>
                <a:stCxn id="28676" idx="1"/>
                <a:endCxn id="28676" idx="3"/>
              </p:cNvCxnSpPr>
              <p:nvPr/>
            </p:nvCxnSpPr>
            <p:spPr>
              <a:xfrm>
                <a:off x="7270" y="5267"/>
                <a:ext cx="88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 bwMode="auto">
          <a:xfrm>
            <a:off x="2948632" y="3000619"/>
            <a:ext cx="5658485" cy="2166209"/>
            <a:chOff x="4007" y="5183"/>
            <a:chExt cx="8911" cy="3410"/>
          </a:xfrm>
        </p:grpSpPr>
        <p:sp>
          <p:nvSpPr>
            <p:cNvPr id="28679" name="文本框 3"/>
            <p:cNvSpPr txBox="1">
              <a:spLocks noChangeArrowheads="1"/>
            </p:cNvSpPr>
            <p:nvPr/>
          </p:nvSpPr>
          <p:spPr bwMode="auto">
            <a:xfrm>
              <a:off x="4797" y="5183"/>
              <a:ext cx="8121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16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÷（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16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）＝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28680" name="文本框 3"/>
            <p:cNvSpPr txBox="1">
              <a:spLocks noChangeArrowheads="1"/>
            </p:cNvSpPr>
            <p:nvPr/>
          </p:nvSpPr>
          <p:spPr bwMode="auto">
            <a:xfrm>
              <a:off x="4007" y="7653"/>
              <a:ext cx="8121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答：分母应该是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分数的分子和分母同时乘或者除以相同的数（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0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除外），分数的大小不变，这叫做分数的基本性质。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3995878"/>
            <a:ext cx="10858500" cy="1151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利用分数的基本性质可以把分母不同的分数化成分母相同的分数，还可以把一个分数化成指定分母（或分子）的分数。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973931" y="1432154"/>
            <a:ext cx="10244137" cy="33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 80÷16＝                    72÷12＝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20÷4＝                      36÷6＝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○在分数      中，3 相当于除法算式中的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，4 相当于除法算式中的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，“—”相当于除法算式中的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57428" y="2093465"/>
            <a:ext cx="8334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grpSp>
        <p:nvGrpSpPr>
          <p:cNvPr id="7172" name="组合 8"/>
          <p:cNvGrpSpPr/>
          <p:nvPr/>
        </p:nvGrpSpPr>
        <p:grpSpPr bwMode="auto">
          <a:xfrm>
            <a:off x="2340859" y="3545145"/>
            <a:ext cx="692150" cy="830742"/>
            <a:chOff x="11471" y="2218"/>
            <a:chExt cx="1090" cy="1309"/>
          </a:xfrm>
        </p:grpSpPr>
        <p:sp>
          <p:nvSpPr>
            <p:cNvPr id="7173" name="文本框 1"/>
            <p:cNvSpPr txBox="1">
              <a:spLocks noChangeArrowheads="1"/>
            </p:cNvSpPr>
            <p:nvPr/>
          </p:nvSpPr>
          <p:spPr bwMode="auto">
            <a:xfrm>
              <a:off x="11561" y="2218"/>
              <a:ext cx="586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7174" name="文本框 6"/>
            <p:cNvSpPr txBox="1">
              <a:spLocks noChangeArrowheads="1"/>
            </p:cNvSpPr>
            <p:nvPr/>
          </p:nvSpPr>
          <p:spPr bwMode="auto">
            <a:xfrm>
              <a:off x="11471" y="2509"/>
              <a:ext cx="10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—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75732" y="2011017"/>
            <a:ext cx="83343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547009" y="2608168"/>
            <a:ext cx="8334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765313" y="2597948"/>
            <a:ext cx="8334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087785" y="3697660"/>
            <a:ext cx="197167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被除数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082109" y="4340524"/>
            <a:ext cx="1465262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除数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595989" y="4339921"/>
            <a:ext cx="1463675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除号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3" y="175895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91407" y="1731964"/>
            <a:ext cx="197643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98020" y="1751014"/>
            <a:ext cx="48641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分数的基本性质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008857" y="2471738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45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961357" y="2603500"/>
            <a:ext cx="9259888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拿出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张同样大小的正方形纸，按照下图把他们平均分，并涂上颜色，用分数表示出涂色部分的大小。</a:t>
            </a:r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8842809" y="4492267"/>
            <a:ext cx="21351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怎么分？</a:t>
            </a:r>
          </a:p>
        </p:txBody>
      </p:sp>
      <p:grpSp>
        <p:nvGrpSpPr>
          <p:cNvPr id="3" name="组合 61"/>
          <p:cNvGrpSpPr/>
          <p:nvPr/>
        </p:nvGrpSpPr>
        <p:grpSpPr bwMode="auto">
          <a:xfrm>
            <a:off x="2360255" y="4163756"/>
            <a:ext cx="5794375" cy="1524000"/>
            <a:chOff x="1384300" y="1981200"/>
            <a:chExt cx="5793740" cy="1524000"/>
          </a:xfrm>
        </p:grpSpPr>
        <p:sp>
          <p:nvSpPr>
            <p:cNvPr id="8" name="矩形 7"/>
            <p:cNvSpPr/>
            <p:nvPr/>
          </p:nvSpPr>
          <p:spPr>
            <a:xfrm>
              <a:off x="1384300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22429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54207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1"/>
          <p:cNvGrpSpPr/>
          <p:nvPr/>
        </p:nvGrpSpPr>
        <p:grpSpPr bwMode="auto">
          <a:xfrm>
            <a:off x="2620964" y="2020888"/>
            <a:ext cx="5794375" cy="1524000"/>
            <a:chOff x="1384300" y="1981200"/>
            <a:chExt cx="5793740" cy="1524000"/>
          </a:xfrm>
        </p:grpSpPr>
        <p:sp>
          <p:nvSpPr>
            <p:cNvPr id="8" name="矩形 7"/>
            <p:cNvSpPr/>
            <p:nvPr/>
          </p:nvSpPr>
          <p:spPr>
            <a:xfrm>
              <a:off x="1384300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22428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54207" y="1981200"/>
              <a:ext cx="1523833" cy="15240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5" name="组合 25"/>
          <p:cNvGrpSpPr/>
          <p:nvPr/>
        </p:nvGrpSpPr>
        <p:grpSpPr bwMode="auto">
          <a:xfrm>
            <a:off x="3950494" y="856988"/>
            <a:ext cx="7054861" cy="2946662"/>
            <a:chOff x="-529320" y="2224156"/>
            <a:chExt cx="7054561" cy="2947833"/>
          </a:xfrm>
        </p:grpSpPr>
        <p:sp>
          <p:nvSpPr>
            <p:cNvPr id="27" name="对话气泡: 圆角矩形 10"/>
            <p:cNvSpPr/>
            <p:nvPr/>
          </p:nvSpPr>
          <p:spPr>
            <a:xfrm>
              <a:off x="-529320" y="2224156"/>
              <a:ext cx="5881437" cy="705130"/>
            </a:xfrm>
            <a:prstGeom prst="wedgeRoundRectCallout">
              <a:avLst>
                <a:gd name="adj1" fmla="val 31874"/>
                <a:gd name="adj2" fmla="val 8681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可以用对折的方法来分。</a:t>
              </a:r>
            </a:p>
          </p:txBody>
        </p:sp>
        <p:pic>
          <p:nvPicPr>
            <p:cNvPr id="9223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106" y="3023122"/>
              <a:ext cx="1694135" cy="214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2"/>
          <p:cNvGrpSpPr/>
          <p:nvPr/>
        </p:nvGrpSpPr>
        <p:grpSpPr bwMode="auto">
          <a:xfrm>
            <a:off x="2617788" y="3930648"/>
            <a:ext cx="1625600" cy="1086101"/>
            <a:chOff x="1282700" y="3511550"/>
            <a:chExt cx="1625600" cy="1086208"/>
          </a:xfrm>
        </p:grpSpPr>
        <p:sp>
          <p:nvSpPr>
            <p:cNvPr id="9225" name="TextBox 18"/>
            <p:cNvSpPr txBox="1">
              <a:spLocks noChangeArrowheads="1"/>
            </p:cNvSpPr>
            <p:nvPr/>
          </p:nvSpPr>
          <p:spPr bwMode="auto">
            <a:xfrm>
              <a:off x="1282700" y="3511550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560513" y="4038652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TextBox 25"/>
            <p:cNvSpPr txBox="1">
              <a:spLocks noChangeArrowheads="1"/>
            </p:cNvSpPr>
            <p:nvPr/>
          </p:nvSpPr>
          <p:spPr bwMode="auto">
            <a:xfrm>
              <a:off x="1282700" y="4000548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</p:grpSp>
      <p:grpSp>
        <p:nvGrpSpPr>
          <p:cNvPr id="4" name="组合 32"/>
          <p:cNvGrpSpPr/>
          <p:nvPr/>
        </p:nvGrpSpPr>
        <p:grpSpPr bwMode="auto">
          <a:xfrm>
            <a:off x="4827588" y="3921123"/>
            <a:ext cx="1625600" cy="1086101"/>
            <a:chOff x="1282700" y="3511550"/>
            <a:chExt cx="1625600" cy="1086208"/>
          </a:xfrm>
        </p:grpSpPr>
        <p:sp>
          <p:nvSpPr>
            <p:cNvPr id="9229" name="TextBox 18"/>
            <p:cNvSpPr txBox="1">
              <a:spLocks noChangeArrowheads="1"/>
            </p:cNvSpPr>
            <p:nvPr/>
          </p:nvSpPr>
          <p:spPr bwMode="auto">
            <a:xfrm>
              <a:off x="1282700" y="3511550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560513" y="4038652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25"/>
            <p:cNvSpPr txBox="1">
              <a:spLocks noChangeArrowheads="1"/>
            </p:cNvSpPr>
            <p:nvPr/>
          </p:nvSpPr>
          <p:spPr bwMode="auto">
            <a:xfrm>
              <a:off x="1282700" y="4000548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</p:grpSp>
      <p:grpSp>
        <p:nvGrpSpPr>
          <p:cNvPr id="11" name="组合 32"/>
          <p:cNvGrpSpPr/>
          <p:nvPr/>
        </p:nvGrpSpPr>
        <p:grpSpPr bwMode="auto">
          <a:xfrm>
            <a:off x="6811963" y="3911598"/>
            <a:ext cx="1625600" cy="1086101"/>
            <a:chOff x="1282700" y="3511550"/>
            <a:chExt cx="1625600" cy="1086208"/>
          </a:xfrm>
        </p:grpSpPr>
        <p:sp>
          <p:nvSpPr>
            <p:cNvPr id="9233" name="TextBox 18"/>
            <p:cNvSpPr txBox="1">
              <a:spLocks noChangeArrowheads="1"/>
            </p:cNvSpPr>
            <p:nvPr/>
          </p:nvSpPr>
          <p:spPr bwMode="auto">
            <a:xfrm>
              <a:off x="1282700" y="3511550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560512" y="4038652"/>
              <a:ext cx="1063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5" name="TextBox 25"/>
            <p:cNvSpPr txBox="1">
              <a:spLocks noChangeArrowheads="1"/>
            </p:cNvSpPr>
            <p:nvPr/>
          </p:nvSpPr>
          <p:spPr bwMode="auto">
            <a:xfrm>
              <a:off x="1282700" y="4000548"/>
              <a:ext cx="1625600" cy="59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2617788" y="2020888"/>
            <a:ext cx="1524000" cy="762000"/>
          </a:xfrm>
          <a:prstGeom prst="rect">
            <a:avLst/>
          </a:prstGeom>
          <a:solidFill>
            <a:srgbClr val="D0F9FD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620963" y="2782888"/>
            <a:ext cx="152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3107200" y="3836989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38" name="TextBox 51"/>
          <p:cNvSpPr txBox="1">
            <a:spLocks noChangeArrowheads="1"/>
          </p:cNvSpPr>
          <p:nvPr/>
        </p:nvSpPr>
        <p:spPr bwMode="auto">
          <a:xfrm>
            <a:off x="3107200" y="4384676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61" name="矩形 60"/>
          <p:cNvSpPr/>
          <p:nvPr/>
        </p:nvSpPr>
        <p:spPr>
          <a:xfrm>
            <a:off x="4759325" y="2020888"/>
            <a:ext cx="1524000" cy="762000"/>
          </a:xfrm>
          <a:prstGeom prst="rect">
            <a:avLst/>
          </a:prstGeom>
          <a:solidFill>
            <a:srgbClr val="D0F9FD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759325" y="2782888"/>
            <a:ext cx="152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5521325" y="2020888"/>
            <a:ext cx="0" cy="1524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44"/>
          <p:cNvSpPr txBox="1">
            <a:spLocks noChangeArrowheads="1"/>
          </p:cNvSpPr>
          <p:nvPr/>
        </p:nvSpPr>
        <p:spPr bwMode="auto">
          <a:xfrm>
            <a:off x="5398294" y="3813175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86" name="TextBox 45"/>
          <p:cNvSpPr txBox="1">
            <a:spLocks noChangeArrowheads="1"/>
          </p:cNvSpPr>
          <p:nvPr/>
        </p:nvSpPr>
        <p:spPr bwMode="auto">
          <a:xfrm>
            <a:off x="5398294" y="4360864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6" name="矩形 15"/>
          <p:cNvSpPr/>
          <p:nvPr/>
        </p:nvSpPr>
        <p:spPr>
          <a:xfrm>
            <a:off x="6891338" y="2020888"/>
            <a:ext cx="1524000" cy="762000"/>
          </a:xfrm>
          <a:prstGeom prst="rect">
            <a:avLst/>
          </a:prstGeom>
          <a:solidFill>
            <a:srgbClr val="D0F9FD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891338" y="2782888"/>
            <a:ext cx="152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46988" y="2027238"/>
            <a:ext cx="0" cy="1524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875463" y="2027238"/>
            <a:ext cx="1524000" cy="151765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891338" y="2033588"/>
            <a:ext cx="1524000" cy="151765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7261225" y="3825875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7261225" y="4373564"/>
            <a:ext cx="4445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grpSp>
        <p:nvGrpSpPr>
          <p:cNvPr id="18" name="组合 48"/>
          <p:cNvGrpSpPr/>
          <p:nvPr/>
        </p:nvGrpSpPr>
        <p:grpSpPr bwMode="auto">
          <a:xfrm>
            <a:off x="1303015" y="4860924"/>
            <a:ext cx="5273999" cy="1541463"/>
            <a:chOff x="635284" y="2692449"/>
            <a:chExt cx="5273716" cy="1540577"/>
          </a:xfrm>
        </p:grpSpPr>
        <p:sp>
          <p:nvSpPr>
            <p:cNvPr id="50" name="对话气泡: 圆角矩形 2"/>
            <p:cNvSpPr/>
            <p:nvPr/>
          </p:nvSpPr>
          <p:spPr>
            <a:xfrm>
              <a:off x="2159526" y="3108136"/>
              <a:ext cx="3749474" cy="709205"/>
            </a:xfrm>
            <a:prstGeom prst="wedgeRoundRectCallout">
              <a:avLst>
                <a:gd name="adj1" fmla="val -59466"/>
                <a:gd name="adj2" fmla="val -2116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你发现了什么？</a:t>
              </a:r>
            </a:p>
          </p:txBody>
        </p:sp>
        <p:pic>
          <p:nvPicPr>
            <p:cNvPr id="9254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4" y="2692449"/>
              <a:ext cx="1070010" cy="154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7" grpId="0"/>
      <p:bldP spid="38" grpId="0"/>
      <p:bldP spid="61" grpId="0" bldLvl="0" animBg="1"/>
      <p:bldP spid="85" grpId="0"/>
      <p:bldP spid="86" grpId="0"/>
      <p:bldP spid="16" grpId="0" bldLvl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5"/>
          <p:cNvGrpSpPr/>
          <p:nvPr/>
        </p:nvGrpSpPr>
        <p:grpSpPr bwMode="auto">
          <a:xfrm>
            <a:off x="1497014" y="1149351"/>
            <a:ext cx="9388897" cy="2501899"/>
            <a:chOff x="-2982802" y="2516234"/>
            <a:chExt cx="9389819" cy="2502686"/>
          </a:xfrm>
        </p:grpSpPr>
        <p:sp>
          <p:nvSpPr>
            <p:cNvPr id="27" name="对话气泡: 圆角矩形 10"/>
            <p:cNvSpPr/>
            <p:nvPr/>
          </p:nvSpPr>
          <p:spPr>
            <a:xfrm>
              <a:off x="-2982802" y="2651542"/>
              <a:ext cx="7109523" cy="726974"/>
            </a:xfrm>
            <a:prstGeom prst="wedgeRoundRectCallout">
              <a:avLst>
                <a:gd name="adj1" fmla="val 55474"/>
                <a:gd name="adj2" fmla="val -208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它们的分子、分母各是按照什么规律变化的？</a:t>
              </a:r>
            </a:p>
          </p:txBody>
        </p:sp>
        <p:pic>
          <p:nvPicPr>
            <p:cNvPr id="11267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055" y="2516234"/>
              <a:ext cx="1736962" cy="250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" name="组合 22"/>
          <p:cNvGrpSpPr/>
          <p:nvPr/>
        </p:nvGrpSpPr>
        <p:grpSpPr bwMode="auto">
          <a:xfrm>
            <a:off x="2257426" y="2254250"/>
            <a:ext cx="6594475" cy="1158436"/>
            <a:chOff x="1139190" y="3684585"/>
            <a:chExt cx="6594505" cy="1157375"/>
          </a:xfrm>
        </p:grpSpPr>
        <p:grpSp>
          <p:nvGrpSpPr>
            <p:cNvPr id="11269" name="组合 2"/>
            <p:cNvGrpSpPr/>
            <p:nvPr/>
          </p:nvGrpSpPr>
          <p:grpSpPr bwMode="auto">
            <a:xfrm>
              <a:off x="1139190" y="3684585"/>
              <a:ext cx="1625607" cy="1157090"/>
              <a:chOff x="1139190" y="3440346"/>
              <a:chExt cx="1625607" cy="1157090"/>
            </a:xfrm>
          </p:grpSpPr>
          <p:sp>
            <p:nvSpPr>
              <p:cNvPr id="11270" name="TextBox 3"/>
              <p:cNvSpPr txBox="1">
                <a:spLocks noChangeArrowheads="1"/>
              </p:cNvSpPr>
              <p:nvPr/>
            </p:nvSpPr>
            <p:spPr bwMode="auto">
              <a:xfrm>
                <a:off x="1139190" y="3440346"/>
                <a:ext cx="162560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290004" y="4038286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2" name="TextBox 5"/>
              <p:cNvSpPr txBox="1">
                <a:spLocks noChangeArrowheads="1"/>
              </p:cNvSpPr>
              <p:nvPr/>
            </p:nvSpPr>
            <p:spPr bwMode="auto">
              <a:xfrm>
                <a:off x="1139190" y="4000832"/>
                <a:ext cx="1189303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grpSp>
          <p:nvGrpSpPr>
            <p:cNvPr id="11273" name="组合 11"/>
            <p:cNvGrpSpPr/>
            <p:nvPr/>
          </p:nvGrpSpPr>
          <p:grpSpPr bwMode="auto">
            <a:xfrm>
              <a:off x="3622051" y="3684585"/>
              <a:ext cx="1673221" cy="1157375"/>
              <a:chOff x="1139201" y="3440346"/>
              <a:chExt cx="1673221" cy="1157375"/>
            </a:xfrm>
          </p:grpSpPr>
          <p:sp>
            <p:nvSpPr>
              <p:cNvPr id="11274" name="TextBox 7"/>
              <p:cNvSpPr txBox="1">
                <a:spLocks noChangeArrowheads="1"/>
              </p:cNvSpPr>
              <p:nvPr/>
            </p:nvSpPr>
            <p:spPr bwMode="auto">
              <a:xfrm>
                <a:off x="1139201" y="3440346"/>
                <a:ext cx="162560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259535" y="4038286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6" name="TextBox 9"/>
              <p:cNvSpPr txBox="1">
                <a:spLocks noChangeArrowheads="1"/>
              </p:cNvSpPr>
              <p:nvPr/>
            </p:nvSpPr>
            <p:spPr bwMode="auto">
              <a:xfrm>
                <a:off x="1186808" y="4001117"/>
                <a:ext cx="1625614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grpSp>
          <p:nvGrpSpPr>
            <p:cNvPr id="11277" name="组合 10"/>
            <p:cNvGrpSpPr/>
            <p:nvPr/>
          </p:nvGrpSpPr>
          <p:grpSpPr bwMode="auto">
            <a:xfrm>
              <a:off x="6108082" y="3684585"/>
              <a:ext cx="1625613" cy="1157375"/>
              <a:chOff x="1139177" y="3440346"/>
              <a:chExt cx="1625613" cy="1157375"/>
            </a:xfrm>
          </p:grpSpPr>
          <p:sp>
            <p:nvSpPr>
              <p:cNvPr id="11278" name="TextBox 11"/>
              <p:cNvSpPr txBox="1">
                <a:spLocks noChangeArrowheads="1"/>
              </p:cNvSpPr>
              <p:nvPr/>
            </p:nvSpPr>
            <p:spPr bwMode="auto">
              <a:xfrm>
                <a:off x="1139183" y="3440346"/>
                <a:ext cx="162560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335670" y="4024579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0" name="TextBox 13"/>
              <p:cNvSpPr txBox="1">
                <a:spLocks noChangeArrowheads="1"/>
              </p:cNvSpPr>
              <p:nvPr/>
            </p:nvSpPr>
            <p:spPr bwMode="auto">
              <a:xfrm>
                <a:off x="1139177" y="4001117"/>
                <a:ext cx="1151893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sp>
          <p:nvSpPr>
            <p:cNvPr id="11281" name="TextBox 14"/>
            <p:cNvSpPr txBox="1">
              <a:spLocks noChangeArrowheads="1"/>
            </p:cNvSpPr>
            <p:nvPr/>
          </p:nvSpPr>
          <p:spPr bwMode="auto">
            <a:xfrm>
              <a:off x="3098808" y="3938486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1282" name="TextBox 15"/>
            <p:cNvSpPr txBox="1">
              <a:spLocks noChangeArrowheads="1"/>
            </p:cNvSpPr>
            <p:nvPr/>
          </p:nvSpPr>
          <p:spPr bwMode="auto">
            <a:xfrm>
              <a:off x="1684898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1283" name="TextBox 16"/>
            <p:cNvSpPr txBox="1">
              <a:spLocks noChangeArrowheads="1"/>
            </p:cNvSpPr>
            <p:nvPr/>
          </p:nvSpPr>
          <p:spPr bwMode="auto">
            <a:xfrm>
              <a:off x="1684898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1284" name="TextBox 17"/>
            <p:cNvSpPr txBox="1">
              <a:spLocks noChangeArrowheads="1"/>
            </p:cNvSpPr>
            <p:nvPr/>
          </p:nvSpPr>
          <p:spPr bwMode="auto">
            <a:xfrm>
              <a:off x="4133868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1285" name="TextBox 18"/>
            <p:cNvSpPr txBox="1">
              <a:spLocks noChangeArrowheads="1"/>
            </p:cNvSpPr>
            <p:nvPr/>
          </p:nvSpPr>
          <p:spPr bwMode="auto">
            <a:xfrm>
              <a:off x="4133868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1286" name="TextBox 19"/>
            <p:cNvSpPr txBox="1">
              <a:spLocks noChangeArrowheads="1"/>
            </p:cNvSpPr>
            <p:nvPr/>
          </p:nvSpPr>
          <p:spPr bwMode="auto">
            <a:xfrm>
              <a:off x="6590015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1287" name="TextBox 20"/>
            <p:cNvSpPr txBox="1">
              <a:spLocks noChangeArrowheads="1"/>
            </p:cNvSpPr>
            <p:nvPr/>
          </p:nvSpPr>
          <p:spPr bwMode="auto">
            <a:xfrm>
              <a:off x="6590015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sp>
          <p:nvSpPr>
            <p:cNvPr id="11288" name="TextBox 21"/>
            <p:cNvSpPr txBox="1">
              <a:spLocks noChangeArrowheads="1"/>
            </p:cNvSpPr>
            <p:nvPr/>
          </p:nvSpPr>
          <p:spPr bwMode="auto">
            <a:xfrm>
              <a:off x="5653108" y="3938486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</p:grpSp>
      <p:cxnSp>
        <p:nvCxnSpPr>
          <p:cNvPr id="32" name="直接箭头连接符 31"/>
          <p:cNvCxnSpPr/>
          <p:nvPr/>
        </p:nvCxnSpPr>
        <p:spPr>
          <a:xfrm>
            <a:off x="2676525" y="3478213"/>
            <a:ext cx="62992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 bwMode="auto">
          <a:xfrm>
            <a:off x="4086225" y="4219576"/>
            <a:ext cx="1576388" cy="1522413"/>
            <a:chOff x="1122" y="1314"/>
            <a:chExt cx="1236" cy="1193"/>
          </a:xfrm>
        </p:grpSpPr>
        <p:sp>
          <p:nvSpPr>
            <p:cNvPr id="11291" name="Arc 24"/>
            <p:cNvSpPr>
              <a:spLocks noChangeArrowheads="1"/>
            </p:cNvSpPr>
            <p:nvPr/>
          </p:nvSpPr>
          <p:spPr bwMode="auto">
            <a:xfrm rot="13312113" flipV="1">
              <a:off x="1122" y="1314"/>
              <a:ext cx="1236" cy="1193"/>
            </a:xfrm>
            <a:custGeom>
              <a:avLst/>
              <a:gdLst>
                <a:gd name="T0" fmla="*/ -1 w 23104"/>
                <a:gd name="T1" fmla="*/ 59 h 21600"/>
                <a:gd name="T2" fmla="*/ 1602 w 23104"/>
                <a:gd name="T3" fmla="*/ 0 h 21600"/>
                <a:gd name="T4" fmla="*/ 23103 w 23104"/>
                <a:gd name="T5" fmla="*/ 19544 h 21600"/>
                <a:gd name="T6" fmla="*/ -1 w 23104"/>
                <a:gd name="T7" fmla="*/ 59 h 21600"/>
                <a:gd name="T8" fmla="*/ 1602 w 23104"/>
                <a:gd name="T9" fmla="*/ 0 h 21600"/>
                <a:gd name="T10" fmla="*/ 23103 w 23104"/>
                <a:gd name="T11" fmla="*/ 19544 h 21600"/>
                <a:gd name="T12" fmla="*/ 1602 w 23104"/>
                <a:gd name="T13" fmla="*/ 21600 h 21600"/>
                <a:gd name="T14" fmla="*/ -1 w 23104"/>
                <a:gd name="T15" fmla="*/ 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04" h="21600" fill="none">
                  <a:moveTo>
                    <a:pt x="-1" y="59"/>
                  </a:moveTo>
                  <a:cubicBezTo>
                    <a:pt x="533" y="19"/>
                    <a:pt x="1067" y="-1"/>
                    <a:pt x="1602" y="0"/>
                  </a:cubicBezTo>
                  <a:cubicBezTo>
                    <a:pt x="12734" y="0"/>
                    <a:pt x="22044" y="8461"/>
                    <a:pt x="23103" y="19544"/>
                  </a:cubicBezTo>
                </a:path>
                <a:path w="23104" h="21600" stroke="0">
                  <a:moveTo>
                    <a:pt x="-1" y="59"/>
                  </a:moveTo>
                  <a:cubicBezTo>
                    <a:pt x="533" y="19"/>
                    <a:pt x="1067" y="-1"/>
                    <a:pt x="1602" y="0"/>
                  </a:cubicBezTo>
                  <a:cubicBezTo>
                    <a:pt x="12734" y="0"/>
                    <a:pt x="22044" y="8461"/>
                    <a:pt x="23103" y="19544"/>
                  </a:cubicBezTo>
                  <a:lnTo>
                    <a:pt x="1602" y="21600"/>
                  </a:lnTo>
                  <a:lnTo>
                    <a:pt x="-1" y="59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92" name="Text Box 27"/>
            <p:cNvSpPr txBox="1">
              <a:spLocks noChangeArrowheads="1"/>
            </p:cNvSpPr>
            <p:nvPr/>
          </p:nvSpPr>
          <p:spPr bwMode="auto">
            <a:xfrm>
              <a:off x="1520" y="1542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×2</a:t>
              </a:r>
            </a:p>
          </p:txBody>
        </p:sp>
      </p:grpSp>
      <p:grpSp>
        <p:nvGrpSpPr>
          <p:cNvPr id="8" name="Group 35"/>
          <p:cNvGrpSpPr/>
          <p:nvPr/>
        </p:nvGrpSpPr>
        <p:grpSpPr bwMode="auto">
          <a:xfrm>
            <a:off x="6788150" y="4286251"/>
            <a:ext cx="1525588" cy="1444625"/>
            <a:chOff x="2977" y="1324"/>
            <a:chExt cx="1196" cy="1132"/>
          </a:xfrm>
        </p:grpSpPr>
        <p:sp>
          <p:nvSpPr>
            <p:cNvPr id="11294" name="Arc 25"/>
            <p:cNvSpPr>
              <a:spLocks noChangeArrowheads="1"/>
            </p:cNvSpPr>
            <p:nvPr/>
          </p:nvSpPr>
          <p:spPr bwMode="auto">
            <a:xfrm rot="13312113" flipV="1">
              <a:off x="2977" y="1324"/>
              <a:ext cx="1196" cy="1132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95" name="Text Box 28"/>
            <p:cNvSpPr txBox="1">
              <a:spLocks noChangeArrowheads="1"/>
            </p:cNvSpPr>
            <p:nvPr/>
          </p:nvSpPr>
          <p:spPr bwMode="auto">
            <a:xfrm>
              <a:off x="3380" y="1572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×2</a:t>
              </a:r>
            </a:p>
          </p:txBody>
        </p:sp>
      </p:grpSp>
      <p:grpSp>
        <p:nvGrpSpPr>
          <p:cNvPr id="9" name="Group 39"/>
          <p:cNvGrpSpPr/>
          <p:nvPr/>
        </p:nvGrpSpPr>
        <p:grpSpPr bwMode="auto">
          <a:xfrm>
            <a:off x="4160838" y="4819651"/>
            <a:ext cx="1655762" cy="1501775"/>
            <a:chOff x="1304" y="1895"/>
            <a:chExt cx="1298" cy="1178"/>
          </a:xfrm>
        </p:grpSpPr>
        <p:sp>
          <p:nvSpPr>
            <p:cNvPr id="11297" name="Arc 29"/>
            <p:cNvSpPr>
              <a:spLocks noChangeArrowheads="1"/>
            </p:cNvSpPr>
            <p:nvPr/>
          </p:nvSpPr>
          <p:spPr bwMode="auto">
            <a:xfrm rot="2327711" flipV="1">
              <a:off x="1304" y="1895"/>
              <a:ext cx="1298" cy="1178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98" name="Text Box 30"/>
            <p:cNvSpPr txBox="1">
              <a:spLocks noChangeArrowheads="1"/>
            </p:cNvSpPr>
            <p:nvPr/>
          </p:nvSpPr>
          <p:spPr bwMode="auto">
            <a:xfrm>
              <a:off x="1677" y="2420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×2</a:t>
              </a:r>
            </a:p>
          </p:txBody>
        </p:sp>
      </p:grpSp>
      <p:grpSp>
        <p:nvGrpSpPr>
          <p:cNvPr id="4" name="Group 38"/>
          <p:cNvGrpSpPr/>
          <p:nvPr/>
        </p:nvGrpSpPr>
        <p:grpSpPr bwMode="auto">
          <a:xfrm>
            <a:off x="6881813" y="4884739"/>
            <a:ext cx="1503362" cy="1374775"/>
            <a:chOff x="3073" y="1981"/>
            <a:chExt cx="1179" cy="1078"/>
          </a:xfrm>
        </p:grpSpPr>
        <p:sp>
          <p:nvSpPr>
            <p:cNvPr id="11300" name="Arc 22"/>
            <p:cNvSpPr>
              <a:spLocks noChangeArrowheads="1"/>
            </p:cNvSpPr>
            <p:nvPr/>
          </p:nvSpPr>
          <p:spPr bwMode="auto">
            <a:xfrm rot="2327711" flipV="1">
              <a:off x="3073" y="1981"/>
              <a:ext cx="1179" cy="1078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01" name="Text Box 31"/>
            <p:cNvSpPr txBox="1">
              <a:spLocks noChangeArrowheads="1"/>
            </p:cNvSpPr>
            <p:nvPr/>
          </p:nvSpPr>
          <p:spPr bwMode="auto">
            <a:xfrm>
              <a:off x="3427" y="2425"/>
              <a:ext cx="44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×2</a:t>
              </a:r>
            </a:p>
          </p:txBody>
        </p:sp>
      </p:grpSp>
      <p:grpSp>
        <p:nvGrpSpPr>
          <p:cNvPr id="11" name="Group 37"/>
          <p:cNvGrpSpPr/>
          <p:nvPr/>
        </p:nvGrpSpPr>
        <p:grpSpPr bwMode="auto">
          <a:xfrm>
            <a:off x="4481513" y="3943351"/>
            <a:ext cx="3687762" cy="3254375"/>
            <a:chOff x="1529" y="1287"/>
            <a:chExt cx="2586" cy="2282"/>
          </a:xfrm>
        </p:grpSpPr>
        <p:sp>
          <p:nvSpPr>
            <p:cNvPr id="11303" name="Arc 23"/>
            <p:cNvSpPr>
              <a:spLocks noChangeArrowheads="1"/>
            </p:cNvSpPr>
            <p:nvPr/>
          </p:nvSpPr>
          <p:spPr bwMode="auto">
            <a:xfrm rot="2327711" flipV="1">
              <a:off x="1529" y="1287"/>
              <a:ext cx="2586" cy="2282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04" name="Text Box 32"/>
            <p:cNvSpPr txBox="1">
              <a:spLocks noChangeArrowheads="1"/>
            </p:cNvSpPr>
            <p:nvPr/>
          </p:nvSpPr>
          <p:spPr bwMode="auto">
            <a:xfrm>
              <a:off x="2568" y="2743"/>
              <a:ext cx="39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×4</a:t>
              </a:r>
            </a:p>
          </p:txBody>
        </p:sp>
      </p:grpSp>
      <p:grpSp>
        <p:nvGrpSpPr>
          <p:cNvPr id="12" name="Group 36"/>
          <p:cNvGrpSpPr/>
          <p:nvPr/>
        </p:nvGrpSpPr>
        <p:grpSpPr bwMode="auto">
          <a:xfrm>
            <a:off x="4292600" y="3240089"/>
            <a:ext cx="3746500" cy="3557587"/>
            <a:chOff x="1338" y="482"/>
            <a:chExt cx="2627" cy="2495"/>
          </a:xfrm>
        </p:grpSpPr>
        <p:sp>
          <p:nvSpPr>
            <p:cNvPr id="11306" name="Arc 26"/>
            <p:cNvSpPr>
              <a:spLocks noChangeArrowheads="1"/>
            </p:cNvSpPr>
            <p:nvPr/>
          </p:nvSpPr>
          <p:spPr bwMode="auto">
            <a:xfrm rot="13188214" flipV="1">
              <a:off x="1338" y="482"/>
              <a:ext cx="2627" cy="2495"/>
            </a:xfrm>
            <a:custGeom>
              <a:avLst/>
              <a:gdLst>
                <a:gd name="T0" fmla="*/ 0 w 23548"/>
                <a:gd name="T1" fmla="*/ 101 h 21600"/>
                <a:gd name="T2" fmla="*/ 2088 w 23548"/>
                <a:gd name="T3" fmla="*/ 0 h 21600"/>
                <a:gd name="T4" fmla="*/ 23547 w 23548"/>
                <a:gd name="T5" fmla="*/ 19141 h 21600"/>
                <a:gd name="T6" fmla="*/ 0 w 23548"/>
                <a:gd name="T7" fmla="*/ 101 h 21600"/>
                <a:gd name="T8" fmla="*/ 2088 w 23548"/>
                <a:gd name="T9" fmla="*/ 0 h 21600"/>
                <a:gd name="T10" fmla="*/ 23547 w 23548"/>
                <a:gd name="T11" fmla="*/ 19141 h 21600"/>
                <a:gd name="T12" fmla="*/ 2088 w 23548"/>
                <a:gd name="T13" fmla="*/ 21600 h 21600"/>
                <a:gd name="T14" fmla="*/ 0 w 23548"/>
                <a:gd name="T15" fmla="*/ 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48" h="21600" fill="none">
                  <a:moveTo>
                    <a:pt x="0" y="101"/>
                  </a:moveTo>
                  <a:cubicBezTo>
                    <a:pt x="693" y="33"/>
                    <a:pt x="1390" y="-1"/>
                    <a:pt x="2088" y="0"/>
                  </a:cubicBezTo>
                  <a:cubicBezTo>
                    <a:pt x="13065" y="0"/>
                    <a:pt x="22297" y="8234"/>
                    <a:pt x="23547" y="19141"/>
                  </a:cubicBezTo>
                </a:path>
                <a:path w="23548" h="21600" stroke="0">
                  <a:moveTo>
                    <a:pt x="0" y="101"/>
                  </a:moveTo>
                  <a:cubicBezTo>
                    <a:pt x="693" y="33"/>
                    <a:pt x="1390" y="-1"/>
                    <a:pt x="2088" y="0"/>
                  </a:cubicBezTo>
                  <a:cubicBezTo>
                    <a:pt x="13065" y="0"/>
                    <a:pt x="22297" y="8234"/>
                    <a:pt x="23547" y="19141"/>
                  </a:cubicBezTo>
                  <a:lnTo>
                    <a:pt x="2088" y="21600"/>
                  </a:lnTo>
                  <a:lnTo>
                    <a:pt x="0" y="10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07" name="Text Box 33"/>
            <p:cNvSpPr txBox="1">
              <a:spLocks noChangeArrowheads="1"/>
            </p:cNvSpPr>
            <p:nvPr/>
          </p:nvSpPr>
          <p:spPr bwMode="auto">
            <a:xfrm>
              <a:off x="2614" y="923"/>
              <a:ext cx="39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×4</a:t>
              </a:r>
            </a:p>
          </p:txBody>
        </p:sp>
      </p:grpSp>
      <p:grpSp>
        <p:nvGrpSpPr>
          <p:cNvPr id="13" name="组合 50"/>
          <p:cNvGrpSpPr/>
          <p:nvPr/>
        </p:nvGrpSpPr>
        <p:grpSpPr bwMode="auto">
          <a:xfrm>
            <a:off x="3322639" y="4649787"/>
            <a:ext cx="5832475" cy="1231330"/>
            <a:chOff x="1662427" y="2794349"/>
            <a:chExt cx="5832475" cy="1229372"/>
          </a:xfrm>
        </p:grpSpPr>
        <p:sp>
          <p:nvSpPr>
            <p:cNvPr id="11309" name="Text Box 18"/>
            <p:cNvSpPr txBox="1">
              <a:spLocks noChangeArrowheads="1"/>
            </p:cNvSpPr>
            <p:nvPr/>
          </p:nvSpPr>
          <p:spPr bwMode="auto">
            <a:xfrm>
              <a:off x="2300602" y="3102052"/>
              <a:ext cx="1820862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1310" name="Text Box 19"/>
            <p:cNvSpPr txBox="1">
              <a:spLocks noChangeArrowheads="1"/>
            </p:cNvSpPr>
            <p:nvPr/>
          </p:nvSpPr>
          <p:spPr bwMode="auto">
            <a:xfrm>
              <a:off x="5469252" y="3098880"/>
              <a:ext cx="1133475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1662427" y="3448943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12" name="Text Box 41"/>
            <p:cNvSpPr txBox="1">
              <a:spLocks noChangeArrowheads="1"/>
            </p:cNvSpPr>
            <p:nvPr/>
          </p:nvSpPr>
          <p:spPr bwMode="auto">
            <a:xfrm>
              <a:off x="1811652" y="2801962"/>
              <a:ext cx="360362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1313" name="Text Box 42"/>
            <p:cNvSpPr txBox="1">
              <a:spLocks noChangeArrowheads="1"/>
            </p:cNvSpPr>
            <p:nvPr/>
          </p:nvSpPr>
          <p:spPr bwMode="auto">
            <a:xfrm>
              <a:off x="1805302" y="3427520"/>
              <a:ext cx="431800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57" name="Line 43"/>
            <p:cNvSpPr>
              <a:spLocks noChangeShapeType="1"/>
            </p:cNvSpPr>
            <p:nvPr/>
          </p:nvSpPr>
          <p:spPr bwMode="auto">
            <a:xfrm>
              <a:off x="4254814" y="342516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15" name="Text Box 44"/>
            <p:cNvSpPr txBox="1">
              <a:spLocks noChangeArrowheads="1"/>
            </p:cNvSpPr>
            <p:nvPr/>
          </p:nvSpPr>
          <p:spPr bwMode="auto">
            <a:xfrm>
              <a:off x="4373877" y="2846690"/>
              <a:ext cx="431800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1316" name="Text Box 45"/>
            <p:cNvSpPr txBox="1">
              <a:spLocks noChangeArrowheads="1"/>
            </p:cNvSpPr>
            <p:nvPr/>
          </p:nvSpPr>
          <p:spPr bwMode="auto">
            <a:xfrm>
              <a:off x="4325934" y="3425934"/>
              <a:ext cx="431800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60" name="Line 46"/>
            <p:cNvSpPr>
              <a:spLocks noChangeShapeType="1"/>
            </p:cNvSpPr>
            <p:nvPr/>
          </p:nvSpPr>
          <p:spPr bwMode="auto">
            <a:xfrm>
              <a:off x="6847202" y="3425169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18" name="Text Box 47"/>
            <p:cNvSpPr txBox="1">
              <a:spLocks noChangeArrowheads="1"/>
            </p:cNvSpPr>
            <p:nvPr/>
          </p:nvSpPr>
          <p:spPr bwMode="auto">
            <a:xfrm>
              <a:off x="6975789" y="2794349"/>
              <a:ext cx="431800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1319" name="Text Box 48"/>
            <p:cNvSpPr txBox="1">
              <a:spLocks noChangeArrowheads="1"/>
            </p:cNvSpPr>
            <p:nvPr/>
          </p:nvSpPr>
          <p:spPr bwMode="auto">
            <a:xfrm>
              <a:off x="6990077" y="3425934"/>
              <a:ext cx="431800" cy="59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095626" y="4451350"/>
            <a:ext cx="6461125" cy="1151149"/>
          </a:xfrm>
          <a:prstGeom prst="rect">
            <a:avLst/>
          </a:prstGeom>
          <a:solidFill>
            <a:srgbClr val="FFE699">
              <a:alpha val="94116"/>
            </a:srgbClr>
          </a:solidFill>
          <a:ln w="2540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分数的分子和分母同时乘相同的数，分数的大小不变。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162051" y="3651250"/>
            <a:ext cx="296862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从左往右看：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22"/>
          <p:cNvGrpSpPr/>
          <p:nvPr/>
        </p:nvGrpSpPr>
        <p:grpSpPr bwMode="auto">
          <a:xfrm>
            <a:off x="2594541" y="1104900"/>
            <a:ext cx="6577014" cy="1158436"/>
            <a:chOff x="1396931" y="3684585"/>
            <a:chExt cx="6577044" cy="1157375"/>
          </a:xfrm>
        </p:grpSpPr>
        <p:grpSp>
          <p:nvGrpSpPr>
            <p:cNvPr id="12290" name="组合 2"/>
            <p:cNvGrpSpPr/>
            <p:nvPr/>
          </p:nvGrpSpPr>
          <p:grpSpPr bwMode="auto">
            <a:xfrm>
              <a:off x="1396931" y="3684585"/>
              <a:ext cx="1226579" cy="1157090"/>
              <a:chOff x="1396931" y="3440346"/>
              <a:chExt cx="1226579" cy="1157090"/>
            </a:xfrm>
          </p:grpSpPr>
          <p:sp>
            <p:nvSpPr>
              <p:cNvPr id="12291" name="TextBox 3"/>
              <p:cNvSpPr txBox="1">
                <a:spLocks noChangeArrowheads="1"/>
              </p:cNvSpPr>
              <p:nvPr/>
            </p:nvSpPr>
            <p:spPr bwMode="auto">
              <a:xfrm>
                <a:off x="1396931" y="3440346"/>
                <a:ext cx="1110125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559880" y="4038286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93" name="TextBox 5"/>
              <p:cNvSpPr txBox="1">
                <a:spLocks noChangeArrowheads="1"/>
              </p:cNvSpPr>
              <p:nvPr/>
            </p:nvSpPr>
            <p:spPr bwMode="auto">
              <a:xfrm>
                <a:off x="1411605" y="4000832"/>
                <a:ext cx="108077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grpSp>
          <p:nvGrpSpPr>
            <p:cNvPr id="12294" name="组合 11"/>
            <p:cNvGrpSpPr/>
            <p:nvPr/>
          </p:nvGrpSpPr>
          <p:grpSpPr bwMode="auto">
            <a:xfrm>
              <a:off x="3808533" y="3684585"/>
              <a:ext cx="1625625" cy="1157375"/>
              <a:chOff x="1325683" y="3440346"/>
              <a:chExt cx="1625625" cy="1157375"/>
            </a:xfrm>
          </p:grpSpPr>
          <p:sp>
            <p:nvSpPr>
              <p:cNvPr id="12295" name="TextBox 7"/>
              <p:cNvSpPr txBox="1">
                <a:spLocks noChangeArrowheads="1"/>
              </p:cNvSpPr>
              <p:nvPr/>
            </p:nvSpPr>
            <p:spPr bwMode="auto">
              <a:xfrm>
                <a:off x="1325683" y="3440346"/>
                <a:ext cx="162560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559891" y="4038286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97" name="TextBox 9"/>
              <p:cNvSpPr txBox="1">
                <a:spLocks noChangeArrowheads="1"/>
              </p:cNvSpPr>
              <p:nvPr/>
            </p:nvSpPr>
            <p:spPr bwMode="auto">
              <a:xfrm>
                <a:off x="1325694" y="4001117"/>
                <a:ext cx="1625614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grpSp>
          <p:nvGrpSpPr>
            <p:cNvPr id="12298" name="组合 10"/>
            <p:cNvGrpSpPr/>
            <p:nvPr/>
          </p:nvGrpSpPr>
          <p:grpSpPr bwMode="auto">
            <a:xfrm>
              <a:off x="6348361" y="3684585"/>
              <a:ext cx="1625614" cy="1157375"/>
              <a:chOff x="1379456" y="3440346"/>
              <a:chExt cx="1625614" cy="1157375"/>
            </a:xfrm>
          </p:grpSpPr>
          <p:sp>
            <p:nvSpPr>
              <p:cNvPr id="12299" name="TextBox 11"/>
              <p:cNvSpPr txBox="1">
                <a:spLocks noChangeArrowheads="1"/>
              </p:cNvSpPr>
              <p:nvPr/>
            </p:nvSpPr>
            <p:spPr bwMode="auto">
              <a:xfrm>
                <a:off x="1379463" y="3440346"/>
                <a:ext cx="1625607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559873" y="4038286"/>
                <a:ext cx="106363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1" name="TextBox 13"/>
              <p:cNvSpPr txBox="1">
                <a:spLocks noChangeArrowheads="1"/>
              </p:cNvSpPr>
              <p:nvPr/>
            </p:nvSpPr>
            <p:spPr bwMode="auto">
              <a:xfrm>
                <a:off x="1379456" y="4001117"/>
                <a:ext cx="1625614" cy="596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（      ）</a:t>
                </a:r>
              </a:p>
            </p:txBody>
          </p:sp>
        </p:grpSp>
        <p:sp>
          <p:nvSpPr>
            <p:cNvPr id="12302" name="TextBox 14"/>
            <p:cNvSpPr txBox="1">
              <a:spLocks noChangeArrowheads="1"/>
            </p:cNvSpPr>
            <p:nvPr/>
          </p:nvSpPr>
          <p:spPr bwMode="auto">
            <a:xfrm>
              <a:off x="3098808" y="3938486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2303" name="TextBox 15"/>
            <p:cNvSpPr txBox="1">
              <a:spLocks noChangeArrowheads="1"/>
            </p:cNvSpPr>
            <p:nvPr/>
          </p:nvSpPr>
          <p:spPr bwMode="auto">
            <a:xfrm>
              <a:off x="1920878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2304" name="TextBox 16"/>
            <p:cNvSpPr txBox="1">
              <a:spLocks noChangeArrowheads="1"/>
            </p:cNvSpPr>
            <p:nvPr/>
          </p:nvSpPr>
          <p:spPr bwMode="auto">
            <a:xfrm>
              <a:off x="1920878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4349764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4349764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2307" name="TextBox 19"/>
            <p:cNvSpPr txBox="1">
              <a:spLocks noChangeArrowheads="1"/>
            </p:cNvSpPr>
            <p:nvPr/>
          </p:nvSpPr>
          <p:spPr bwMode="auto">
            <a:xfrm>
              <a:off x="6842150" y="3697598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2308" name="TextBox 20"/>
            <p:cNvSpPr txBox="1">
              <a:spLocks noChangeArrowheads="1"/>
            </p:cNvSpPr>
            <p:nvPr/>
          </p:nvSpPr>
          <p:spPr bwMode="auto">
            <a:xfrm>
              <a:off x="6842150" y="4243485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sp>
          <p:nvSpPr>
            <p:cNvPr id="12309" name="TextBox 21"/>
            <p:cNvSpPr txBox="1">
              <a:spLocks noChangeArrowheads="1"/>
            </p:cNvSpPr>
            <p:nvPr/>
          </p:nvSpPr>
          <p:spPr bwMode="auto">
            <a:xfrm>
              <a:off x="5653108" y="3938486"/>
              <a:ext cx="444502" cy="59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</p:grpSp>
      <p:cxnSp>
        <p:nvCxnSpPr>
          <p:cNvPr id="32" name="直接箭头连接符 31"/>
          <p:cNvCxnSpPr/>
          <p:nvPr/>
        </p:nvCxnSpPr>
        <p:spPr>
          <a:xfrm flipH="1">
            <a:off x="2481264" y="2401888"/>
            <a:ext cx="663892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 bwMode="auto">
          <a:xfrm>
            <a:off x="4170364" y="3690938"/>
            <a:ext cx="1576387" cy="1522412"/>
            <a:chOff x="1122" y="1314"/>
            <a:chExt cx="1236" cy="1193"/>
          </a:xfrm>
        </p:grpSpPr>
        <p:sp>
          <p:nvSpPr>
            <p:cNvPr id="12312" name="Arc 24"/>
            <p:cNvSpPr>
              <a:spLocks noChangeArrowheads="1"/>
            </p:cNvSpPr>
            <p:nvPr/>
          </p:nvSpPr>
          <p:spPr bwMode="auto">
            <a:xfrm rot="13312113" flipV="1">
              <a:off x="1122" y="1314"/>
              <a:ext cx="1236" cy="1193"/>
            </a:xfrm>
            <a:custGeom>
              <a:avLst/>
              <a:gdLst>
                <a:gd name="T0" fmla="*/ -1 w 23104"/>
                <a:gd name="T1" fmla="*/ 59 h 21600"/>
                <a:gd name="T2" fmla="*/ 1602 w 23104"/>
                <a:gd name="T3" fmla="*/ 0 h 21600"/>
                <a:gd name="T4" fmla="*/ 23103 w 23104"/>
                <a:gd name="T5" fmla="*/ 19544 h 21600"/>
                <a:gd name="T6" fmla="*/ -1 w 23104"/>
                <a:gd name="T7" fmla="*/ 59 h 21600"/>
                <a:gd name="T8" fmla="*/ 1602 w 23104"/>
                <a:gd name="T9" fmla="*/ 0 h 21600"/>
                <a:gd name="T10" fmla="*/ 23103 w 23104"/>
                <a:gd name="T11" fmla="*/ 19544 h 21600"/>
                <a:gd name="T12" fmla="*/ 1602 w 23104"/>
                <a:gd name="T13" fmla="*/ 21600 h 21600"/>
                <a:gd name="T14" fmla="*/ -1 w 23104"/>
                <a:gd name="T15" fmla="*/ 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04" h="21600" fill="none">
                  <a:moveTo>
                    <a:pt x="-1" y="59"/>
                  </a:moveTo>
                  <a:cubicBezTo>
                    <a:pt x="533" y="19"/>
                    <a:pt x="1067" y="-1"/>
                    <a:pt x="1602" y="0"/>
                  </a:cubicBezTo>
                  <a:cubicBezTo>
                    <a:pt x="12734" y="0"/>
                    <a:pt x="22044" y="8461"/>
                    <a:pt x="23103" y="19544"/>
                  </a:cubicBezTo>
                </a:path>
                <a:path w="23104" h="21600" stroke="0">
                  <a:moveTo>
                    <a:pt x="-1" y="59"/>
                  </a:moveTo>
                  <a:cubicBezTo>
                    <a:pt x="533" y="19"/>
                    <a:pt x="1067" y="-1"/>
                    <a:pt x="1602" y="0"/>
                  </a:cubicBezTo>
                  <a:cubicBezTo>
                    <a:pt x="12734" y="0"/>
                    <a:pt x="22044" y="8461"/>
                    <a:pt x="23103" y="19544"/>
                  </a:cubicBezTo>
                  <a:lnTo>
                    <a:pt x="1602" y="21600"/>
                  </a:lnTo>
                  <a:lnTo>
                    <a:pt x="-1" y="59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13" name="Text Box 27"/>
            <p:cNvSpPr txBox="1">
              <a:spLocks noChangeArrowheads="1"/>
            </p:cNvSpPr>
            <p:nvPr/>
          </p:nvSpPr>
          <p:spPr bwMode="auto">
            <a:xfrm>
              <a:off x="1520" y="1542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÷2</a:t>
              </a:r>
            </a:p>
          </p:txBody>
        </p:sp>
      </p:grpSp>
      <p:grpSp>
        <p:nvGrpSpPr>
          <p:cNvPr id="8" name="Group 35"/>
          <p:cNvGrpSpPr/>
          <p:nvPr/>
        </p:nvGrpSpPr>
        <p:grpSpPr bwMode="auto">
          <a:xfrm>
            <a:off x="6872289" y="3614739"/>
            <a:ext cx="1525587" cy="1444625"/>
            <a:chOff x="2977" y="1324"/>
            <a:chExt cx="1196" cy="1132"/>
          </a:xfrm>
        </p:grpSpPr>
        <p:sp>
          <p:nvSpPr>
            <p:cNvPr id="12315" name="Arc 25"/>
            <p:cNvSpPr>
              <a:spLocks noChangeArrowheads="1"/>
            </p:cNvSpPr>
            <p:nvPr/>
          </p:nvSpPr>
          <p:spPr bwMode="auto">
            <a:xfrm rot="13312113" flipV="1">
              <a:off x="2977" y="1324"/>
              <a:ext cx="1196" cy="1132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3381" y="1572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÷2</a:t>
              </a:r>
            </a:p>
          </p:txBody>
        </p:sp>
      </p:grpSp>
      <p:grpSp>
        <p:nvGrpSpPr>
          <p:cNvPr id="9" name="Group 39"/>
          <p:cNvGrpSpPr/>
          <p:nvPr/>
        </p:nvGrpSpPr>
        <p:grpSpPr bwMode="auto">
          <a:xfrm>
            <a:off x="4244976" y="4291014"/>
            <a:ext cx="1655763" cy="1501775"/>
            <a:chOff x="1304" y="1895"/>
            <a:chExt cx="1298" cy="1178"/>
          </a:xfrm>
        </p:grpSpPr>
        <p:sp>
          <p:nvSpPr>
            <p:cNvPr id="12318" name="Arc 29"/>
            <p:cNvSpPr>
              <a:spLocks noChangeArrowheads="1"/>
            </p:cNvSpPr>
            <p:nvPr/>
          </p:nvSpPr>
          <p:spPr bwMode="auto">
            <a:xfrm rot="2327711" flipV="1">
              <a:off x="1304" y="1895"/>
              <a:ext cx="1298" cy="1178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1677" y="2420"/>
              <a:ext cx="44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÷2</a:t>
              </a:r>
            </a:p>
          </p:txBody>
        </p:sp>
      </p:grpSp>
      <p:grpSp>
        <p:nvGrpSpPr>
          <p:cNvPr id="10" name="Group 38"/>
          <p:cNvGrpSpPr/>
          <p:nvPr/>
        </p:nvGrpSpPr>
        <p:grpSpPr bwMode="auto">
          <a:xfrm>
            <a:off x="6965951" y="4356103"/>
            <a:ext cx="1503363" cy="1374776"/>
            <a:chOff x="3073" y="1981"/>
            <a:chExt cx="1179" cy="1078"/>
          </a:xfrm>
        </p:grpSpPr>
        <p:sp>
          <p:nvSpPr>
            <p:cNvPr id="12321" name="Arc 22"/>
            <p:cNvSpPr>
              <a:spLocks noChangeArrowheads="1"/>
            </p:cNvSpPr>
            <p:nvPr/>
          </p:nvSpPr>
          <p:spPr bwMode="auto">
            <a:xfrm rot="2327711" flipV="1">
              <a:off x="3073" y="1981"/>
              <a:ext cx="1179" cy="1078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22" name="Text Box 31"/>
            <p:cNvSpPr txBox="1">
              <a:spLocks noChangeArrowheads="1"/>
            </p:cNvSpPr>
            <p:nvPr/>
          </p:nvSpPr>
          <p:spPr bwMode="auto">
            <a:xfrm>
              <a:off x="3426" y="2369"/>
              <a:ext cx="44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÷2</a:t>
              </a:r>
            </a:p>
          </p:txBody>
        </p:sp>
      </p:grpSp>
      <p:grpSp>
        <p:nvGrpSpPr>
          <p:cNvPr id="11" name="Group 37"/>
          <p:cNvGrpSpPr/>
          <p:nvPr/>
        </p:nvGrpSpPr>
        <p:grpSpPr bwMode="auto">
          <a:xfrm>
            <a:off x="4565651" y="3557589"/>
            <a:ext cx="3687763" cy="3254375"/>
            <a:chOff x="1529" y="1387"/>
            <a:chExt cx="2586" cy="2282"/>
          </a:xfrm>
        </p:grpSpPr>
        <p:sp>
          <p:nvSpPr>
            <p:cNvPr id="12324" name="Arc 23"/>
            <p:cNvSpPr>
              <a:spLocks noChangeArrowheads="1"/>
            </p:cNvSpPr>
            <p:nvPr/>
          </p:nvSpPr>
          <p:spPr bwMode="auto">
            <a:xfrm rot="2327711" flipV="1">
              <a:off x="1529" y="1387"/>
              <a:ext cx="2586" cy="2282"/>
            </a:xfrm>
            <a:custGeom>
              <a:avLst/>
              <a:gdLst>
                <a:gd name="T0" fmla="*/ 0 w 24053"/>
                <a:gd name="T1" fmla="*/ 151 h 21600"/>
                <a:gd name="T2" fmla="*/ 2551 w 24053"/>
                <a:gd name="T3" fmla="*/ 0 h 21600"/>
                <a:gd name="T4" fmla="*/ 24052 w 24053"/>
                <a:gd name="T5" fmla="*/ 19544 h 21600"/>
                <a:gd name="T6" fmla="*/ 0 w 24053"/>
                <a:gd name="T7" fmla="*/ 151 h 21600"/>
                <a:gd name="T8" fmla="*/ 2551 w 24053"/>
                <a:gd name="T9" fmla="*/ 0 h 21600"/>
                <a:gd name="T10" fmla="*/ 24052 w 24053"/>
                <a:gd name="T11" fmla="*/ 19544 h 21600"/>
                <a:gd name="T12" fmla="*/ 2551 w 24053"/>
                <a:gd name="T13" fmla="*/ 21600 h 21600"/>
                <a:gd name="T14" fmla="*/ 0 w 24053"/>
                <a:gd name="T15" fmla="*/ 1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53" h="21600" fill="none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</a:path>
                <a:path w="24053" h="21600" stroke="0">
                  <a:moveTo>
                    <a:pt x="0" y="151"/>
                  </a:moveTo>
                  <a:cubicBezTo>
                    <a:pt x="846" y="50"/>
                    <a:pt x="1698" y="-1"/>
                    <a:pt x="2551" y="0"/>
                  </a:cubicBezTo>
                  <a:cubicBezTo>
                    <a:pt x="13683" y="0"/>
                    <a:pt x="22993" y="8461"/>
                    <a:pt x="24052" y="19544"/>
                  </a:cubicBezTo>
                  <a:lnTo>
                    <a:pt x="2551" y="21600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25" name="Text Box 32"/>
            <p:cNvSpPr txBox="1">
              <a:spLocks noChangeArrowheads="1"/>
            </p:cNvSpPr>
            <p:nvPr/>
          </p:nvSpPr>
          <p:spPr bwMode="auto">
            <a:xfrm>
              <a:off x="2568" y="2843"/>
              <a:ext cx="39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÷4</a:t>
              </a:r>
            </a:p>
          </p:txBody>
        </p:sp>
      </p:grpSp>
      <p:grpSp>
        <p:nvGrpSpPr>
          <p:cNvPr id="12" name="组合 174"/>
          <p:cNvGrpSpPr/>
          <p:nvPr/>
        </p:nvGrpSpPr>
        <p:grpSpPr bwMode="auto">
          <a:xfrm>
            <a:off x="3333751" y="4030664"/>
            <a:ext cx="5832475" cy="1250553"/>
            <a:chOff x="1558928" y="2777369"/>
            <a:chExt cx="5832475" cy="1250597"/>
          </a:xfrm>
        </p:grpSpPr>
        <p:sp>
          <p:nvSpPr>
            <p:cNvPr id="12327" name="Text Box 18"/>
            <p:cNvSpPr txBox="1">
              <a:spLocks noChangeArrowheads="1"/>
            </p:cNvSpPr>
            <p:nvPr/>
          </p:nvSpPr>
          <p:spPr bwMode="auto">
            <a:xfrm>
              <a:off x="2197103" y="3104876"/>
              <a:ext cx="1820863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2328" name="Text Box 19"/>
            <p:cNvSpPr txBox="1">
              <a:spLocks noChangeArrowheads="1"/>
            </p:cNvSpPr>
            <p:nvPr/>
          </p:nvSpPr>
          <p:spPr bwMode="auto">
            <a:xfrm>
              <a:off x="5365753" y="3101699"/>
              <a:ext cx="1133475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=</a:t>
              </a:r>
            </a:p>
          </p:txBody>
        </p:sp>
        <p:sp>
          <p:nvSpPr>
            <p:cNvPr id="178" name="Line 40"/>
            <p:cNvSpPr>
              <a:spLocks noChangeShapeType="1"/>
            </p:cNvSpPr>
            <p:nvPr/>
          </p:nvSpPr>
          <p:spPr bwMode="auto">
            <a:xfrm>
              <a:off x="1558928" y="3453668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30" name="Text Box 41"/>
            <p:cNvSpPr txBox="1">
              <a:spLocks noChangeArrowheads="1"/>
            </p:cNvSpPr>
            <p:nvPr/>
          </p:nvSpPr>
          <p:spPr bwMode="auto">
            <a:xfrm>
              <a:off x="1708153" y="2804370"/>
              <a:ext cx="360363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2331" name="Text Box 42"/>
            <p:cNvSpPr txBox="1">
              <a:spLocks noChangeArrowheads="1"/>
            </p:cNvSpPr>
            <p:nvPr/>
          </p:nvSpPr>
          <p:spPr bwMode="auto">
            <a:xfrm>
              <a:off x="1701803" y="3430794"/>
              <a:ext cx="431800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sp>
          <p:nvSpPr>
            <p:cNvPr id="181" name="Line 43"/>
            <p:cNvSpPr>
              <a:spLocks noChangeShapeType="1"/>
            </p:cNvSpPr>
            <p:nvPr/>
          </p:nvSpPr>
          <p:spPr bwMode="auto">
            <a:xfrm>
              <a:off x="4151316" y="342985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33" name="Text Box 44"/>
            <p:cNvSpPr txBox="1">
              <a:spLocks noChangeArrowheads="1"/>
            </p:cNvSpPr>
            <p:nvPr/>
          </p:nvSpPr>
          <p:spPr bwMode="auto">
            <a:xfrm>
              <a:off x="4270378" y="2777369"/>
              <a:ext cx="431800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2334" name="Text Box 45"/>
            <p:cNvSpPr txBox="1">
              <a:spLocks noChangeArrowheads="1"/>
            </p:cNvSpPr>
            <p:nvPr/>
          </p:nvSpPr>
          <p:spPr bwMode="auto">
            <a:xfrm>
              <a:off x="4294191" y="3429206"/>
              <a:ext cx="431800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84" name="Line 46"/>
            <p:cNvSpPr>
              <a:spLocks noChangeShapeType="1"/>
            </p:cNvSpPr>
            <p:nvPr/>
          </p:nvSpPr>
          <p:spPr bwMode="auto">
            <a:xfrm>
              <a:off x="6743703" y="3429854"/>
              <a:ext cx="647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sz="32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36" name="Text Box 47"/>
            <p:cNvSpPr txBox="1">
              <a:spLocks noChangeArrowheads="1"/>
            </p:cNvSpPr>
            <p:nvPr/>
          </p:nvSpPr>
          <p:spPr bwMode="auto">
            <a:xfrm>
              <a:off x="6872291" y="2796746"/>
              <a:ext cx="431800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2337" name="Text Box 48"/>
            <p:cNvSpPr txBox="1">
              <a:spLocks noChangeArrowheads="1"/>
            </p:cNvSpPr>
            <p:nvPr/>
          </p:nvSpPr>
          <p:spPr bwMode="auto">
            <a:xfrm>
              <a:off x="6886578" y="3429206"/>
              <a:ext cx="431800" cy="597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13" name="组合 186"/>
          <p:cNvGrpSpPr/>
          <p:nvPr/>
        </p:nvGrpSpPr>
        <p:grpSpPr bwMode="auto">
          <a:xfrm>
            <a:off x="4278314" y="2659064"/>
            <a:ext cx="3678237" cy="3489325"/>
            <a:chOff x="2590290" y="1475579"/>
            <a:chExt cx="3678652" cy="3488737"/>
          </a:xfrm>
        </p:grpSpPr>
        <p:sp>
          <p:nvSpPr>
            <p:cNvPr id="12339" name="Arc 26"/>
            <p:cNvSpPr>
              <a:spLocks noChangeArrowheads="1"/>
            </p:cNvSpPr>
            <p:nvPr/>
          </p:nvSpPr>
          <p:spPr bwMode="auto">
            <a:xfrm rot="13188214" flipV="1">
              <a:off x="2590290" y="1475579"/>
              <a:ext cx="3678652" cy="3488737"/>
            </a:xfrm>
            <a:custGeom>
              <a:avLst/>
              <a:gdLst>
                <a:gd name="T0" fmla="*/ 0 w 23548"/>
                <a:gd name="T1" fmla="*/ 101 h 21600"/>
                <a:gd name="T2" fmla="*/ 2088 w 23548"/>
                <a:gd name="T3" fmla="*/ 0 h 21600"/>
                <a:gd name="T4" fmla="*/ 23547 w 23548"/>
                <a:gd name="T5" fmla="*/ 19141 h 21600"/>
                <a:gd name="T6" fmla="*/ 0 w 23548"/>
                <a:gd name="T7" fmla="*/ 101 h 21600"/>
                <a:gd name="T8" fmla="*/ 2088 w 23548"/>
                <a:gd name="T9" fmla="*/ 0 h 21600"/>
                <a:gd name="T10" fmla="*/ 23547 w 23548"/>
                <a:gd name="T11" fmla="*/ 19141 h 21600"/>
                <a:gd name="T12" fmla="*/ 2088 w 23548"/>
                <a:gd name="T13" fmla="*/ 21600 h 21600"/>
                <a:gd name="T14" fmla="*/ 0 w 23548"/>
                <a:gd name="T15" fmla="*/ 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48" h="21600" fill="none">
                  <a:moveTo>
                    <a:pt x="0" y="101"/>
                  </a:moveTo>
                  <a:cubicBezTo>
                    <a:pt x="693" y="33"/>
                    <a:pt x="1390" y="-1"/>
                    <a:pt x="2088" y="0"/>
                  </a:cubicBezTo>
                  <a:cubicBezTo>
                    <a:pt x="13065" y="0"/>
                    <a:pt x="22297" y="8234"/>
                    <a:pt x="23547" y="19141"/>
                  </a:cubicBezTo>
                </a:path>
                <a:path w="23548" h="21600" stroke="0">
                  <a:moveTo>
                    <a:pt x="0" y="101"/>
                  </a:moveTo>
                  <a:cubicBezTo>
                    <a:pt x="693" y="33"/>
                    <a:pt x="1390" y="-1"/>
                    <a:pt x="2088" y="0"/>
                  </a:cubicBezTo>
                  <a:cubicBezTo>
                    <a:pt x="13065" y="0"/>
                    <a:pt x="22297" y="8234"/>
                    <a:pt x="23547" y="19141"/>
                  </a:cubicBezTo>
                  <a:lnTo>
                    <a:pt x="2088" y="21600"/>
                  </a:lnTo>
                  <a:lnTo>
                    <a:pt x="0" y="10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40" name="Text Box 33"/>
            <p:cNvSpPr txBox="1">
              <a:spLocks noChangeArrowheads="1"/>
            </p:cNvSpPr>
            <p:nvPr/>
          </p:nvSpPr>
          <p:spPr bwMode="auto">
            <a:xfrm>
              <a:off x="3803277" y="2213642"/>
              <a:ext cx="1343177" cy="59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÷4</a:t>
              </a:r>
            </a:p>
          </p:txBody>
        </p:sp>
      </p:grpSp>
      <p:sp>
        <p:nvSpPr>
          <p:cNvPr id="190" name="Rectangle 11"/>
          <p:cNvSpPr>
            <a:spLocks noChangeArrowheads="1"/>
          </p:cNvSpPr>
          <p:nvPr/>
        </p:nvSpPr>
        <p:spPr bwMode="auto">
          <a:xfrm>
            <a:off x="3025776" y="3921125"/>
            <a:ext cx="6607175" cy="1151149"/>
          </a:xfrm>
          <a:prstGeom prst="rect">
            <a:avLst/>
          </a:prstGeom>
          <a:solidFill>
            <a:srgbClr val="FFE699">
              <a:alpha val="94116"/>
            </a:srgbClr>
          </a:solidFill>
          <a:ln w="2540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分数的分子和分母同时除以相同的数，分数的大小不变。</a:t>
            </a: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1212851" y="2754314"/>
            <a:ext cx="282257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从右往左看：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ldLvl="0" animBg="1"/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/>
          <p:nvPr/>
        </p:nvGrpSpPr>
        <p:grpSpPr bwMode="auto">
          <a:xfrm>
            <a:off x="1398588" y="1568450"/>
            <a:ext cx="9723953" cy="2043676"/>
            <a:chOff x="1571069" y="2999729"/>
            <a:chExt cx="9723382" cy="2043622"/>
          </a:xfrm>
        </p:grpSpPr>
        <p:sp>
          <p:nvSpPr>
            <p:cNvPr id="13314" name="AutoShape 27"/>
            <p:cNvSpPr>
              <a:spLocks noChangeArrowheads="1"/>
            </p:cNvSpPr>
            <p:nvPr/>
          </p:nvSpPr>
          <p:spPr bwMode="auto">
            <a:xfrm>
              <a:off x="1571069" y="2999729"/>
              <a:ext cx="7894111" cy="1562059"/>
            </a:xfrm>
            <a:prstGeom prst="wedgeRoundRectCallout">
              <a:avLst>
                <a:gd name="adj1" fmla="val 54713"/>
                <a:gd name="adj2" fmla="val -1676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想一想：同时乘或除以相同的数，包括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吗？为什么？</a:t>
              </a:r>
            </a:p>
          </p:txBody>
        </p:sp>
        <p:pic>
          <p:nvPicPr>
            <p:cNvPr id="13315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836" y="2999729"/>
              <a:ext cx="1418615" cy="2043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398589" y="4381078"/>
            <a:ext cx="9528175" cy="59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因为除数相当于分母，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做除数无意义，即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做分母也无意义。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1416051" y="2876551"/>
            <a:ext cx="95027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分数的分子和分母同时乘或者除以相同的数（0 除外），分数的大小不变，这叫做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分数的基本性质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宽屏</PresentationFormat>
  <Paragraphs>256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Calibri</vt:lpstr>
      <vt:lpstr>黑体</vt:lpstr>
      <vt:lpstr>FandolFang R</vt:lpstr>
      <vt:lpstr>OPPOSans R</vt:lpstr>
      <vt:lpstr>OPPOSans H</vt:lpstr>
      <vt:lpstr>Arial</vt:lpstr>
      <vt:lpstr>宋体</vt:lpstr>
      <vt:lpstr>Wingdings</vt:lpstr>
      <vt:lpstr>微软雅黑</vt:lpstr>
      <vt:lpstr>OPPOSans B</vt:lpstr>
      <vt:lpstr>www.2ppt.com</vt:lpstr>
      <vt:lpstr>自定义设计方案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463</cp:revision>
  <dcterms:created xsi:type="dcterms:W3CDTF">2020-07-01T00:49:00Z</dcterms:created>
  <dcterms:modified xsi:type="dcterms:W3CDTF">2023-01-17T02:08:01Z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66B0E26B833D49109F0F161FEB20C9B0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