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5" r:id="rId2"/>
    <p:sldId id="266" r:id="rId3"/>
    <p:sldId id="258" r:id="rId4"/>
    <p:sldId id="298" r:id="rId5"/>
    <p:sldId id="273" r:id="rId6"/>
    <p:sldId id="322" r:id="rId7"/>
    <p:sldId id="28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31" r:id="rId16"/>
    <p:sldId id="332" r:id="rId17"/>
    <p:sldId id="333" r:id="rId18"/>
    <p:sldId id="334" r:id="rId19"/>
    <p:sldId id="314" r:id="rId20"/>
    <p:sldId id="302" r:id="rId21"/>
    <p:sldId id="303" r:id="rId22"/>
    <p:sldId id="330" r:id="rId23"/>
    <p:sldId id="323" r:id="rId24"/>
    <p:sldId id="324" r:id="rId25"/>
    <p:sldId id="325" r:id="rId26"/>
    <p:sldId id="326" r:id="rId27"/>
    <p:sldId id="327" r:id="rId28"/>
    <p:sldId id="328" r:id="rId29"/>
    <p:sldId id="329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0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410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8E2FFFDD-A837-4774-B29D-18C84524692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FFFDD-A837-4774-B29D-18C845246928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5CF3-DD94-44B8-98BC-A367DA0CFBE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D707-66A6-4AA6-BFA5-56F17BEE3C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9FE3-4BE0-4D0B-8F70-14E1AD99A7B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B43F88-735F-4454-AEA6-53F7E4AD46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CB5266-6179-4F82-81FF-B833CE45F2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19DE-9ADD-449B-B4C4-A61D4F8182F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1C85-9EE2-4CCD-A732-ABDA2A8F2EB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65FB-0FAA-4B18-9B7D-19B872B67B9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B4A5-3292-4D9E-B014-C746C36C5B7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C7B3-C1B4-4A5B-B3DA-10F83659F46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781C-3215-44D2-9703-6B115064E00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6E51E-DC5F-4823-81A8-22AA97B264E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1A59-E606-4419-9C9D-A068D40C106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7112479-CDDC-4237-A5EE-DB14F73F278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8.xml"/><Relationship Id="rId9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20013;&#24515;&#23545;&#31216;&#26059;&#36716;.gsp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9675" y="1916832"/>
            <a:ext cx="745331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8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kumimoji="1" lang="zh-CN" altLang="en-US" sz="8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心对称图形</a:t>
            </a:r>
          </a:p>
        </p:txBody>
      </p:sp>
      <p:sp>
        <p:nvSpPr>
          <p:cNvPr id="5" name="矩形 4"/>
          <p:cNvSpPr/>
          <p:nvPr/>
        </p:nvSpPr>
        <p:spPr>
          <a:xfrm>
            <a:off x="2859241" y="517738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105400" y="76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A’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6248400" y="2420938"/>
            <a:ext cx="76200" cy="762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2" name="Arc 4"/>
          <p:cNvSpPr/>
          <p:nvPr/>
        </p:nvSpPr>
        <p:spPr bwMode="auto">
          <a:xfrm>
            <a:off x="6292850" y="2460625"/>
            <a:ext cx="1403350" cy="13160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7321 w 17321"/>
              <a:gd name="T1" fmla="*/ 12906 h 15844"/>
              <a:gd name="T2" fmla="*/ 14680 w 17321"/>
              <a:gd name="T3" fmla="*/ 15844 h 15844"/>
              <a:gd name="T4" fmla="*/ 0 w 17321"/>
              <a:gd name="T5" fmla="*/ 0 h 15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21" h="15844" fill="none" extrusionOk="0">
                <a:moveTo>
                  <a:pt x="17320" y="12905"/>
                </a:moveTo>
                <a:cubicBezTo>
                  <a:pt x="16532" y="13963"/>
                  <a:pt x="15648" y="14947"/>
                  <a:pt x="14680" y="15844"/>
                </a:cubicBezTo>
              </a:path>
              <a:path w="17321" h="15844" stroke="0" extrusionOk="0">
                <a:moveTo>
                  <a:pt x="17320" y="12905"/>
                </a:moveTo>
                <a:cubicBezTo>
                  <a:pt x="16532" y="13963"/>
                  <a:pt x="15648" y="14947"/>
                  <a:pt x="14680" y="15844"/>
                </a:cubicBez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3" name="Freeform 5"/>
          <p:cNvSpPr/>
          <p:nvPr/>
        </p:nvSpPr>
        <p:spPr bwMode="auto">
          <a:xfrm>
            <a:off x="7467600" y="2573338"/>
            <a:ext cx="1295400" cy="1219200"/>
          </a:xfrm>
          <a:custGeom>
            <a:avLst/>
            <a:gdLst>
              <a:gd name="T0" fmla="*/ 0 w 816"/>
              <a:gd name="T1" fmla="*/ 768 h 768"/>
              <a:gd name="T2" fmla="*/ 624 w 816"/>
              <a:gd name="T3" fmla="*/ 0 h 768"/>
              <a:gd name="T4" fmla="*/ 816 w 816"/>
              <a:gd name="T5" fmla="*/ 624 h 768"/>
              <a:gd name="T6" fmla="*/ 0 w 8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768">
                <a:moveTo>
                  <a:pt x="0" y="768"/>
                </a:moveTo>
                <a:lnTo>
                  <a:pt x="624" y="0"/>
                </a:lnTo>
                <a:lnTo>
                  <a:pt x="816" y="624"/>
                </a:lnTo>
                <a:lnTo>
                  <a:pt x="0" y="76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H="1" flipV="1">
            <a:off x="3851275" y="1341438"/>
            <a:ext cx="4897438" cy="22320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H="1" flipV="1">
            <a:off x="4191000" y="2344738"/>
            <a:ext cx="4268788" cy="2206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6" name="Freeform 8"/>
          <p:cNvSpPr/>
          <p:nvPr/>
        </p:nvSpPr>
        <p:spPr bwMode="auto">
          <a:xfrm rot="-10807268">
            <a:off x="3886200" y="1125538"/>
            <a:ext cx="1295400" cy="1219200"/>
          </a:xfrm>
          <a:custGeom>
            <a:avLst/>
            <a:gdLst>
              <a:gd name="T0" fmla="*/ 0 w 816"/>
              <a:gd name="T1" fmla="*/ 768 h 768"/>
              <a:gd name="T2" fmla="*/ 624 w 816"/>
              <a:gd name="T3" fmla="*/ 0 h 768"/>
              <a:gd name="T4" fmla="*/ 816 w 816"/>
              <a:gd name="T5" fmla="*/ 624 h 768"/>
              <a:gd name="T6" fmla="*/ 0 w 8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768">
                <a:moveTo>
                  <a:pt x="0" y="768"/>
                </a:moveTo>
                <a:lnTo>
                  <a:pt x="624" y="0"/>
                </a:lnTo>
                <a:lnTo>
                  <a:pt x="816" y="624"/>
                </a:lnTo>
                <a:lnTo>
                  <a:pt x="0" y="768"/>
                </a:lnTo>
                <a:close/>
              </a:path>
            </a:pathLst>
          </a:custGeom>
          <a:solidFill>
            <a:srgbClr val="FF3300">
              <a:alpha val="17000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148263" y="1125538"/>
            <a:ext cx="2298700" cy="266065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239000" y="37925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8686800" y="34877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458200" y="23447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10000" y="23447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C’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505200" y="12017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B’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248400" y="188753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533400" y="533400"/>
            <a:ext cx="457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</a:t>
            </a:r>
            <a:r>
              <a:rPr kumimoji="1" lang="en-US" altLang="zh-CN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en-US" altLang="zh-CN" sz="2800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关于中心对称的两个图形是全等形</a:t>
            </a:r>
            <a:r>
              <a:rPr kumimoji="1" lang="zh-CN" altLang="en-US" sz="28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381000" y="1752600"/>
            <a:ext cx="457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∵ 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△ABC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与△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A`B`C`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关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于点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成中心对称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 △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ABC≌ △A`B`C`</a:t>
            </a: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381000" y="3944938"/>
            <a:ext cx="4572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性质</a:t>
            </a:r>
            <a:r>
              <a:rPr kumimoji="1" lang="en-US" altLang="zh-CN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en-US" altLang="zh-CN" sz="2800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关于中心对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称的两个图形，对称点的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连线都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经过对称中心</a:t>
            </a: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，并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且被对称中心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平分</a:t>
            </a:r>
            <a:r>
              <a:rPr kumimoji="1" lang="zh-CN" altLang="en-US" sz="2800" b="1" dirty="0">
                <a:solidFill>
                  <a:srgbClr val="3366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4816475" y="4273551"/>
            <a:ext cx="404971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∵△ABC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与△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A`B`C`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关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于点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成中心对称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∴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AA`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BB`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CC`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经过点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且 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OA=OA`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OB=OB`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kumimoji="1" lang="en-US" altLang="zh-CN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OC=OC`</a:t>
            </a:r>
          </a:p>
        </p:txBody>
      </p:sp>
      <p:grpSp>
        <p:nvGrpSpPr>
          <p:cNvPr id="58388" name="Group 20"/>
          <p:cNvGrpSpPr/>
          <p:nvPr/>
        </p:nvGrpSpPr>
        <p:grpSpPr bwMode="auto">
          <a:xfrm>
            <a:off x="5651500" y="1628775"/>
            <a:ext cx="1225550" cy="1655763"/>
            <a:chOff x="3560" y="1026"/>
            <a:chExt cx="772" cy="1043"/>
          </a:xfrm>
        </p:grpSpPr>
        <p:grpSp>
          <p:nvGrpSpPr>
            <p:cNvPr id="58389" name="Group 21"/>
            <p:cNvGrpSpPr/>
            <p:nvPr/>
          </p:nvGrpSpPr>
          <p:grpSpPr bwMode="auto">
            <a:xfrm>
              <a:off x="3560" y="1026"/>
              <a:ext cx="91" cy="227"/>
              <a:chOff x="3560" y="1026"/>
              <a:chExt cx="91" cy="227"/>
            </a:xfrm>
          </p:grpSpPr>
          <p:sp>
            <p:nvSpPr>
              <p:cNvPr id="58390" name="Line 22"/>
              <p:cNvSpPr>
                <a:spLocks noChangeShapeType="1"/>
              </p:cNvSpPr>
              <p:nvPr/>
            </p:nvSpPr>
            <p:spPr bwMode="auto">
              <a:xfrm flipH="1">
                <a:off x="3560" y="1026"/>
                <a:ext cx="46" cy="181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391" name="Line 23"/>
              <p:cNvSpPr>
                <a:spLocks noChangeShapeType="1"/>
              </p:cNvSpPr>
              <p:nvPr/>
            </p:nvSpPr>
            <p:spPr bwMode="auto">
              <a:xfrm flipH="1">
                <a:off x="3606" y="1071"/>
                <a:ext cx="45" cy="18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8392" name="Group 24"/>
            <p:cNvGrpSpPr/>
            <p:nvPr/>
          </p:nvGrpSpPr>
          <p:grpSpPr bwMode="auto">
            <a:xfrm>
              <a:off x="4241" y="1842"/>
              <a:ext cx="91" cy="227"/>
              <a:chOff x="3560" y="1026"/>
              <a:chExt cx="91" cy="227"/>
            </a:xfrm>
          </p:grpSpPr>
          <p:sp>
            <p:nvSpPr>
              <p:cNvPr id="58393" name="Line 25"/>
              <p:cNvSpPr>
                <a:spLocks noChangeShapeType="1"/>
              </p:cNvSpPr>
              <p:nvPr/>
            </p:nvSpPr>
            <p:spPr bwMode="auto">
              <a:xfrm flipH="1">
                <a:off x="3560" y="1026"/>
                <a:ext cx="46" cy="181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394" name="Line 26"/>
              <p:cNvSpPr>
                <a:spLocks noChangeShapeType="1"/>
              </p:cNvSpPr>
              <p:nvPr/>
            </p:nvSpPr>
            <p:spPr bwMode="auto">
              <a:xfrm flipH="1">
                <a:off x="3606" y="1071"/>
                <a:ext cx="45" cy="18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83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83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5838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5" grpId="0" animBg="1"/>
      <p:bldP spid="58377" grpId="0" animBg="1"/>
      <p:bldP spid="58384" grpId="0" autoUpdateAnimBg="0"/>
      <p:bldP spid="58385" grpId="0" autoUpdateAnimBg="0"/>
      <p:bldP spid="58386" grpId="0" autoUpdateAnimBg="0"/>
      <p:bldP spid="5838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016000" y="136525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kumimoji="1" lang="zh-CN" altLang="en-US" sz="4800" b="1" dirty="0">
                <a:solidFill>
                  <a:srgbClr val="990033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中心对称的作图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2536825" y="1677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4365625" y="1677988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536825" y="1736725"/>
            <a:ext cx="19050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4441825" y="1736725"/>
            <a:ext cx="1676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6042025" y="1677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211388" y="12858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60825" y="12858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018213" y="1279525"/>
            <a:ext cx="46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3333CC"/>
                </a:solidFill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701800" y="1812925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连结</a:t>
            </a:r>
            <a:r>
              <a:rPr kumimoji="1"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OA</a:t>
            </a: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149600" y="1812925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并延长到</a:t>
            </a:r>
            <a:r>
              <a:rPr kumimoji="1"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4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，使</a:t>
            </a:r>
            <a:r>
              <a:rPr kumimoji="1"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OA</a:t>
            </a:r>
            <a:r>
              <a:rPr kumimoji="1" lang="en-US" altLang="zh-CN" sz="24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=OA</a:t>
            </a: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863600" y="898525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、已知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点和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点，画出点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关于点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的对称点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701800" y="2346325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A’</a:t>
            </a:r>
            <a:r>
              <a:rPr kumimoji="1" lang="zh-CN" altLang="en-US" sz="24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是所求的点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946150" y="2794000"/>
            <a:ext cx="68929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、已知线段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和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点，画出线段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关于点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的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对称线段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A’B’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7289800" y="3627438"/>
            <a:ext cx="762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280150" y="439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7880350" y="508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7188200" y="3251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4902200" y="4089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740400" y="5842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5137150" y="4470400"/>
            <a:ext cx="762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946150" y="4013200"/>
            <a:ext cx="45434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连结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AO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并延长到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0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，使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OA</a:t>
            </a:r>
            <a:r>
              <a:rPr kumimoji="1" lang="en-US" altLang="zh-CN" sz="20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OA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则得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的对称点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A’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946150" y="4927600"/>
            <a:ext cx="49037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连结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BO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并延长到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0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，使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OB</a:t>
            </a:r>
            <a:r>
              <a:rPr kumimoji="1" lang="en-US" altLang="zh-CN" sz="2000" b="1" baseline="30000" dirty="0">
                <a:solidFill>
                  <a:srgbClr val="FF3399"/>
                </a:solidFill>
                <a:latin typeface="Times New Roman" panose="02020603050405020304" pitchFamily="18" charset="0"/>
              </a:rPr>
              <a:t>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OB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则得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的对称点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B’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946150" y="59023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连结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A’B’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，则线段</a:t>
            </a:r>
            <a:r>
              <a:rPr kumimoji="1" lang="en-US" altLang="zh-CN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A’B’</a:t>
            </a:r>
            <a:r>
              <a:rPr kumimoji="1" lang="zh-CN" altLang="en-US" sz="2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是所画线段</a:t>
            </a:r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5921375" y="3627438"/>
            <a:ext cx="1368425" cy="2376487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5129213" y="4492625"/>
            <a:ext cx="2881312" cy="6477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6569075" y="47799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animBg="1"/>
      <p:bldP spid="59396" grpId="0" animBg="1"/>
      <p:bldP spid="59397" grpId="0" animBg="1"/>
      <p:bldP spid="59398" grpId="0" animBg="1"/>
      <p:bldP spid="59399" grpId="0" animBg="1"/>
      <p:bldP spid="59400" grpId="0"/>
      <p:bldP spid="59401" grpId="0"/>
      <p:bldP spid="59402" grpId="0"/>
      <p:bldP spid="59403" grpId="0"/>
      <p:bldP spid="59404" grpId="0"/>
      <p:bldP spid="59405" grpId="0"/>
      <p:bldP spid="59406" grpId="0"/>
      <p:bldP spid="59407" grpId="0"/>
      <p:bldP spid="59408" grpId="0" animBg="1"/>
      <p:bldP spid="59409" grpId="0"/>
      <p:bldP spid="59410" grpId="0"/>
      <p:bldP spid="59411" grpId="0"/>
      <p:bldP spid="59412" grpId="0"/>
      <p:bldP spid="59413" grpId="0"/>
      <p:bldP spid="59414" grpId="0" animBg="1"/>
      <p:bldP spid="59415" grpId="0"/>
      <p:bldP spid="59416" grpId="0"/>
      <p:bldP spid="59417" grpId="0"/>
      <p:bldP spid="59418" grpId="0" animBg="1"/>
      <p:bldP spid="59419" grpId="0" animBg="1"/>
      <p:bldP spid="59420" grpId="0" animBg="1"/>
      <p:bldP spid="594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284663" y="292417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284663" y="40052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3421063" y="4124325"/>
            <a:ext cx="792162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 flipV="1">
            <a:off x="4211638" y="3213100"/>
            <a:ext cx="0" cy="9366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763713" y="2708275"/>
            <a:ext cx="1655762" cy="1871663"/>
          </a:xfrm>
          <a:prstGeom prst="line">
            <a:avLst/>
          </a:prstGeom>
          <a:noFill/>
          <a:ln w="28575">
            <a:solidFill>
              <a:srgbClr val="9933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V="1">
            <a:off x="971550" y="3213100"/>
            <a:ext cx="3240088" cy="865188"/>
          </a:xfrm>
          <a:prstGeom prst="line">
            <a:avLst/>
          </a:prstGeom>
          <a:noFill/>
          <a:ln w="28575">
            <a:solidFill>
              <a:srgbClr val="9933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973138" y="3141663"/>
            <a:ext cx="3240087" cy="1008062"/>
          </a:xfrm>
          <a:prstGeom prst="line">
            <a:avLst/>
          </a:prstGeom>
          <a:noFill/>
          <a:ln w="28575">
            <a:solidFill>
              <a:srgbClr val="9933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276600" y="4652963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973138" y="2709863"/>
            <a:ext cx="792162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973138" y="3141663"/>
            <a:ext cx="0" cy="936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2505075" y="35734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692275" y="22050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619250" y="2349500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468313" y="393382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41338" y="29257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3717925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971550" y="2708275"/>
            <a:ext cx="792163" cy="1368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3419475" y="3213100"/>
            <a:ext cx="792163" cy="13684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0436" name="Group 20"/>
          <p:cNvGrpSpPr/>
          <p:nvPr/>
        </p:nvGrpSpPr>
        <p:grpSpPr bwMode="auto">
          <a:xfrm>
            <a:off x="0" y="333375"/>
            <a:ext cx="6911975" cy="1454150"/>
            <a:chOff x="0" y="255"/>
            <a:chExt cx="4354" cy="916"/>
          </a:xfrm>
        </p:grpSpPr>
        <p:sp>
          <p:nvSpPr>
            <p:cNvPr id="60437" name="AutoShape 21"/>
            <p:cNvSpPr>
              <a:spLocks noChangeArrowheads="1"/>
            </p:cNvSpPr>
            <p:nvPr/>
          </p:nvSpPr>
          <p:spPr bwMode="auto">
            <a:xfrm>
              <a:off x="0" y="255"/>
              <a:ext cx="635" cy="890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rgbClr val="FF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4400">
                  <a:solidFill>
                    <a:srgbClr val="0000FF"/>
                  </a:solidFill>
                  <a:latin typeface="Tahoma" panose="020B0604030504040204" pitchFamily="34" charset="0"/>
                  <a:ea typeface="方正姚体" panose="02010601030101010101" pitchFamily="2" charset="-122"/>
                </a:rPr>
                <a:t>例</a:t>
              </a:r>
            </a:p>
          </p:txBody>
        </p:sp>
        <p:sp>
          <p:nvSpPr>
            <p:cNvPr id="60438" name="Text Box 22"/>
            <p:cNvSpPr txBox="1">
              <a:spLocks noChangeArrowheads="1"/>
            </p:cNvSpPr>
            <p:nvPr/>
          </p:nvSpPr>
          <p:spPr bwMode="auto">
            <a:xfrm>
              <a:off x="748" y="300"/>
              <a:ext cx="3606" cy="87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9900CC"/>
                  </a:solidFill>
                  <a:latin typeface="Tahoma" panose="020B0604030504040204" pitchFamily="34" charset="0"/>
                </a:rPr>
                <a:t>  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已知</a:t>
              </a:r>
              <a:r>
                <a:rPr lang="en-US" altLang="en-US" sz="2800" dirty="0"/>
                <a:t>△</a:t>
              </a:r>
              <a:r>
                <a:rPr lang="en-US" altLang="zh-CN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ABC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和点</a:t>
              </a:r>
              <a:r>
                <a:rPr lang="en-US" altLang="zh-CN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O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（如 图），画出</a:t>
              </a:r>
              <a:r>
                <a:rPr lang="zh-CN" altLang="en-US" sz="2800" dirty="0"/>
                <a:t>△</a:t>
              </a:r>
              <a:r>
                <a:rPr lang="en-US" altLang="zh-CN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DEF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，使</a:t>
              </a:r>
              <a:r>
                <a:rPr lang="zh-CN" altLang="en-US" sz="2800" dirty="0"/>
                <a:t>△</a:t>
              </a:r>
              <a:r>
                <a:rPr lang="en-US" altLang="zh-CN" sz="2800" dirty="0">
                  <a:solidFill>
                    <a:srgbClr val="9900CC"/>
                  </a:solidFill>
                </a:rPr>
                <a:t>DEF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与</a:t>
              </a:r>
              <a:r>
                <a:rPr lang="en-US" altLang="en-US" sz="2800" dirty="0"/>
                <a:t>△</a:t>
              </a:r>
              <a:r>
                <a:rPr lang="en-US" altLang="zh-CN" sz="2800" dirty="0">
                  <a:solidFill>
                    <a:srgbClr val="9900CC"/>
                  </a:solidFill>
                </a:rPr>
                <a:t>ABC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关于</a:t>
              </a:r>
              <a:r>
                <a:rPr lang="en-US" altLang="zh-CN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O </a:t>
              </a:r>
              <a:r>
                <a:rPr lang="zh-CN" altLang="en-US" sz="2800" dirty="0">
                  <a:solidFill>
                    <a:srgbClr val="9900CC"/>
                  </a:solidFill>
                  <a:latin typeface="Tahoma" panose="020B0604030504040204" pitchFamily="34" charset="0"/>
                </a:rPr>
                <a:t>成中心对称。</a:t>
              </a:r>
            </a:p>
          </p:txBody>
        </p:sp>
      </p:grpSp>
      <p:sp>
        <p:nvSpPr>
          <p:cNvPr id="60439" name="AutoShape 23"/>
          <p:cNvSpPr>
            <a:spLocks noChangeArrowheads="1"/>
          </p:cNvSpPr>
          <p:nvPr/>
        </p:nvSpPr>
        <p:spPr bwMode="auto">
          <a:xfrm>
            <a:off x="4284663" y="1916113"/>
            <a:ext cx="2087562" cy="936625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0000FF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分析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4787900" y="2997200"/>
            <a:ext cx="3960813" cy="1562100"/>
          </a:xfrm>
          <a:prstGeom prst="rect">
            <a:avLst/>
          </a:prstGeom>
          <a:solidFill>
            <a:srgbClr val="00FF00"/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990099"/>
                </a:solidFill>
                <a:latin typeface="Tahoma" panose="020B0604030504040204" pitchFamily="34" charset="0"/>
              </a:rPr>
              <a:t>因为确定三个顶点即能确定出三角形</a:t>
            </a:r>
            <a:r>
              <a:rPr lang="en-US" altLang="zh-CN" sz="2400" dirty="0">
                <a:solidFill>
                  <a:srgbClr val="990099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2400" dirty="0">
                <a:solidFill>
                  <a:srgbClr val="990099"/>
                </a:solidFill>
                <a:latin typeface="Tahoma" panose="020B0604030504040204" pitchFamily="34" charset="0"/>
              </a:rPr>
              <a:t>所以只需要画出</a:t>
            </a:r>
            <a:r>
              <a:rPr lang="en-US" altLang="zh-CN" sz="2400" dirty="0">
                <a:solidFill>
                  <a:srgbClr val="990099"/>
                </a:solidFill>
                <a:latin typeface="Tahoma" panose="020B0604030504040204" pitchFamily="34" charset="0"/>
              </a:rPr>
              <a:t>A.B.C</a:t>
            </a:r>
            <a:r>
              <a:rPr lang="zh-CN" altLang="en-US" sz="2400" dirty="0">
                <a:solidFill>
                  <a:srgbClr val="990099"/>
                </a:solidFill>
                <a:latin typeface="Tahoma" panose="020B0604030504040204" pitchFamily="34" charset="0"/>
              </a:rPr>
              <a:t>三点关于点</a:t>
            </a:r>
            <a:r>
              <a:rPr lang="en-US" altLang="zh-CN" sz="2400" dirty="0">
                <a:solidFill>
                  <a:srgbClr val="990099"/>
                </a:solidFill>
                <a:latin typeface="Tahoma" panose="020B0604030504040204" pitchFamily="34" charset="0"/>
              </a:rPr>
              <a:t>O</a:t>
            </a:r>
            <a:r>
              <a:rPr lang="zh-CN" altLang="en-US" sz="2400" dirty="0">
                <a:solidFill>
                  <a:srgbClr val="990099"/>
                </a:solidFill>
                <a:latin typeface="Tahoma" panose="020B0604030504040204" pitchFamily="34" charset="0"/>
              </a:rPr>
              <a:t>的对称点</a:t>
            </a:r>
            <a:r>
              <a:rPr lang="en-US" altLang="zh-CN" sz="2400" dirty="0">
                <a:solidFill>
                  <a:srgbClr val="990099"/>
                </a:solidFill>
                <a:latin typeface="Tahoma" panose="020B0604030504040204" pitchFamily="34" charset="0"/>
              </a:rPr>
              <a:t>D.E.F.,</a:t>
            </a:r>
            <a:r>
              <a:rPr lang="zh-CN" altLang="en-US" sz="2400" dirty="0">
                <a:solidFill>
                  <a:srgbClr val="990099"/>
                </a:solidFill>
                <a:latin typeface="Tahoma" panose="020B0604030504040204" pitchFamily="34" charset="0"/>
              </a:rPr>
              <a:t>再顺次连接各点即可</a:t>
            </a:r>
            <a:r>
              <a:rPr lang="en-US" altLang="zh-CN" sz="2400" dirty="0">
                <a:solidFill>
                  <a:srgbClr val="990099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60441" name="AutoShape 25"/>
          <p:cNvSpPr>
            <a:spLocks noChangeArrowheads="1"/>
          </p:cNvSpPr>
          <p:nvPr/>
        </p:nvSpPr>
        <p:spPr bwMode="auto">
          <a:xfrm>
            <a:off x="468313" y="5013325"/>
            <a:ext cx="720725" cy="8636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400">
                <a:solidFill>
                  <a:srgbClr val="0000FF"/>
                </a:solidFill>
                <a:latin typeface="Tahoma" panose="020B0604030504040204" pitchFamily="34" charset="0"/>
                <a:ea typeface="方正姚体" panose="02010601030101010101" pitchFamily="2" charset="-122"/>
              </a:rPr>
              <a:t>解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1476375" y="5013325"/>
            <a:ext cx="7380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）连接</a:t>
            </a:r>
            <a:r>
              <a:rPr lang="en-US" altLang="zh-CN" sz="2400" dirty="0"/>
              <a:t>AO</a:t>
            </a:r>
            <a:r>
              <a:rPr lang="zh-CN" altLang="en-US" sz="2400" dirty="0"/>
              <a:t>并延长</a:t>
            </a:r>
            <a:r>
              <a:rPr lang="en-US" altLang="zh-CN" sz="2400" dirty="0"/>
              <a:t>AO</a:t>
            </a:r>
            <a:r>
              <a:rPr lang="zh-CN" altLang="en-US" sz="2400" dirty="0"/>
              <a:t>到</a:t>
            </a:r>
            <a:r>
              <a:rPr lang="en-US" altLang="zh-CN" sz="2400" dirty="0"/>
              <a:t>D</a:t>
            </a:r>
            <a:r>
              <a:rPr lang="zh-CN" altLang="en-US" sz="2400" dirty="0"/>
              <a:t>，使</a:t>
            </a:r>
            <a:r>
              <a:rPr lang="en-US" altLang="zh-CN" sz="2400" dirty="0"/>
              <a:t>OD</a:t>
            </a:r>
            <a:r>
              <a:rPr lang="zh-CN" altLang="en-US" sz="2400" dirty="0"/>
              <a:t>＝</a:t>
            </a:r>
            <a:r>
              <a:rPr lang="en-US" altLang="zh-CN" sz="2400" dirty="0"/>
              <a:t>OA,</a:t>
            </a:r>
            <a:r>
              <a:rPr lang="zh-CN" altLang="en-US" sz="2400" dirty="0"/>
              <a:t>于是得到点</a:t>
            </a:r>
            <a:r>
              <a:rPr lang="en-US" altLang="zh-CN" sz="2400" dirty="0"/>
              <a:t>A</a:t>
            </a:r>
            <a:r>
              <a:rPr lang="zh-CN" altLang="en-US" sz="2400" dirty="0"/>
              <a:t>得对称点</a:t>
            </a:r>
            <a:r>
              <a:rPr lang="en-US" altLang="zh-CN" sz="2400" dirty="0"/>
              <a:t>D;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1476375" y="5734050"/>
            <a:ext cx="551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（</a:t>
            </a:r>
            <a:r>
              <a:rPr lang="en-US" altLang="zh-CN" sz="2400"/>
              <a:t>2</a:t>
            </a:r>
            <a:r>
              <a:rPr lang="zh-CN" altLang="en-US" sz="2400"/>
              <a:t>）同样画出点</a:t>
            </a:r>
            <a:r>
              <a:rPr lang="en-US" altLang="zh-CN" sz="2400"/>
              <a:t>B</a:t>
            </a:r>
            <a:r>
              <a:rPr lang="zh-CN" altLang="en-US" sz="2400"/>
              <a:t>和点</a:t>
            </a:r>
            <a:r>
              <a:rPr lang="en-US" altLang="zh-CN" sz="2400"/>
              <a:t>C</a:t>
            </a:r>
            <a:r>
              <a:rPr lang="zh-CN" altLang="en-US" sz="2400"/>
              <a:t>得对称点</a:t>
            </a:r>
            <a:r>
              <a:rPr lang="en-US" altLang="zh-CN" sz="2400"/>
              <a:t>E</a:t>
            </a:r>
            <a:r>
              <a:rPr lang="zh-CN" altLang="en-US" sz="2400"/>
              <a:t>和</a:t>
            </a:r>
            <a:r>
              <a:rPr lang="en-US" altLang="zh-CN" sz="2400"/>
              <a:t>F.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1476375" y="6021388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（</a:t>
            </a:r>
            <a:r>
              <a:rPr lang="en-US" altLang="zh-CN" sz="2400"/>
              <a:t>3</a:t>
            </a:r>
            <a:r>
              <a:rPr lang="zh-CN" altLang="en-US" sz="2400"/>
              <a:t>）顺次连接</a:t>
            </a:r>
            <a:r>
              <a:rPr lang="en-US" altLang="zh-CN" sz="2400"/>
              <a:t>DE</a:t>
            </a:r>
            <a:r>
              <a:rPr lang="zh-CN" altLang="en-US" sz="2400"/>
              <a:t>、</a:t>
            </a:r>
            <a:r>
              <a:rPr lang="en-US" altLang="zh-CN" sz="2400"/>
              <a:t>EF</a:t>
            </a:r>
            <a:r>
              <a:rPr lang="zh-CN" altLang="en-US" sz="2400"/>
              <a:t>、</a:t>
            </a:r>
            <a:r>
              <a:rPr lang="en-US" altLang="zh-CN" sz="2400"/>
              <a:t>FD</a:t>
            </a:r>
            <a:r>
              <a:rPr lang="zh-CN" altLang="en-US" sz="2400"/>
              <a:t>。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1763713" y="64531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1692275" y="6400800"/>
            <a:ext cx="556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/>
              <a:t>则△</a:t>
            </a:r>
            <a:r>
              <a:rPr lang="en-US" altLang="zh-CN" sz="2400"/>
              <a:t>DEF</a:t>
            </a:r>
            <a:r>
              <a:rPr lang="zh-CN" altLang="en-US" sz="2400"/>
              <a:t>即为所求的三角形。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autoUpdateAnimBg="0"/>
      <p:bldP spid="60420" grpId="0" animBg="1"/>
      <p:bldP spid="60421" grpId="0" animBg="1"/>
      <p:bldP spid="60422" grpId="0" animBg="1"/>
      <p:bldP spid="60423" grpId="0" animBg="1"/>
      <p:bldP spid="60424" grpId="0" animBg="1"/>
      <p:bldP spid="60425" grpId="0" autoUpdateAnimBg="0"/>
      <p:bldP spid="60433" grpId="0" autoUpdateAnimBg="0"/>
      <p:bldP spid="60435" grpId="0" animBg="1"/>
      <p:bldP spid="6044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75556" y="2888940"/>
            <a:ext cx="806489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(1)</a:t>
            </a:r>
            <a:r>
              <a:rPr lang="zh-CN" altLang="en-US" sz="2400" b="1" dirty="0"/>
              <a:t>画一个点关于某点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对称中心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的对称点的</a:t>
            </a:r>
            <a:r>
              <a:rPr lang="zh-CN" altLang="en-US" sz="2400" b="1" dirty="0" smtClean="0"/>
              <a:t>画法</a:t>
            </a:r>
            <a:r>
              <a:rPr lang="zh-CN" altLang="en-US" sz="2400" b="1" dirty="0"/>
              <a:t>是先连接这个点与对称中心并延长一倍即可。 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(2)</a:t>
            </a:r>
            <a:r>
              <a:rPr lang="zh-CN" altLang="en-US" sz="2400" b="1" dirty="0"/>
              <a:t>画一个图形关于某点的对称图形的画法</a:t>
            </a:r>
            <a:r>
              <a:rPr lang="zh-CN" altLang="en-US" sz="2400" b="1" dirty="0" smtClean="0"/>
              <a:t>是先</a:t>
            </a:r>
            <a:r>
              <a:rPr lang="zh-CN" altLang="en-US" sz="2400" b="1" dirty="0"/>
              <a:t>画出图形中的几个特殊点（如多边形的顶点</a:t>
            </a:r>
            <a:r>
              <a:rPr lang="zh-CN" altLang="en-US" sz="2400" b="1" dirty="0" smtClean="0"/>
              <a:t>、线</a:t>
            </a:r>
            <a:r>
              <a:rPr lang="zh-CN" altLang="en-US" sz="2400" b="1" dirty="0"/>
              <a:t>段的端点，圆的圆心等）关于某点的对称点</a:t>
            </a:r>
            <a:r>
              <a:rPr lang="zh-CN" altLang="en-US" sz="2400" b="1" dirty="0" smtClean="0"/>
              <a:t>，然</a:t>
            </a:r>
            <a:r>
              <a:rPr lang="zh-CN" altLang="en-US" sz="2400" b="1" dirty="0"/>
              <a:t>后再顺次连结有关对称点即可</a:t>
            </a:r>
            <a:r>
              <a:rPr lang="zh-CN" altLang="en-US" sz="2400" dirty="0"/>
              <a:t>。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2807804" y="1232756"/>
            <a:ext cx="2988332" cy="105681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331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FF3300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规律总结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741364" y="484026"/>
            <a:ext cx="6923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例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，已知四边形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ABCD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点，画出四边形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ABCD</a:t>
            </a:r>
          </a:p>
          <a:p>
            <a:pPr eaLnBrk="0" hangingPunct="0"/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关于</a:t>
            </a:r>
            <a:r>
              <a:rPr kumimoji="1"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kumimoji="1"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点的对称图形。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646489" y="2076289"/>
            <a:ext cx="1008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/>
              <a:t>.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V="1">
            <a:off x="4078289" y="2365214"/>
            <a:ext cx="3168650" cy="287337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838202" y="1931826"/>
            <a:ext cx="3311525" cy="720725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V="1">
            <a:off x="2205039" y="2652551"/>
            <a:ext cx="1871663" cy="863600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4149727" y="1715926"/>
            <a:ext cx="1873250" cy="865188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221164" y="2652551"/>
            <a:ext cx="3097213" cy="647700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981077" y="2652551"/>
            <a:ext cx="3097212" cy="287338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4149727" y="2652551"/>
            <a:ext cx="1223962" cy="863600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2638427" y="1573051"/>
            <a:ext cx="1439862" cy="1008063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2205039" y="1573051"/>
            <a:ext cx="433388" cy="19431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V="1">
            <a:off x="909639" y="1573051"/>
            <a:ext cx="1728788" cy="3587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981077" y="2939889"/>
            <a:ext cx="1225550" cy="5778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38202" y="1931826"/>
            <a:ext cx="142875" cy="10080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579439" y="1588926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C</a:t>
            </a:r>
            <a:r>
              <a:rPr lang="en-US" altLang="zh-CN" sz="2000">
                <a:solidFill>
                  <a:srgbClr val="3333CC"/>
                </a:solidFill>
                <a:latin typeface="宋体" panose="02010600030101010101" pitchFamily="2" charset="-122"/>
              </a:rPr>
              <a:t>´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31802" y="286845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D</a:t>
            </a:r>
            <a:r>
              <a:rPr lang="en-US" altLang="zh-CN" sz="2000">
                <a:solidFill>
                  <a:srgbClr val="3333CC"/>
                </a:solidFill>
                <a:latin typeface="宋体" panose="02010600030101010101" pitchFamily="2" charset="-122"/>
              </a:rPr>
              <a:t>´</a:t>
            </a:r>
          </a:p>
        </p:txBody>
      </p:sp>
      <p:grpSp>
        <p:nvGrpSpPr>
          <p:cNvPr id="62482" name="Group 18"/>
          <p:cNvGrpSpPr/>
          <p:nvPr/>
        </p:nvGrpSpPr>
        <p:grpSpPr bwMode="auto">
          <a:xfrm>
            <a:off x="3867152" y="1357151"/>
            <a:ext cx="3954462" cy="2484438"/>
            <a:chOff x="3159" y="672"/>
            <a:chExt cx="2491" cy="1565"/>
          </a:xfrm>
        </p:grpSpPr>
        <p:grpSp>
          <p:nvGrpSpPr>
            <p:cNvPr id="62483" name="Group 19"/>
            <p:cNvGrpSpPr/>
            <p:nvPr/>
          </p:nvGrpSpPr>
          <p:grpSpPr bwMode="auto">
            <a:xfrm>
              <a:off x="4063" y="898"/>
              <a:ext cx="1270" cy="1134"/>
              <a:chOff x="3742" y="2205"/>
              <a:chExt cx="1270" cy="1134"/>
            </a:xfrm>
          </p:grpSpPr>
          <p:sp>
            <p:nvSpPr>
              <p:cNvPr id="62484" name="Line 20"/>
              <p:cNvSpPr>
                <a:spLocks noChangeShapeType="1"/>
              </p:cNvSpPr>
              <p:nvPr/>
            </p:nvSpPr>
            <p:spPr bwMode="auto">
              <a:xfrm flipH="1">
                <a:off x="3742" y="2205"/>
                <a:ext cx="453" cy="113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485" name="Line 21"/>
              <p:cNvSpPr>
                <a:spLocks noChangeShapeType="1"/>
              </p:cNvSpPr>
              <p:nvPr/>
            </p:nvSpPr>
            <p:spPr bwMode="auto">
              <a:xfrm>
                <a:off x="4967" y="2614"/>
                <a:ext cx="45" cy="58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486" name="Line 22"/>
              <p:cNvSpPr>
                <a:spLocks noChangeShapeType="1"/>
              </p:cNvSpPr>
              <p:nvPr/>
            </p:nvSpPr>
            <p:spPr bwMode="auto">
              <a:xfrm flipV="1">
                <a:off x="3742" y="3203"/>
                <a:ext cx="1270" cy="1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487" name="Line 23"/>
              <p:cNvSpPr>
                <a:spLocks noChangeShapeType="1"/>
              </p:cNvSpPr>
              <p:nvPr/>
            </p:nvSpPr>
            <p:spPr bwMode="auto">
              <a:xfrm>
                <a:off x="4195" y="2205"/>
                <a:ext cx="772" cy="40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4296" y="672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solidFill>
                    <a:srgbClr val="3333CC"/>
                  </a:solidFill>
                </a:rPr>
                <a:t>A</a:t>
              </a:r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3745" y="1987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solidFill>
                    <a:srgbClr val="3333CC"/>
                  </a:solidFill>
                </a:rPr>
                <a:t>B</a:t>
              </a:r>
            </a:p>
          </p:txBody>
        </p:sp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5151" y="989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solidFill>
                    <a:srgbClr val="3333CC"/>
                  </a:solidFill>
                </a:rPr>
                <a:t>D</a:t>
              </a:r>
            </a:p>
          </p:txBody>
        </p:sp>
        <p:sp>
          <p:nvSpPr>
            <p:cNvPr id="62491" name="Text Box 27"/>
            <p:cNvSpPr txBox="1">
              <a:spLocks noChangeArrowheads="1"/>
            </p:cNvSpPr>
            <p:nvPr/>
          </p:nvSpPr>
          <p:spPr bwMode="auto">
            <a:xfrm>
              <a:off x="5288" y="185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solidFill>
                    <a:srgbClr val="3333CC"/>
                  </a:solidFill>
                </a:rPr>
                <a:t>C</a:t>
              </a:r>
            </a:p>
          </p:txBody>
        </p:sp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3159" y="1199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>
                  <a:solidFill>
                    <a:srgbClr val="3333CC"/>
                  </a:solidFill>
                </a:rPr>
                <a:t>O</a:t>
              </a:r>
            </a:p>
          </p:txBody>
        </p:sp>
      </p:grp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1819277" y="3481226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A</a:t>
            </a:r>
            <a:r>
              <a:rPr lang="en-US" altLang="zh-CN" sz="2000">
                <a:solidFill>
                  <a:srgbClr val="3333CC"/>
                </a:solidFill>
                <a:latin typeface="宋体" panose="02010600030101010101" pitchFamily="2" charset="-122"/>
              </a:rPr>
              <a:t>´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2324102" y="120475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B</a:t>
            </a:r>
            <a:r>
              <a:rPr lang="en-US" altLang="zh-CN" sz="2000">
                <a:solidFill>
                  <a:srgbClr val="3333CC"/>
                </a:solidFill>
                <a:latin typeface="宋体" panose="02010600030101010101" pitchFamily="2" charset="-122"/>
              </a:rPr>
              <a:t>´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833439" y="381936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3399"/>
                </a:solidFill>
                <a:latin typeface="宋体" panose="02010600030101010101" pitchFamily="2" charset="-122"/>
              </a:rPr>
              <a:t>画法</a:t>
            </a:r>
            <a:r>
              <a:rPr lang="en-US" altLang="zh-CN" sz="2400" b="1" dirty="0">
                <a:solidFill>
                  <a:srgbClr val="FF3399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852489" y="4313076"/>
            <a:ext cx="699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连结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AO 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并延长到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A´,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使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OA=OA´,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得到点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的对称点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A´ .</a:t>
            </a: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514352" y="4846476"/>
            <a:ext cx="509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同样画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的对称点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B´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C´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D´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852489" y="5364001"/>
            <a:ext cx="622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、顺次连结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B´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C´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D´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各点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779464" y="5913276"/>
            <a:ext cx="704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所以，四边形</a:t>
            </a:r>
            <a:r>
              <a:rPr lang="en-US" altLang="zh-CN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A´B´C´D´</a:t>
            </a:r>
            <a:r>
              <a:rPr lang="zh-CN" altLang="en-US" sz="2000" b="1" dirty="0">
                <a:solidFill>
                  <a:srgbClr val="FF3399"/>
                </a:solidFill>
                <a:latin typeface="宋体" panose="02010600030101010101" pitchFamily="2" charset="-122"/>
              </a:rPr>
              <a:t>就是所求的四边形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utoUpdateAnimBg="0"/>
      <p:bldP spid="62481" grpId="0" autoUpdateAnimBg="0"/>
      <p:bldP spid="62493" grpId="0" autoUpdateAnimBg="0"/>
      <p:bldP spid="62494" grpId="0" autoUpdateAnimBg="0"/>
      <p:bldP spid="62495" grpId="0" autoUpdateAnimBg="0"/>
      <p:bldP spid="62496" grpId="0" autoUpdateAnimBg="0"/>
      <p:bldP spid="62497" grpId="0" autoUpdateAnimBg="0"/>
      <p:bldP spid="62498" grpId="0" autoUpdateAnimBg="0"/>
      <p:bldP spid="624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/>
          <p:nvPr/>
        </p:nvGrpSpPr>
        <p:grpSpPr bwMode="auto">
          <a:xfrm>
            <a:off x="152400" y="0"/>
            <a:ext cx="3124200" cy="990600"/>
            <a:chOff x="144" y="144"/>
            <a:chExt cx="1968" cy="624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144" y="144"/>
              <a:ext cx="1536" cy="62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192" y="192"/>
              <a:ext cx="19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rgbClr val="FF3300"/>
                  </a:solidFill>
                </a:rPr>
                <a:t>走进中考</a:t>
              </a:r>
            </a:p>
          </p:txBody>
        </p:sp>
      </p:grpSp>
      <p:grpSp>
        <p:nvGrpSpPr>
          <p:cNvPr id="83973" name="Group 5"/>
          <p:cNvGrpSpPr/>
          <p:nvPr/>
        </p:nvGrpSpPr>
        <p:grpSpPr bwMode="auto">
          <a:xfrm>
            <a:off x="342901" y="1732050"/>
            <a:ext cx="8405813" cy="3181351"/>
            <a:chOff x="96" y="861"/>
            <a:chExt cx="5295" cy="2004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96" y="861"/>
              <a:ext cx="529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altLang="zh-CN" sz="3600" b="1" dirty="0"/>
                <a:t>1:</a:t>
              </a:r>
              <a:r>
                <a:rPr lang="zh-CN" altLang="en-US" sz="3600" b="1" dirty="0"/>
                <a:t>（</a:t>
              </a:r>
              <a:r>
                <a:rPr lang="en-US" altLang="zh-CN" sz="3600" b="1" dirty="0"/>
                <a:t>2013</a:t>
              </a:r>
              <a:r>
                <a:rPr lang="zh-CN" altLang="en-US" sz="3600" b="1" dirty="0"/>
                <a:t>山东青岛）下列图形中</a:t>
              </a:r>
              <a:r>
                <a:rPr lang="zh-CN" altLang="en-US" sz="3600" b="1" dirty="0" smtClean="0"/>
                <a:t>，中</a:t>
              </a:r>
              <a:r>
                <a:rPr lang="zh-CN" altLang="en-US" sz="3600" b="1" dirty="0"/>
                <a:t>心对称图形有（    ）．</a:t>
              </a:r>
            </a:p>
          </p:txBody>
        </p:sp>
        <p:pic>
          <p:nvPicPr>
            <p:cNvPr id="83975" name="图片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" y="1817"/>
              <a:ext cx="5193" cy="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39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/>
          <p:nvPr/>
        </p:nvGrpSpPr>
        <p:grpSpPr bwMode="auto">
          <a:xfrm>
            <a:off x="228600" y="561975"/>
            <a:ext cx="8520113" cy="2882900"/>
            <a:chOff x="144" y="354"/>
            <a:chExt cx="5367" cy="1816"/>
          </a:xfrm>
        </p:grpSpPr>
        <p:sp>
          <p:nvSpPr>
            <p:cNvPr id="84995" name="Rectangle 3"/>
            <p:cNvSpPr>
              <a:spLocks noChangeArrowheads="1"/>
            </p:cNvSpPr>
            <p:nvPr/>
          </p:nvSpPr>
          <p:spPr bwMode="auto">
            <a:xfrm>
              <a:off x="272" y="354"/>
              <a:ext cx="5156" cy="1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altLang="zh-CN" sz="28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8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2013</a:t>
              </a:r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甘肃兰州）观察下列银行标志</a:t>
              </a:r>
              <a:r>
                <a:rPr lang="zh-CN" altLang="en-US" sz="28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，从</a:t>
              </a:r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图案看既是轴对称图形又是中心对称</a:t>
              </a:r>
              <a:r>
                <a:rPr lang="zh-CN" altLang="en-US" sz="28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图形</a:t>
              </a:r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的有（  </a:t>
              </a:r>
              <a:r>
                <a:rPr lang="zh-CN" altLang="en-US" sz="28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）</a:t>
              </a:r>
              <a:endParaRPr lang="zh-CN" altLang="en-US" sz="2000" b="1" dirty="0"/>
            </a:p>
            <a:p>
              <a:pPr eaLnBrk="0" hangingPunct="0"/>
              <a:endParaRPr lang="en-US" altLang="zh-CN" sz="4400" b="1" dirty="0"/>
            </a:p>
          </p:txBody>
        </p:sp>
        <p:pic>
          <p:nvPicPr>
            <p:cNvPr id="84996" name="图片 1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" y="1127"/>
              <a:ext cx="5276" cy="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144" y="1920"/>
              <a:ext cx="5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1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   </a:t>
              </a:r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个          	</a:t>
              </a:r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个         </a:t>
              </a:r>
              <a:r>
                <a:rPr lang="zh-CN" altLang="en-US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zh-CN" altLang="en-US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个              </a:t>
              </a:r>
              <a:r>
                <a:rPr lang="en-US" altLang="zh-CN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zh-CN" altLang="en-US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2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个</a:t>
              </a:r>
              <a:endParaRPr lang="zh-CN" altLang="en-US" sz="3600" dirty="0"/>
            </a:p>
          </p:txBody>
        </p:sp>
      </p:grp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431540" y="4221088"/>
            <a:ext cx="845069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2800" dirty="0"/>
              <a:t>3:</a:t>
            </a:r>
            <a:r>
              <a:rPr lang="zh-CN" altLang="en-US" sz="2800" dirty="0"/>
              <a:t>（</a:t>
            </a:r>
            <a:r>
              <a:rPr lang="en-US" altLang="zh-CN" sz="2800" dirty="0"/>
              <a:t>2012</a:t>
            </a:r>
            <a:r>
              <a:rPr lang="zh-CN" altLang="en-US" sz="2800" dirty="0"/>
              <a:t>江苏盐城）</a:t>
            </a:r>
            <a:r>
              <a:rPr lang="zh-CN" altLang="en-US" sz="2800" b="1" dirty="0"/>
              <a:t>以下图形中，既是轴对称图形，又是中心对称图形的是    </a:t>
            </a:r>
          </a:p>
          <a:p>
            <a:r>
              <a:rPr lang="en-US" altLang="zh-CN" sz="2800" b="1" dirty="0"/>
              <a:t>A</a:t>
            </a:r>
            <a:r>
              <a:rPr lang="zh-CN" altLang="en-US" sz="2800" b="1" dirty="0"/>
              <a:t>．等边三角形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．矩形	</a:t>
            </a:r>
          </a:p>
          <a:p>
            <a:r>
              <a:rPr lang="en-US" altLang="zh-CN" sz="2800" b="1" dirty="0" smtClean="0"/>
              <a:t>C</a:t>
            </a:r>
            <a:r>
              <a:rPr lang="zh-CN" altLang="en-US" sz="2800" b="1" dirty="0"/>
              <a:t>．等腰梯</a:t>
            </a:r>
            <a:r>
              <a:rPr lang="zh-CN" altLang="en-US" sz="2800" b="1" dirty="0" smtClean="0"/>
              <a:t>形	</a:t>
            </a:r>
            <a:r>
              <a:rPr lang="en-US" altLang="zh-CN" sz="2800" b="1" dirty="0" smtClean="0"/>
              <a:t>D</a:t>
            </a:r>
            <a:r>
              <a:rPr lang="zh-CN" altLang="en-US" sz="2800" b="1" dirty="0"/>
              <a:t>．平行四边形</a:t>
            </a:r>
            <a:r>
              <a:rPr lang="zh-CN" alt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57870" y="630213"/>
            <a:ext cx="964406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00025"/>
            <a:r>
              <a:rPr lang="en-US" altLang="zh-CN" sz="2800" b="1" dirty="0"/>
              <a:t>4: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2010 </a:t>
            </a:r>
            <a:r>
              <a:rPr lang="zh-CN" altLang="en-US" sz="2800" b="1" dirty="0"/>
              <a:t>江苏连云港）下列四个多边形：</a:t>
            </a:r>
          </a:p>
          <a:p>
            <a:pPr indent="200025"/>
            <a:r>
              <a:rPr lang="zh-CN" altLang="en-US" sz="2800" b="1" dirty="0"/>
              <a:t>①等边三角形；②正方形；③正五边形</a:t>
            </a:r>
            <a:r>
              <a:rPr lang="zh-CN" altLang="en-US" sz="2800" b="1" dirty="0" smtClean="0"/>
              <a:t>；④</a:t>
            </a:r>
            <a:r>
              <a:rPr lang="zh-CN" altLang="en-US" sz="2800" b="1" dirty="0"/>
              <a:t>正六边形．</a:t>
            </a:r>
          </a:p>
          <a:p>
            <a:pPr indent="200025"/>
            <a:r>
              <a:rPr lang="zh-CN" altLang="en-US" sz="2800" b="1" dirty="0"/>
              <a:t>其中，既是轴对称图形又是中心对称图形的是（  </a:t>
            </a:r>
            <a:r>
              <a:rPr lang="zh-CN" altLang="en-US" sz="2800" b="1" dirty="0" smtClean="0"/>
              <a:t>   </a:t>
            </a:r>
            <a:r>
              <a:rPr lang="zh-CN" altLang="en-US" sz="2800" b="1" dirty="0"/>
              <a:t>）</a:t>
            </a:r>
          </a:p>
          <a:p>
            <a:pPr indent="200025"/>
            <a:r>
              <a:rPr lang="en-US" altLang="zh-CN" sz="2800" b="1" dirty="0"/>
              <a:t>A</a:t>
            </a:r>
            <a:r>
              <a:rPr lang="zh-CN" altLang="en-US" sz="2800" b="1" dirty="0"/>
              <a:t>．①②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．②③    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．②④ 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．①④</a:t>
            </a:r>
          </a:p>
        </p:txBody>
      </p:sp>
      <p:grpSp>
        <p:nvGrpSpPr>
          <p:cNvPr id="86019" name="Group 3"/>
          <p:cNvGrpSpPr/>
          <p:nvPr/>
        </p:nvGrpSpPr>
        <p:grpSpPr bwMode="auto">
          <a:xfrm>
            <a:off x="1143000" y="4841540"/>
            <a:ext cx="1219200" cy="1143000"/>
            <a:chOff x="0" y="0"/>
            <a:chExt cx="1198" cy="1198"/>
          </a:xfrm>
        </p:grpSpPr>
        <p:sp>
          <p:nvSpPr>
            <p:cNvPr id="86020" name="Freeform 4"/>
            <p:cNvSpPr/>
            <p:nvPr/>
          </p:nvSpPr>
          <p:spPr bwMode="auto">
            <a:xfrm>
              <a:off x="301" y="599"/>
              <a:ext cx="298" cy="298"/>
            </a:xfrm>
            <a:custGeom>
              <a:avLst/>
              <a:gdLst>
                <a:gd name="T0" fmla="*/ 0 w 298"/>
                <a:gd name="T1" fmla="*/ 0 h 298"/>
                <a:gd name="T2" fmla="*/ 0 w 298"/>
                <a:gd name="T3" fmla="*/ 298 h 298"/>
                <a:gd name="T4" fmla="*/ 298 w 298"/>
                <a:gd name="T5" fmla="*/ 0 h 298"/>
                <a:gd name="T6" fmla="*/ 0 w 298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8" h="298">
                  <a:moveTo>
                    <a:pt x="0" y="0"/>
                  </a:moveTo>
                  <a:lnTo>
                    <a:pt x="0" y="298"/>
                  </a:lnTo>
                  <a:lnTo>
                    <a:pt x="298" y="0"/>
                  </a:lnTo>
                  <a:lnTo>
                    <a:pt x="0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1" name="Freeform 5"/>
            <p:cNvSpPr/>
            <p:nvPr/>
          </p:nvSpPr>
          <p:spPr bwMode="auto">
            <a:xfrm>
              <a:off x="301" y="301"/>
              <a:ext cx="298" cy="298"/>
            </a:xfrm>
            <a:custGeom>
              <a:avLst/>
              <a:gdLst>
                <a:gd name="T0" fmla="*/ 298 w 298"/>
                <a:gd name="T1" fmla="*/ 0 h 298"/>
                <a:gd name="T2" fmla="*/ 0 w 298"/>
                <a:gd name="T3" fmla="*/ 0 h 298"/>
                <a:gd name="T4" fmla="*/ 298 w 298"/>
                <a:gd name="T5" fmla="*/ 298 h 298"/>
                <a:gd name="T6" fmla="*/ 298 w 298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8" h="298">
                  <a:moveTo>
                    <a:pt x="298" y="0"/>
                  </a:moveTo>
                  <a:lnTo>
                    <a:pt x="0" y="0"/>
                  </a:lnTo>
                  <a:lnTo>
                    <a:pt x="298" y="298"/>
                  </a:lnTo>
                  <a:lnTo>
                    <a:pt x="298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2" name="Freeform 6"/>
            <p:cNvSpPr/>
            <p:nvPr/>
          </p:nvSpPr>
          <p:spPr bwMode="auto">
            <a:xfrm>
              <a:off x="599" y="301"/>
              <a:ext cx="298" cy="298"/>
            </a:xfrm>
            <a:custGeom>
              <a:avLst/>
              <a:gdLst>
                <a:gd name="T0" fmla="*/ 0 w 298"/>
                <a:gd name="T1" fmla="*/ 298 h 298"/>
                <a:gd name="T2" fmla="*/ 298 w 298"/>
                <a:gd name="T3" fmla="*/ 298 h 298"/>
                <a:gd name="T4" fmla="*/ 298 w 298"/>
                <a:gd name="T5" fmla="*/ 0 h 298"/>
                <a:gd name="T6" fmla="*/ 0 w 298"/>
                <a:gd name="T7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8" h="298">
                  <a:moveTo>
                    <a:pt x="0" y="298"/>
                  </a:moveTo>
                  <a:lnTo>
                    <a:pt x="298" y="298"/>
                  </a:lnTo>
                  <a:lnTo>
                    <a:pt x="298" y="0"/>
                  </a:lnTo>
                  <a:lnTo>
                    <a:pt x="0" y="298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3" name="Freeform 7"/>
            <p:cNvSpPr/>
            <p:nvPr/>
          </p:nvSpPr>
          <p:spPr bwMode="auto">
            <a:xfrm>
              <a:off x="599" y="599"/>
              <a:ext cx="298" cy="298"/>
            </a:xfrm>
            <a:custGeom>
              <a:avLst/>
              <a:gdLst>
                <a:gd name="T0" fmla="*/ 298 w 298"/>
                <a:gd name="T1" fmla="*/ 298 h 298"/>
                <a:gd name="T2" fmla="*/ 0 w 298"/>
                <a:gd name="T3" fmla="*/ 0 h 298"/>
                <a:gd name="T4" fmla="*/ 0 w 298"/>
                <a:gd name="T5" fmla="*/ 298 h 298"/>
                <a:gd name="T6" fmla="*/ 298 w 298"/>
                <a:gd name="T7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8" h="298">
                  <a:moveTo>
                    <a:pt x="298" y="298"/>
                  </a:moveTo>
                  <a:lnTo>
                    <a:pt x="0" y="0"/>
                  </a:lnTo>
                  <a:lnTo>
                    <a:pt x="0" y="298"/>
                  </a:lnTo>
                  <a:lnTo>
                    <a:pt x="298" y="298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 flipH="1">
              <a:off x="897" y="599"/>
              <a:ext cx="301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599" y="897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599" y="599"/>
              <a:ext cx="0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599" y="599"/>
              <a:ext cx="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>
              <a:off x="599" y="599"/>
              <a:ext cx="298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>
              <a:off x="599" y="0"/>
              <a:ext cx="298" cy="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 flipH="1">
              <a:off x="599" y="301"/>
              <a:ext cx="298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>
              <a:off x="897" y="301"/>
              <a:ext cx="0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>
              <a:off x="599" y="599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3" name="Line 17"/>
            <p:cNvSpPr>
              <a:spLocks noChangeShapeType="1"/>
            </p:cNvSpPr>
            <p:nvPr/>
          </p:nvSpPr>
          <p:spPr bwMode="auto">
            <a:xfrm>
              <a:off x="599" y="0"/>
              <a:ext cx="0" cy="5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4" name="Line 18"/>
            <p:cNvSpPr>
              <a:spLocks noChangeShapeType="1"/>
            </p:cNvSpPr>
            <p:nvPr/>
          </p:nvSpPr>
          <p:spPr bwMode="auto">
            <a:xfrm flipH="1">
              <a:off x="0" y="301"/>
              <a:ext cx="301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>
              <a:off x="301" y="301"/>
              <a:ext cx="298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6" name="Line 20"/>
            <p:cNvSpPr>
              <a:spLocks noChangeShapeType="1"/>
            </p:cNvSpPr>
            <p:nvPr/>
          </p:nvSpPr>
          <p:spPr bwMode="auto">
            <a:xfrm>
              <a:off x="301" y="301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7" name="Line 21"/>
            <p:cNvSpPr>
              <a:spLocks noChangeShapeType="1"/>
            </p:cNvSpPr>
            <p:nvPr/>
          </p:nvSpPr>
          <p:spPr bwMode="auto">
            <a:xfrm>
              <a:off x="599" y="301"/>
              <a:ext cx="0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8" name="Line 22"/>
            <p:cNvSpPr>
              <a:spLocks noChangeShapeType="1"/>
            </p:cNvSpPr>
            <p:nvPr/>
          </p:nvSpPr>
          <p:spPr bwMode="auto">
            <a:xfrm>
              <a:off x="0" y="599"/>
              <a:ext cx="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9" name="Line 23"/>
            <p:cNvSpPr>
              <a:spLocks noChangeShapeType="1"/>
            </p:cNvSpPr>
            <p:nvPr/>
          </p:nvSpPr>
          <p:spPr bwMode="auto">
            <a:xfrm>
              <a:off x="301" y="897"/>
              <a:ext cx="298" cy="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 flipH="1">
              <a:off x="301" y="599"/>
              <a:ext cx="298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1" name="Line 25"/>
            <p:cNvSpPr>
              <a:spLocks noChangeShapeType="1"/>
            </p:cNvSpPr>
            <p:nvPr/>
          </p:nvSpPr>
          <p:spPr bwMode="auto">
            <a:xfrm>
              <a:off x="301" y="599"/>
              <a:ext cx="0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>
              <a:off x="301" y="599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3" name="Line 27"/>
            <p:cNvSpPr>
              <a:spLocks noChangeShapeType="1"/>
            </p:cNvSpPr>
            <p:nvPr/>
          </p:nvSpPr>
          <p:spPr bwMode="auto">
            <a:xfrm>
              <a:off x="599" y="599"/>
              <a:ext cx="0" cy="5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044" name="Group 28"/>
          <p:cNvGrpSpPr/>
          <p:nvPr/>
        </p:nvGrpSpPr>
        <p:grpSpPr bwMode="auto">
          <a:xfrm>
            <a:off x="4495800" y="4841540"/>
            <a:ext cx="990600" cy="990600"/>
            <a:chOff x="0" y="0"/>
            <a:chExt cx="1048" cy="907"/>
          </a:xfrm>
        </p:grpSpPr>
        <p:sp>
          <p:nvSpPr>
            <p:cNvPr id="86045" name="Freeform 29"/>
            <p:cNvSpPr/>
            <p:nvPr/>
          </p:nvSpPr>
          <p:spPr bwMode="auto">
            <a:xfrm>
              <a:off x="0" y="453"/>
              <a:ext cx="326" cy="454"/>
            </a:xfrm>
            <a:custGeom>
              <a:avLst/>
              <a:gdLst>
                <a:gd name="T0" fmla="*/ 326 w 326"/>
                <a:gd name="T1" fmla="*/ 265 h 454"/>
                <a:gd name="T2" fmla="*/ 263 w 326"/>
                <a:gd name="T3" fmla="*/ 0 h 454"/>
                <a:gd name="T4" fmla="*/ 0 w 326"/>
                <a:gd name="T5" fmla="*/ 454 h 454"/>
                <a:gd name="T6" fmla="*/ 326 w 326"/>
                <a:gd name="T7" fmla="*/ 265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" h="454">
                  <a:moveTo>
                    <a:pt x="326" y="265"/>
                  </a:moveTo>
                  <a:lnTo>
                    <a:pt x="263" y="0"/>
                  </a:lnTo>
                  <a:lnTo>
                    <a:pt x="0" y="454"/>
                  </a:lnTo>
                  <a:lnTo>
                    <a:pt x="326" y="265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6" name="Freeform 30"/>
            <p:cNvSpPr/>
            <p:nvPr/>
          </p:nvSpPr>
          <p:spPr bwMode="auto">
            <a:xfrm>
              <a:off x="326" y="606"/>
              <a:ext cx="198" cy="301"/>
            </a:xfrm>
            <a:custGeom>
              <a:avLst/>
              <a:gdLst>
                <a:gd name="T0" fmla="*/ 198 w 198"/>
                <a:gd name="T1" fmla="*/ 0 h 301"/>
                <a:gd name="T2" fmla="*/ 0 w 198"/>
                <a:gd name="T3" fmla="*/ 112 h 301"/>
                <a:gd name="T4" fmla="*/ 198 w 198"/>
                <a:gd name="T5" fmla="*/ 301 h 301"/>
                <a:gd name="T6" fmla="*/ 198 w 198"/>
                <a:gd name="T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" h="301">
                  <a:moveTo>
                    <a:pt x="198" y="0"/>
                  </a:moveTo>
                  <a:lnTo>
                    <a:pt x="0" y="112"/>
                  </a:lnTo>
                  <a:lnTo>
                    <a:pt x="198" y="301"/>
                  </a:lnTo>
                  <a:lnTo>
                    <a:pt x="198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7" name="Freeform 31"/>
            <p:cNvSpPr/>
            <p:nvPr/>
          </p:nvSpPr>
          <p:spPr bwMode="auto">
            <a:xfrm>
              <a:off x="263" y="376"/>
              <a:ext cx="261" cy="230"/>
            </a:xfrm>
            <a:custGeom>
              <a:avLst/>
              <a:gdLst>
                <a:gd name="T0" fmla="*/ 261 w 261"/>
                <a:gd name="T1" fmla="*/ 0 h 230"/>
                <a:gd name="T2" fmla="*/ 0 w 261"/>
                <a:gd name="T3" fmla="*/ 77 h 230"/>
                <a:gd name="T4" fmla="*/ 261 w 261"/>
                <a:gd name="T5" fmla="*/ 230 h 230"/>
                <a:gd name="T6" fmla="*/ 261 w 26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30">
                  <a:moveTo>
                    <a:pt x="261" y="0"/>
                  </a:moveTo>
                  <a:lnTo>
                    <a:pt x="0" y="77"/>
                  </a:lnTo>
                  <a:lnTo>
                    <a:pt x="261" y="230"/>
                  </a:lnTo>
                  <a:lnTo>
                    <a:pt x="261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8" name="Freeform 32"/>
            <p:cNvSpPr/>
            <p:nvPr/>
          </p:nvSpPr>
          <p:spPr bwMode="auto">
            <a:xfrm>
              <a:off x="524" y="0"/>
              <a:ext cx="261" cy="453"/>
            </a:xfrm>
            <a:custGeom>
              <a:avLst/>
              <a:gdLst>
                <a:gd name="T0" fmla="*/ 0 w 261"/>
                <a:gd name="T1" fmla="*/ 0 h 453"/>
                <a:gd name="T2" fmla="*/ 0 w 261"/>
                <a:gd name="T3" fmla="*/ 376 h 453"/>
                <a:gd name="T4" fmla="*/ 261 w 261"/>
                <a:gd name="T5" fmla="*/ 453 h 453"/>
                <a:gd name="T6" fmla="*/ 0 w 261"/>
                <a:gd name="T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453">
                  <a:moveTo>
                    <a:pt x="0" y="0"/>
                  </a:moveTo>
                  <a:lnTo>
                    <a:pt x="0" y="376"/>
                  </a:lnTo>
                  <a:lnTo>
                    <a:pt x="261" y="453"/>
                  </a:lnTo>
                  <a:lnTo>
                    <a:pt x="0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9" name="Freeform 33"/>
            <p:cNvSpPr/>
            <p:nvPr/>
          </p:nvSpPr>
          <p:spPr bwMode="auto">
            <a:xfrm>
              <a:off x="524" y="453"/>
              <a:ext cx="261" cy="265"/>
            </a:xfrm>
            <a:custGeom>
              <a:avLst/>
              <a:gdLst>
                <a:gd name="T0" fmla="*/ 261 w 261"/>
                <a:gd name="T1" fmla="*/ 0 h 265"/>
                <a:gd name="T2" fmla="*/ 198 w 261"/>
                <a:gd name="T3" fmla="*/ 265 h 265"/>
                <a:gd name="T4" fmla="*/ 0 w 261"/>
                <a:gd name="T5" fmla="*/ 153 h 265"/>
                <a:gd name="T6" fmla="*/ 261 w 261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5">
                  <a:moveTo>
                    <a:pt x="261" y="0"/>
                  </a:moveTo>
                  <a:lnTo>
                    <a:pt x="198" y="265"/>
                  </a:lnTo>
                  <a:lnTo>
                    <a:pt x="0" y="153"/>
                  </a:lnTo>
                  <a:lnTo>
                    <a:pt x="261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0" name="Freeform 34"/>
            <p:cNvSpPr/>
            <p:nvPr/>
          </p:nvSpPr>
          <p:spPr bwMode="auto">
            <a:xfrm>
              <a:off x="524" y="718"/>
              <a:ext cx="524" cy="189"/>
            </a:xfrm>
            <a:custGeom>
              <a:avLst/>
              <a:gdLst>
                <a:gd name="T0" fmla="*/ 524 w 524"/>
                <a:gd name="T1" fmla="*/ 189 h 189"/>
                <a:gd name="T2" fmla="*/ 198 w 524"/>
                <a:gd name="T3" fmla="*/ 0 h 189"/>
                <a:gd name="T4" fmla="*/ 0 w 524"/>
                <a:gd name="T5" fmla="*/ 189 h 189"/>
                <a:gd name="T6" fmla="*/ 524 w 524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189">
                  <a:moveTo>
                    <a:pt x="524" y="189"/>
                  </a:moveTo>
                  <a:lnTo>
                    <a:pt x="198" y="0"/>
                  </a:lnTo>
                  <a:lnTo>
                    <a:pt x="0" y="189"/>
                  </a:lnTo>
                  <a:lnTo>
                    <a:pt x="524" y="189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0" y="907"/>
              <a:ext cx="10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2" name="Line 36"/>
            <p:cNvSpPr>
              <a:spLocks noChangeShapeType="1"/>
            </p:cNvSpPr>
            <p:nvPr/>
          </p:nvSpPr>
          <p:spPr bwMode="auto">
            <a:xfrm flipH="1">
              <a:off x="0" y="0"/>
              <a:ext cx="524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3" name="Line 37"/>
            <p:cNvSpPr>
              <a:spLocks noChangeShapeType="1"/>
            </p:cNvSpPr>
            <p:nvPr/>
          </p:nvSpPr>
          <p:spPr bwMode="auto">
            <a:xfrm>
              <a:off x="524" y="0"/>
              <a:ext cx="524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4" name="Line 38"/>
            <p:cNvSpPr>
              <a:spLocks noChangeShapeType="1"/>
            </p:cNvSpPr>
            <p:nvPr/>
          </p:nvSpPr>
          <p:spPr bwMode="auto">
            <a:xfrm>
              <a:off x="524" y="0"/>
              <a:ext cx="0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 flipH="1">
              <a:off x="0" y="453"/>
              <a:ext cx="785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6" name="Line 40"/>
            <p:cNvSpPr>
              <a:spLocks noChangeShapeType="1"/>
            </p:cNvSpPr>
            <p:nvPr/>
          </p:nvSpPr>
          <p:spPr bwMode="auto">
            <a:xfrm>
              <a:off x="263" y="453"/>
              <a:ext cx="785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524" y="606"/>
              <a:ext cx="0" cy="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8" name="Line 42"/>
            <p:cNvSpPr>
              <a:spLocks noChangeShapeType="1"/>
            </p:cNvSpPr>
            <p:nvPr/>
          </p:nvSpPr>
          <p:spPr bwMode="auto">
            <a:xfrm flipH="1">
              <a:off x="722" y="453"/>
              <a:ext cx="63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>
              <a:off x="524" y="376"/>
              <a:ext cx="261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0" name="Line 44"/>
            <p:cNvSpPr>
              <a:spLocks noChangeShapeType="1"/>
            </p:cNvSpPr>
            <p:nvPr/>
          </p:nvSpPr>
          <p:spPr bwMode="auto">
            <a:xfrm flipH="1">
              <a:off x="263" y="376"/>
              <a:ext cx="261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>
              <a:off x="263" y="453"/>
              <a:ext cx="63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2" name="Line 46"/>
            <p:cNvSpPr>
              <a:spLocks noChangeShapeType="1"/>
            </p:cNvSpPr>
            <p:nvPr/>
          </p:nvSpPr>
          <p:spPr bwMode="auto">
            <a:xfrm>
              <a:off x="326" y="718"/>
              <a:ext cx="198" cy="1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3" name="Line 47"/>
            <p:cNvSpPr>
              <a:spLocks noChangeShapeType="1"/>
            </p:cNvSpPr>
            <p:nvPr/>
          </p:nvSpPr>
          <p:spPr bwMode="auto">
            <a:xfrm flipH="1">
              <a:off x="524" y="718"/>
              <a:ext cx="198" cy="1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064" name="Group 48"/>
          <p:cNvGrpSpPr/>
          <p:nvPr/>
        </p:nvGrpSpPr>
        <p:grpSpPr bwMode="auto">
          <a:xfrm>
            <a:off x="6553200" y="4917740"/>
            <a:ext cx="1066800" cy="914400"/>
            <a:chOff x="0" y="0"/>
            <a:chExt cx="1048" cy="907"/>
          </a:xfrm>
        </p:grpSpPr>
        <p:sp>
          <p:nvSpPr>
            <p:cNvPr id="86065" name="Freeform 49"/>
            <p:cNvSpPr/>
            <p:nvPr/>
          </p:nvSpPr>
          <p:spPr bwMode="auto">
            <a:xfrm>
              <a:off x="0" y="0"/>
              <a:ext cx="1048" cy="907"/>
            </a:xfrm>
            <a:custGeom>
              <a:avLst/>
              <a:gdLst>
                <a:gd name="T0" fmla="*/ 524 w 1048"/>
                <a:gd name="T1" fmla="*/ 0 h 907"/>
                <a:gd name="T2" fmla="*/ 0 w 1048"/>
                <a:gd name="T3" fmla="*/ 907 h 907"/>
                <a:gd name="T4" fmla="*/ 1048 w 1048"/>
                <a:gd name="T5" fmla="*/ 907 h 907"/>
                <a:gd name="T6" fmla="*/ 524 w 1048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8" h="907">
                  <a:moveTo>
                    <a:pt x="524" y="0"/>
                  </a:moveTo>
                  <a:lnTo>
                    <a:pt x="0" y="907"/>
                  </a:lnTo>
                  <a:lnTo>
                    <a:pt x="1048" y="907"/>
                  </a:lnTo>
                  <a:lnTo>
                    <a:pt x="524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6" name="Line 50"/>
            <p:cNvSpPr>
              <a:spLocks noChangeShapeType="1"/>
            </p:cNvSpPr>
            <p:nvPr/>
          </p:nvSpPr>
          <p:spPr bwMode="auto">
            <a:xfrm>
              <a:off x="0" y="907"/>
              <a:ext cx="10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7" name="Line 51"/>
            <p:cNvSpPr>
              <a:spLocks noChangeShapeType="1"/>
            </p:cNvSpPr>
            <p:nvPr/>
          </p:nvSpPr>
          <p:spPr bwMode="auto">
            <a:xfrm flipH="1">
              <a:off x="0" y="0"/>
              <a:ext cx="524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>
              <a:off x="524" y="0"/>
              <a:ext cx="524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9" name="Oval 53"/>
            <p:cNvSpPr>
              <a:spLocks noChangeArrowheads="1"/>
            </p:cNvSpPr>
            <p:nvPr/>
          </p:nvSpPr>
          <p:spPr bwMode="auto">
            <a:xfrm>
              <a:off x="221" y="300"/>
              <a:ext cx="601" cy="6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0" name="Freeform 54"/>
            <p:cNvSpPr/>
            <p:nvPr/>
          </p:nvSpPr>
          <p:spPr bwMode="auto">
            <a:xfrm>
              <a:off x="263" y="453"/>
              <a:ext cx="522" cy="454"/>
            </a:xfrm>
            <a:custGeom>
              <a:avLst/>
              <a:gdLst>
                <a:gd name="T0" fmla="*/ 522 w 522"/>
                <a:gd name="T1" fmla="*/ 0 h 454"/>
                <a:gd name="T2" fmla="*/ 0 w 522"/>
                <a:gd name="T3" fmla="*/ 0 h 454"/>
                <a:gd name="T4" fmla="*/ 261 w 522"/>
                <a:gd name="T5" fmla="*/ 454 h 454"/>
                <a:gd name="T6" fmla="*/ 522 w 522"/>
                <a:gd name="T7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454">
                  <a:moveTo>
                    <a:pt x="522" y="0"/>
                  </a:moveTo>
                  <a:lnTo>
                    <a:pt x="0" y="0"/>
                  </a:lnTo>
                  <a:lnTo>
                    <a:pt x="261" y="454"/>
                  </a:lnTo>
                  <a:lnTo>
                    <a:pt x="522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1" name="Line 55"/>
            <p:cNvSpPr>
              <a:spLocks noChangeShapeType="1"/>
            </p:cNvSpPr>
            <p:nvPr/>
          </p:nvSpPr>
          <p:spPr bwMode="auto">
            <a:xfrm>
              <a:off x="263" y="453"/>
              <a:ext cx="5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2" name="Line 56"/>
            <p:cNvSpPr>
              <a:spLocks noChangeShapeType="1"/>
            </p:cNvSpPr>
            <p:nvPr/>
          </p:nvSpPr>
          <p:spPr bwMode="auto">
            <a:xfrm>
              <a:off x="263" y="453"/>
              <a:ext cx="261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3" name="Line 57"/>
            <p:cNvSpPr>
              <a:spLocks noChangeShapeType="1"/>
            </p:cNvSpPr>
            <p:nvPr/>
          </p:nvSpPr>
          <p:spPr bwMode="auto">
            <a:xfrm flipH="1">
              <a:off x="524" y="453"/>
              <a:ext cx="261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074" name="Group 58"/>
          <p:cNvGrpSpPr/>
          <p:nvPr/>
        </p:nvGrpSpPr>
        <p:grpSpPr bwMode="auto">
          <a:xfrm>
            <a:off x="2743200" y="4689140"/>
            <a:ext cx="1143000" cy="1219200"/>
            <a:chOff x="0" y="0"/>
            <a:chExt cx="1263" cy="1264"/>
          </a:xfrm>
        </p:grpSpPr>
        <p:sp>
          <p:nvSpPr>
            <p:cNvPr id="86075" name="Freeform 59"/>
            <p:cNvSpPr/>
            <p:nvPr/>
          </p:nvSpPr>
          <p:spPr bwMode="auto">
            <a:xfrm>
              <a:off x="633" y="3"/>
              <a:ext cx="60" cy="208"/>
            </a:xfrm>
            <a:custGeom>
              <a:avLst/>
              <a:gdLst>
                <a:gd name="T0" fmla="*/ 64 w 64"/>
                <a:gd name="T1" fmla="*/ 202 h 223"/>
                <a:gd name="T2" fmla="*/ 0 w 64"/>
                <a:gd name="T3" fmla="*/ 223 h 223"/>
                <a:gd name="T4" fmla="*/ 0 w 64"/>
                <a:gd name="T5" fmla="*/ 0 h 223"/>
                <a:gd name="T6" fmla="*/ 64 w 64"/>
                <a:gd name="T7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23">
                  <a:moveTo>
                    <a:pt x="64" y="202"/>
                  </a:moveTo>
                  <a:lnTo>
                    <a:pt x="0" y="223"/>
                  </a:lnTo>
                  <a:lnTo>
                    <a:pt x="0" y="0"/>
                  </a:lnTo>
                  <a:lnTo>
                    <a:pt x="64" y="202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6" name="Freeform 60"/>
            <p:cNvSpPr/>
            <p:nvPr/>
          </p:nvSpPr>
          <p:spPr bwMode="auto">
            <a:xfrm>
              <a:off x="782" y="336"/>
              <a:ext cx="148" cy="178"/>
            </a:xfrm>
            <a:custGeom>
              <a:avLst/>
              <a:gdLst>
                <a:gd name="T0" fmla="*/ 159 w 159"/>
                <a:gd name="T1" fmla="*/ 0 h 191"/>
                <a:gd name="T2" fmla="*/ 101 w 159"/>
                <a:gd name="T3" fmla="*/ 191 h 191"/>
                <a:gd name="T4" fmla="*/ 0 w 159"/>
                <a:gd name="T5" fmla="*/ 159 h 191"/>
                <a:gd name="T6" fmla="*/ 159 w 159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91">
                  <a:moveTo>
                    <a:pt x="159" y="0"/>
                  </a:moveTo>
                  <a:lnTo>
                    <a:pt x="101" y="191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7" name="Freeform 61"/>
            <p:cNvSpPr/>
            <p:nvPr/>
          </p:nvSpPr>
          <p:spPr bwMode="auto">
            <a:xfrm>
              <a:off x="1055" y="573"/>
              <a:ext cx="208" cy="60"/>
            </a:xfrm>
            <a:custGeom>
              <a:avLst/>
              <a:gdLst>
                <a:gd name="T0" fmla="*/ 223 w 223"/>
                <a:gd name="T1" fmla="*/ 64 h 64"/>
                <a:gd name="T2" fmla="*/ 0 w 223"/>
                <a:gd name="T3" fmla="*/ 64 h 64"/>
                <a:gd name="T4" fmla="*/ 21 w 223"/>
                <a:gd name="T5" fmla="*/ 0 h 64"/>
                <a:gd name="T6" fmla="*/ 223 w 223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" h="64">
                  <a:moveTo>
                    <a:pt x="223" y="64"/>
                  </a:moveTo>
                  <a:lnTo>
                    <a:pt x="0" y="64"/>
                  </a:lnTo>
                  <a:lnTo>
                    <a:pt x="21" y="0"/>
                  </a:lnTo>
                  <a:lnTo>
                    <a:pt x="223" y="64"/>
                  </a:lnTo>
                  <a:close/>
                </a:path>
              </a:pathLst>
            </a:cu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8" name="Line 62"/>
            <p:cNvSpPr>
              <a:spLocks noChangeShapeType="1"/>
            </p:cNvSpPr>
            <p:nvPr/>
          </p:nvSpPr>
          <p:spPr bwMode="auto">
            <a:xfrm>
              <a:off x="633" y="633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9" name="Line 63"/>
            <p:cNvSpPr>
              <a:spLocks noChangeShapeType="1"/>
            </p:cNvSpPr>
            <p:nvPr/>
          </p:nvSpPr>
          <p:spPr bwMode="auto">
            <a:xfrm>
              <a:off x="782" y="484"/>
              <a:ext cx="48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0" name="Line 64"/>
            <p:cNvSpPr>
              <a:spLocks noChangeShapeType="1"/>
            </p:cNvSpPr>
            <p:nvPr/>
          </p:nvSpPr>
          <p:spPr bwMode="auto">
            <a:xfrm>
              <a:off x="633" y="3"/>
              <a:ext cx="149" cy="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1" name="Line 65"/>
            <p:cNvSpPr>
              <a:spLocks noChangeShapeType="1"/>
            </p:cNvSpPr>
            <p:nvPr/>
          </p:nvSpPr>
          <p:spPr bwMode="auto">
            <a:xfrm flipH="1">
              <a:off x="876" y="336"/>
              <a:ext cx="54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2" name="Line 66"/>
            <p:cNvSpPr>
              <a:spLocks noChangeShapeType="1"/>
            </p:cNvSpPr>
            <p:nvPr/>
          </p:nvSpPr>
          <p:spPr bwMode="auto">
            <a:xfrm flipH="1">
              <a:off x="752" y="336"/>
              <a:ext cx="17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3" name="Line 67"/>
            <p:cNvSpPr>
              <a:spLocks noChangeShapeType="1"/>
            </p:cNvSpPr>
            <p:nvPr/>
          </p:nvSpPr>
          <p:spPr bwMode="auto">
            <a:xfrm flipH="1">
              <a:off x="782" y="336"/>
              <a:ext cx="148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4" name="Line 68"/>
            <p:cNvSpPr>
              <a:spLocks noChangeShapeType="1"/>
            </p:cNvSpPr>
            <p:nvPr/>
          </p:nvSpPr>
          <p:spPr bwMode="auto">
            <a:xfrm flipH="1">
              <a:off x="633" y="484"/>
              <a:ext cx="149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5" name="Line 69"/>
            <p:cNvSpPr>
              <a:spLocks noChangeShapeType="1"/>
            </p:cNvSpPr>
            <p:nvPr/>
          </p:nvSpPr>
          <p:spPr bwMode="auto">
            <a:xfrm>
              <a:off x="633" y="3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6" name="Line 70"/>
            <p:cNvSpPr>
              <a:spLocks noChangeShapeType="1"/>
            </p:cNvSpPr>
            <p:nvPr/>
          </p:nvSpPr>
          <p:spPr bwMode="auto">
            <a:xfrm>
              <a:off x="633" y="633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7" name="Freeform 71"/>
            <p:cNvSpPr/>
            <p:nvPr/>
          </p:nvSpPr>
          <p:spPr bwMode="auto">
            <a:xfrm flipH="1">
              <a:off x="572" y="0"/>
              <a:ext cx="60" cy="208"/>
            </a:xfrm>
            <a:custGeom>
              <a:avLst/>
              <a:gdLst>
                <a:gd name="T0" fmla="*/ 64 w 64"/>
                <a:gd name="T1" fmla="*/ 202 h 223"/>
                <a:gd name="T2" fmla="*/ 0 w 64"/>
                <a:gd name="T3" fmla="*/ 223 h 223"/>
                <a:gd name="T4" fmla="*/ 0 w 64"/>
                <a:gd name="T5" fmla="*/ 0 h 223"/>
                <a:gd name="T6" fmla="*/ 64 w 64"/>
                <a:gd name="T7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23">
                  <a:moveTo>
                    <a:pt x="64" y="202"/>
                  </a:moveTo>
                  <a:lnTo>
                    <a:pt x="0" y="223"/>
                  </a:lnTo>
                  <a:lnTo>
                    <a:pt x="0" y="0"/>
                  </a:lnTo>
                  <a:lnTo>
                    <a:pt x="64" y="202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8" name="Freeform 72"/>
            <p:cNvSpPr/>
            <p:nvPr/>
          </p:nvSpPr>
          <p:spPr bwMode="auto">
            <a:xfrm flipH="1">
              <a:off x="335" y="333"/>
              <a:ext cx="148" cy="178"/>
            </a:xfrm>
            <a:custGeom>
              <a:avLst/>
              <a:gdLst>
                <a:gd name="T0" fmla="*/ 159 w 159"/>
                <a:gd name="T1" fmla="*/ 0 h 191"/>
                <a:gd name="T2" fmla="*/ 101 w 159"/>
                <a:gd name="T3" fmla="*/ 191 h 191"/>
                <a:gd name="T4" fmla="*/ 0 w 159"/>
                <a:gd name="T5" fmla="*/ 159 h 191"/>
                <a:gd name="T6" fmla="*/ 159 w 159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91">
                  <a:moveTo>
                    <a:pt x="159" y="0"/>
                  </a:moveTo>
                  <a:lnTo>
                    <a:pt x="101" y="191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9" name="Freeform 73"/>
            <p:cNvSpPr/>
            <p:nvPr/>
          </p:nvSpPr>
          <p:spPr bwMode="auto">
            <a:xfrm flipH="1">
              <a:off x="2" y="570"/>
              <a:ext cx="208" cy="60"/>
            </a:xfrm>
            <a:custGeom>
              <a:avLst/>
              <a:gdLst>
                <a:gd name="T0" fmla="*/ 223 w 223"/>
                <a:gd name="T1" fmla="*/ 64 h 64"/>
                <a:gd name="T2" fmla="*/ 0 w 223"/>
                <a:gd name="T3" fmla="*/ 64 h 64"/>
                <a:gd name="T4" fmla="*/ 21 w 223"/>
                <a:gd name="T5" fmla="*/ 0 h 64"/>
                <a:gd name="T6" fmla="*/ 223 w 223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" h="64">
                  <a:moveTo>
                    <a:pt x="223" y="64"/>
                  </a:moveTo>
                  <a:lnTo>
                    <a:pt x="0" y="64"/>
                  </a:lnTo>
                  <a:lnTo>
                    <a:pt x="21" y="0"/>
                  </a:lnTo>
                  <a:lnTo>
                    <a:pt x="223" y="64"/>
                  </a:lnTo>
                  <a:close/>
                </a:path>
              </a:pathLst>
            </a:cu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0" name="Line 74"/>
            <p:cNvSpPr>
              <a:spLocks noChangeShapeType="1"/>
            </p:cNvSpPr>
            <p:nvPr/>
          </p:nvSpPr>
          <p:spPr bwMode="auto">
            <a:xfrm flipH="1">
              <a:off x="2" y="630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1" name="Line 75"/>
            <p:cNvSpPr>
              <a:spLocks noChangeShapeType="1"/>
            </p:cNvSpPr>
            <p:nvPr/>
          </p:nvSpPr>
          <p:spPr bwMode="auto">
            <a:xfrm flipH="1">
              <a:off x="2" y="481"/>
              <a:ext cx="48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2" name="Line 76"/>
            <p:cNvSpPr>
              <a:spLocks noChangeShapeType="1"/>
            </p:cNvSpPr>
            <p:nvPr/>
          </p:nvSpPr>
          <p:spPr bwMode="auto">
            <a:xfrm flipH="1">
              <a:off x="483" y="0"/>
              <a:ext cx="149" cy="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3" name="Line 77"/>
            <p:cNvSpPr>
              <a:spLocks noChangeShapeType="1"/>
            </p:cNvSpPr>
            <p:nvPr/>
          </p:nvSpPr>
          <p:spPr bwMode="auto">
            <a:xfrm>
              <a:off x="335" y="333"/>
              <a:ext cx="54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4" name="Line 78"/>
            <p:cNvSpPr>
              <a:spLocks noChangeShapeType="1"/>
            </p:cNvSpPr>
            <p:nvPr/>
          </p:nvSpPr>
          <p:spPr bwMode="auto">
            <a:xfrm>
              <a:off x="335" y="333"/>
              <a:ext cx="17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5" name="Line 79"/>
            <p:cNvSpPr>
              <a:spLocks noChangeShapeType="1"/>
            </p:cNvSpPr>
            <p:nvPr/>
          </p:nvSpPr>
          <p:spPr bwMode="auto">
            <a:xfrm>
              <a:off x="335" y="333"/>
              <a:ext cx="148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6" name="Line 80"/>
            <p:cNvSpPr>
              <a:spLocks noChangeShapeType="1"/>
            </p:cNvSpPr>
            <p:nvPr/>
          </p:nvSpPr>
          <p:spPr bwMode="auto">
            <a:xfrm>
              <a:off x="483" y="481"/>
              <a:ext cx="149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7" name="Line 81"/>
            <p:cNvSpPr>
              <a:spLocks noChangeShapeType="1"/>
            </p:cNvSpPr>
            <p:nvPr/>
          </p:nvSpPr>
          <p:spPr bwMode="auto">
            <a:xfrm flipH="1">
              <a:off x="632" y="0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8" name="Line 82"/>
            <p:cNvSpPr>
              <a:spLocks noChangeShapeType="1"/>
            </p:cNvSpPr>
            <p:nvPr/>
          </p:nvSpPr>
          <p:spPr bwMode="auto">
            <a:xfrm flipH="1">
              <a:off x="2" y="630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9" name="Freeform 83"/>
            <p:cNvSpPr/>
            <p:nvPr/>
          </p:nvSpPr>
          <p:spPr bwMode="auto">
            <a:xfrm flipV="1">
              <a:off x="631" y="1053"/>
              <a:ext cx="60" cy="208"/>
            </a:xfrm>
            <a:custGeom>
              <a:avLst/>
              <a:gdLst>
                <a:gd name="T0" fmla="*/ 64 w 64"/>
                <a:gd name="T1" fmla="*/ 202 h 223"/>
                <a:gd name="T2" fmla="*/ 0 w 64"/>
                <a:gd name="T3" fmla="*/ 223 h 223"/>
                <a:gd name="T4" fmla="*/ 0 w 64"/>
                <a:gd name="T5" fmla="*/ 0 h 223"/>
                <a:gd name="T6" fmla="*/ 64 w 64"/>
                <a:gd name="T7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23">
                  <a:moveTo>
                    <a:pt x="64" y="202"/>
                  </a:moveTo>
                  <a:lnTo>
                    <a:pt x="0" y="223"/>
                  </a:lnTo>
                  <a:lnTo>
                    <a:pt x="0" y="0"/>
                  </a:lnTo>
                  <a:lnTo>
                    <a:pt x="64" y="202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0" name="Freeform 84"/>
            <p:cNvSpPr/>
            <p:nvPr/>
          </p:nvSpPr>
          <p:spPr bwMode="auto">
            <a:xfrm flipV="1">
              <a:off x="780" y="750"/>
              <a:ext cx="148" cy="178"/>
            </a:xfrm>
            <a:custGeom>
              <a:avLst/>
              <a:gdLst>
                <a:gd name="T0" fmla="*/ 159 w 159"/>
                <a:gd name="T1" fmla="*/ 0 h 191"/>
                <a:gd name="T2" fmla="*/ 101 w 159"/>
                <a:gd name="T3" fmla="*/ 191 h 191"/>
                <a:gd name="T4" fmla="*/ 0 w 159"/>
                <a:gd name="T5" fmla="*/ 159 h 191"/>
                <a:gd name="T6" fmla="*/ 159 w 159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91">
                  <a:moveTo>
                    <a:pt x="159" y="0"/>
                  </a:moveTo>
                  <a:lnTo>
                    <a:pt x="101" y="191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1" name="Freeform 85"/>
            <p:cNvSpPr/>
            <p:nvPr/>
          </p:nvSpPr>
          <p:spPr bwMode="auto">
            <a:xfrm flipV="1">
              <a:off x="1053" y="631"/>
              <a:ext cx="208" cy="60"/>
            </a:xfrm>
            <a:custGeom>
              <a:avLst/>
              <a:gdLst>
                <a:gd name="T0" fmla="*/ 223 w 223"/>
                <a:gd name="T1" fmla="*/ 64 h 64"/>
                <a:gd name="T2" fmla="*/ 0 w 223"/>
                <a:gd name="T3" fmla="*/ 64 h 64"/>
                <a:gd name="T4" fmla="*/ 21 w 223"/>
                <a:gd name="T5" fmla="*/ 0 h 64"/>
                <a:gd name="T6" fmla="*/ 223 w 223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" h="64">
                  <a:moveTo>
                    <a:pt x="223" y="64"/>
                  </a:moveTo>
                  <a:lnTo>
                    <a:pt x="0" y="64"/>
                  </a:lnTo>
                  <a:lnTo>
                    <a:pt x="21" y="0"/>
                  </a:lnTo>
                  <a:lnTo>
                    <a:pt x="223" y="64"/>
                  </a:lnTo>
                  <a:close/>
                </a:path>
              </a:pathLst>
            </a:cu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 flipV="1">
              <a:off x="631" y="631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3" name="Line 87"/>
            <p:cNvSpPr>
              <a:spLocks noChangeShapeType="1"/>
            </p:cNvSpPr>
            <p:nvPr/>
          </p:nvSpPr>
          <p:spPr bwMode="auto">
            <a:xfrm flipV="1">
              <a:off x="780" y="631"/>
              <a:ext cx="48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4" name="Line 88"/>
            <p:cNvSpPr>
              <a:spLocks noChangeShapeType="1"/>
            </p:cNvSpPr>
            <p:nvPr/>
          </p:nvSpPr>
          <p:spPr bwMode="auto">
            <a:xfrm flipV="1">
              <a:off x="631" y="780"/>
              <a:ext cx="149" cy="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5" name="Line 89"/>
            <p:cNvSpPr>
              <a:spLocks noChangeShapeType="1"/>
            </p:cNvSpPr>
            <p:nvPr/>
          </p:nvSpPr>
          <p:spPr bwMode="auto">
            <a:xfrm flipH="1" flipV="1">
              <a:off x="874" y="750"/>
              <a:ext cx="54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6" name="Line 90"/>
            <p:cNvSpPr>
              <a:spLocks noChangeShapeType="1"/>
            </p:cNvSpPr>
            <p:nvPr/>
          </p:nvSpPr>
          <p:spPr bwMode="auto">
            <a:xfrm flipH="1" flipV="1">
              <a:off x="750" y="874"/>
              <a:ext cx="17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7" name="Line 91"/>
            <p:cNvSpPr>
              <a:spLocks noChangeShapeType="1"/>
            </p:cNvSpPr>
            <p:nvPr/>
          </p:nvSpPr>
          <p:spPr bwMode="auto">
            <a:xfrm flipH="1" flipV="1">
              <a:off x="780" y="780"/>
              <a:ext cx="148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8" name="Line 92"/>
            <p:cNvSpPr>
              <a:spLocks noChangeShapeType="1"/>
            </p:cNvSpPr>
            <p:nvPr/>
          </p:nvSpPr>
          <p:spPr bwMode="auto">
            <a:xfrm flipH="1" flipV="1">
              <a:off x="631" y="631"/>
              <a:ext cx="149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9" name="Line 93"/>
            <p:cNvSpPr>
              <a:spLocks noChangeShapeType="1"/>
            </p:cNvSpPr>
            <p:nvPr/>
          </p:nvSpPr>
          <p:spPr bwMode="auto">
            <a:xfrm flipV="1">
              <a:off x="631" y="631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0" name="Line 94"/>
            <p:cNvSpPr>
              <a:spLocks noChangeShapeType="1"/>
            </p:cNvSpPr>
            <p:nvPr/>
          </p:nvSpPr>
          <p:spPr bwMode="auto">
            <a:xfrm flipV="1">
              <a:off x="631" y="631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1" name="Freeform 95"/>
            <p:cNvSpPr/>
            <p:nvPr/>
          </p:nvSpPr>
          <p:spPr bwMode="auto">
            <a:xfrm flipH="1" flipV="1">
              <a:off x="570" y="1056"/>
              <a:ext cx="60" cy="208"/>
            </a:xfrm>
            <a:custGeom>
              <a:avLst/>
              <a:gdLst>
                <a:gd name="T0" fmla="*/ 64 w 64"/>
                <a:gd name="T1" fmla="*/ 202 h 223"/>
                <a:gd name="T2" fmla="*/ 0 w 64"/>
                <a:gd name="T3" fmla="*/ 223 h 223"/>
                <a:gd name="T4" fmla="*/ 0 w 64"/>
                <a:gd name="T5" fmla="*/ 0 h 223"/>
                <a:gd name="T6" fmla="*/ 64 w 64"/>
                <a:gd name="T7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23">
                  <a:moveTo>
                    <a:pt x="64" y="202"/>
                  </a:moveTo>
                  <a:lnTo>
                    <a:pt x="0" y="223"/>
                  </a:lnTo>
                  <a:lnTo>
                    <a:pt x="0" y="0"/>
                  </a:lnTo>
                  <a:lnTo>
                    <a:pt x="64" y="202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2" name="Freeform 96"/>
            <p:cNvSpPr/>
            <p:nvPr/>
          </p:nvSpPr>
          <p:spPr bwMode="auto">
            <a:xfrm flipH="1" flipV="1">
              <a:off x="333" y="753"/>
              <a:ext cx="148" cy="178"/>
            </a:xfrm>
            <a:custGeom>
              <a:avLst/>
              <a:gdLst>
                <a:gd name="T0" fmla="*/ 159 w 159"/>
                <a:gd name="T1" fmla="*/ 0 h 191"/>
                <a:gd name="T2" fmla="*/ 101 w 159"/>
                <a:gd name="T3" fmla="*/ 191 h 191"/>
                <a:gd name="T4" fmla="*/ 0 w 159"/>
                <a:gd name="T5" fmla="*/ 159 h 191"/>
                <a:gd name="T6" fmla="*/ 159 w 159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91">
                  <a:moveTo>
                    <a:pt x="159" y="0"/>
                  </a:moveTo>
                  <a:lnTo>
                    <a:pt x="101" y="191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3" name="Freeform 97"/>
            <p:cNvSpPr/>
            <p:nvPr/>
          </p:nvSpPr>
          <p:spPr bwMode="auto">
            <a:xfrm flipH="1" flipV="1">
              <a:off x="0" y="634"/>
              <a:ext cx="208" cy="60"/>
            </a:xfrm>
            <a:custGeom>
              <a:avLst/>
              <a:gdLst>
                <a:gd name="T0" fmla="*/ 223 w 223"/>
                <a:gd name="T1" fmla="*/ 64 h 64"/>
                <a:gd name="T2" fmla="*/ 0 w 223"/>
                <a:gd name="T3" fmla="*/ 64 h 64"/>
                <a:gd name="T4" fmla="*/ 21 w 223"/>
                <a:gd name="T5" fmla="*/ 0 h 64"/>
                <a:gd name="T6" fmla="*/ 223 w 223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" h="64">
                  <a:moveTo>
                    <a:pt x="223" y="64"/>
                  </a:moveTo>
                  <a:lnTo>
                    <a:pt x="0" y="64"/>
                  </a:lnTo>
                  <a:lnTo>
                    <a:pt x="21" y="0"/>
                  </a:lnTo>
                  <a:lnTo>
                    <a:pt x="223" y="64"/>
                  </a:lnTo>
                  <a:close/>
                </a:path>
              </a:pathLst>
            </a:cu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4" name="Line 98"/>
            <p:cNvSpPr>
              <a:spLocks noChangeShapeType="1"/>
            </p:cNvSpPr>
            <p:nvPr/>
          </p:nvSpPr>
          <p:spPr bwMode="auto">
            <a:xfrm flipH="1" flipV="1">
              <a:off x="0" y="634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5" name="Line 99"/>
            <p:cNvSpPr>
              <a:spLocks noChangeShapeType="1"/>
            </p:cNvSpPr>
            <p:nvPr/>
          </p:nvSpPr>
          <p:spPr bwMode="auto">
            <a:xfrm flipH="1" flipV="1">
              <a:off x="0" y="634"/>
              <a:ext cx="48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6" name="Line 100"/>
            <p:cNvSpPr>
              <a:spLocks noChangeShapeType="1"/>
            </p:cNvSpPr>
            <p:nvPr/>
          </p:nvSpPr>
          <p:spPr bwMode="auto">
            <a:xfrm flipH="1" flipV="1">
              <a:off x="481" y="783"/>
              <a:ext cx="149" cy="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7" name="Line 101"/>
            <p:cNvSpPr>
              <a:spLocks noChangeShapeType="1"/>
            </p:cNvSpPr>
            <p:nvPr/>
          </p:nvSpPr>
          <p:spPr bwMode="auto">
            <a:xfrm flipV="1">
              <a:off x="333" y="753"/>
              <a:ext cx="54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8" name="Line 102"/>
            <p:cNvSpPr>
              <a:spLocks noChangeShapeType="1"/>
            </p:cNvSpPr>
            <p:nvPr/>
          </p:nvSpPr>
          <p:spPr bwMode="auto">
            <a:xfrm flipV="1">
              <a:off x="333" y="877"/>
              <a:ext cx="17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9" name="Line 103"/>
            <p:cNvSpPr>
              <a:spLocks noChangeShapeType="1"/>
            </p:cNvSpPr>
            <p:nvPr/>
          </p:nvSpPr>
          <p:spPr bwMode="auto">
            <a:xfrm flipV="1">
              <a:off x="333" y="783"/>
              <a:ext cx="148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0" name="Line 104"/>
            <p:cNvSpPr>
              <a:spLocks noChangeShapeType="1"/>
            </p:cNvSpPr>
            <p:nvPr/>
          </p:nvSpPr>
          <p:spPr bwMode="auto">
            <a:xfrm flipV="1">
              <a:off x="481" y="634"/>
              <a:ext cx="149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1" name="Line 105"/>
            <p:cNvSpPr>
              <a:spLocks noChangeShapeType="1"/>
            </p:cNvSpPr>
            <p:nvPr/>
          </p:nvSpPr>
          <p:spPr bwMode="auto">
            <a:xfrm flipH="1" flipV="1">
              <a:off x="630" y="634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2" name="Line 106"/>
            <p:cNvSpPr>
              <a:spLocks noChangeShapeType="1"/>
            </p:cNvSpPr>
            <p:nvPr/>
          </p:nvSpPr>
          <p:spPr bwMode="auto">
            <a:xfrm flipH="1" flipV="1">
              <a:off x="0" y="634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6123" name="Rectangle 107"/>
          <p:cNvSpPr>
            <a:spLocks noChangeArrowheads="1"/>
          </p:cNvSpPr>
          <p:nvPr/>
        </p:nvSpPr>
        <p:spPr bwMode="auto">
          <a:xfrm>
            <a:off x="414336" y="3238760"/>
            <a:ext cx="833412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山东莱芜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下列四个图案中既是轴对称图形</a:t>
            </a:r>
            <a:r>
              <a:rPr lang="zh-CN" altLang="en-US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，又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是中心对称图形的是</a:t>
            </a:r>
            <a:r>
              <a:rPr lang="en-US" altLang="zh-CN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(      )</a:t>
            </a:r>
            <a:endParaRPr lang="en-US" altLang="zh-CN" sz="4800" dirty="0"/>
          </a:p>
        </p:txBody>
      </p:sp>
      <p:sp>
        <p:nvSpPr>
          <p:cNvPr id="86124" name="Rectangle 10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endParaRPr lang="zh-CN" altLang="zh-CN"/>
          </a:p>
        </p:txBody>
      </p:sp>
      <p:sp>
        <p:nvSpPr>
          <p:cNvPr id="86125" name="Rectangle 109"/>
          <p:cNvSpPr>
            <a:spLocks noChangeArrowheads="1"/>
          </p:cNvSpPr>
          <p:nvPr/>
        </p:nvSpPr>
        <p:spPr bwMode="auto">
          <a:xfrm>
            <a:off x="1447800" y="5938503"/>
            <a:ext cx="6245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3200" b="1"/>
              <a:t>A</a:t>
            </a:r>
            <a:r>
              <a:rPr lang="zh-CN" altLang="en-US" sz="3200" b="1"/>
              <a:t>．	  </a:t>
            </a:r>
            <a:r>
              <a:rPr lang="en-US" altLang="zh-CN" sz="3200" b="1"/>
              <a:t>B</a:t>
            </a:r>
            <a:r>
              <a:rPr lang="zh-CN" altLang="en-US" sz="3200" b="1"/>
              <a:t>．	      </a:t>
            </a:r>
            <a:r>
              <a:rPr lang="en-US" altLang="zh-CN" sz="3200" b="1"/>
              <a:t>C</a:t>
            </a:r>
            <a:r>
              <a:rPr lang="zh-CN" altLang="en-US" sz="3200" b="1"/>
              <a:t>．	       </a:t>
            </a:r>
            <a:r>
              <a:rPr lang="en-US" altLang="zh-CN" sz="3200" b="1"/>
              <a:t>D</a:t>
            </a:r>
            <a:r>
              <a:rPr lang="zh-CN" altLang="en-US" sz="3200" b="1"/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图片 1095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2096616"/>
            <a:ext cx="8667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3" name="图片 1096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2020416"/>
            <a:ext cx="863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4" name="图片 1097" descr="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2096616"/>
            <a:ext cx="854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图片 1098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47800" y="2096616"/>
            <a:ext cx="854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6" name="图片 1099" descr="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38400" y="2096616"/>
            <a:ext cx="854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7" name="图片 1100" descr="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05600" y="2020416"/>
            <a:ext cx="854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8" name="图片 1101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1200" y="2020416"/>
            <a:ext cx="8540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9" name="图片 1102" descr="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96200" y="2020416"/>
            <a:ext cx="920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50" name="图片 1103" descr="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3925416"/>
            <a:ext cx="11255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51" name="图片 1104" descr="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6800" y="3925416"/>
            <a:ext cx="101441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52" name="图片 1105" descr="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3925416"/>
            <a:ext cx="101441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53" name="图片 1106" descr="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81400" y="3925416"/>
            <a:ext cx="101441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42900" y="413261"/>
            <a:ext cx="84055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6:</a:t>
            </a:r>
            <a:r>
              <a:rPr lang="zh-CN" altLang="en-US"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2013 </a:t>
            </a:r>
            <a:r>
              <a:rPr lang="zh-CN" altLang="en-US"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广东珠海）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现有如图</a:t>
            </a:r>
            <a:r>
              <a:rPr lang="en-US" altLang="zh-CN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所示</a:t>
            </a:r>
            <a:r>
              <a:rPr lang="zh-CN" altLang="en-US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的四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张牌，若只将其中一张牌旋转</a:t>
            </a:r>
            <a:r>
              <a:rPr lang="en-US" altLang="zh-CN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180</a:t>
            </a:r>
            <a:r>
              <a:rPr lang="zh-CN" altLang="en-US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后得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到图</a:t>
            </a:r>
            <a:r>
              <a:rPr lang="en-US" altLang="zh-CN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，则旋转的牌是（   </a:t>
            </a:r>
            <a:r>
              <a:rPr lang="zh-CN" altLang="en-US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4800" dirty="0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768499" y="5373216"/>
            <a:ext cx="488787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733425" eaLnBrk="0" hangingPunct="0"/>
            <a:r>
              <a:rPr lang="en-US" altLang="zh-CN" sz="1000" dirty="0"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altLang="zh-CN" sz="800" dirty="0"/>
          </a:p>
          <a:p>
            <a:pPr indent="733425" eaLnBrk="0" hangingPunct="0"/>
            <a:r>
              <a:rPr lang="en-US" altLang="zh-CN" sz="1000" dirty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cs typeface="Times New Roman" panose="02020603050405020304" pitchFamily="18" charset="0"/>
              </a:rPr>
              <a:t>A.   B      C     </a:t>
            </a:r>
            <a:r>
              <a:rPr lang="en-US" altLang="zh-CN" sz="3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en-US" altLang="zh-CN" sz="2400" dirty="0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1447800" y="3315816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图</a:t>
            </a:r>
            <a:r>
              <a:rPr lang="en-US" altLang="zh-CN" sz="3200" b="1"/>
              <a:t>1                                  </a:t>
            </a:r>
            <a:r>
              <a:rPr lang="zh-CN" altLang="en-US" sz="3200" b="1"/>
              <a:t>图</a:t>
            </a:r>
            <a:r>
              <a:rPr lang="en-US" altLang="zh-CN" sz="32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84248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已知：下列命题中真命题的个数是（    ）  </a:t>
            </a:r>
          </a:p>
          <a:p>
            <a:r>
              <a:rPr lang="zh-CN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关于中心对称的两个图形一定不全等</a:t>
            </a:r>
          </a:p>
          <a:p>
            <a:r>
              <a:rPr lang="zh-CN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关于中心对称的两个图形是全等图形</a:t>
            </a:r>
          </a:p>
          <a:p>
            <a:r>
              <a:rPr lang="zh-CN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两个全等的图形一定关于中心对称</a:t>
            </a:r>
          </a:p>
          <a:p>
            <a:endParaRPr lang="zh-CN" alt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 0       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      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      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729538" y="981075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512888" y="2827338"/>
            <a:ext cx="1943100" cy="0"/>
          </a:xfrm>
          <a:prstGeom prst="line">
            <a:avLst/>
          </a:prstGeom>
          <a:noFill/>
          <a:ln w="41275">
            <a:solidFill>
              <a:srgbClr val="33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5256213" y="2060575"/>
            <a:ext cx="1404937" cy="14049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30" name="Group 18"/>
          <p:cNvGrpSpPr/>
          <p:nvPr/>
        </p:nvGrpSpPr>
        <p:grpSpPr bwMode="auto">
          <a:xfrm>
            <a:off x="5940425" y="2528888"/>
            <a:ext cx="576263" cy="457200"/>
            <a:chOff x="4286" y="981"/>
            <a:chExt cx="363" cy="288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4286" y="981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auto">
            <a:xfrm flipV="1">
              <a:off x="4287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33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48263" y="3573463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）圆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787900" y="5589588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</a:rPr>
              <a:t>） 正方形</a:t>
            </a:r>
          </a:p>
        </p:txBody>
      </p:sp>
      <p:grpSp>
        <p:nvGrpSpPr>
          <p:cNvPr id="13321" name="Group 9"/>
          <p:cNvGrpSpPr/>
          <p:nvPr/>
        </p:nvGrpSpPr>
        <p:grpSpPr bwMode="auto">
          <a:xfrm>
            <a:off x="1330325" y="4152900"/>
            <a:ext cx="2017713" cy="1147763"/>
            <a:chOff x="1383" y="1162"/>
            <a:chExt cx="2631" cy="2359"/>
          </a:xfrm>
        </p:grpSpPr>
        <p:sp>
          <p:nvSpPr>
            <p:cNvPr id="13322" name="AutoShape 10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3" y="1162"/>
              <a:ext cx="2631" cy="2359"/>
            </a:xfrm>
            <a:prstGeom prst="flowChartInputOutpu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323" name="Group 11"/>
            <p:cNvGrpSpPr/>
            <p:nvPr/>
          </p:nvGrpSpPr>
          <p:grpSpPr bwMode="auto">
            <a:xfrm>
              <a:off x="1383" y="1162"/>
              <a:ext cx="2631" cy="2359"/>
              <a:chOff x="1383" y="1162"/>
              <a:chExt cx="2631" cy="2359"/>
            </a:xfrm>
          </p:grpSpPr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V="1">
                <a:off x="1383" y="1162"/>
                <a:ext cx="2631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543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295400" y="3465513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）线段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865188" y="5472113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</a:rPr>
              <a:t>）平行四边形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512888" y="2827338"/>
            <a:ext cx="1943100" cy="0"/>
          </a:xfrm>
          <a:prstGeom prst="line">
            <a:avLst/>
          </a:prstGeom>
          <a:noFill/>
          <a:ln w="41275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152525" y="2466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455988" y="2466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492500" y="404813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ea typeface="黑体" panose="02010609060101010101" pitchFamily="49" charset="-122"/>
              </a:rPr>
              <a:t>观   察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47403" y="1308706"/>
            <a:ext cx="74491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anose="02020603050405020304" pitchFamily="18" charset="0"/>
              </a:rPr>
              <a:t>将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下面的图形绕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点旋转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180°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，你有什么发现？</a:t>
            </a:r>
          </a:p>
        </p:txBody>
      </p:sp>
      <p:grpSp>
        <p:nvGrpSpPr>
          <p:cNvPr id="13353" name="Group 41"/>
          <p:cNvGrpSpPr/>
          <p:nvPr/>
        </p:nvGrpSpPr>
        <p:grpSpPr bwMode="auto">
          <a:xfrm>
            <a:off x="1331913" y="4152900"/>
            <a:ext cx="2017712" cy="1147763"/>
            <a:chOff x="4241" y="3067"/>
            <a:chExt cx="1271" cy="723"/>
          </a:xfrm>
        </p:grpSpPr>
        <p:sp>
          <p:nvSpPr>
            <p:cNvPr id="13349" name="AutoShape 37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41" y="3067"/>
              <a:ext cx="1271" cy="723"/>
            </a:xfrm>
            <a:prstGeom prst="flowChartInputOutput">
              <a:avLst/>
            </a:prstGeom>
            <a:solidFill>
              <a:srgbClr val="00FF00">
                <a:alpha val="41000"/>
              </a:srgbClr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350" name="Group 38"/>
            <p:cNvGrpSpPr/>
            <p:nvPr/>
          </p:nvGrpSpPr>
          <p:grpSpPr bwMode="auto">
            <a:xfrm>
              <a:off x="4241" y="3067"/>
              <a:ext cx="1271" cy="723"/>
              <a:chOff x="1383" y="1162"/>
              <a:chExt cx="2631" cy="2359"/>
            </a:xfrm>
          </p:grpSpPr>
          <p:sp>
            <p:nvSpPr>
              <p:cNvPr id="13351" name="Line 39"/>
              <p:cNvSpPr>
                <a:spLocks noChangeShapeType="1"/>
              </p:cNvSpPr>
              <p:nvPr/>
            </p:nvSpPr>
            <p:spPr bwMode="auto">
              <a:xfrm flipV="1">
                <a:off x="1383" y="1162"/>
                <a:ext cx="2631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2" name="Line 40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543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051050" y="4724400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5256213" y="2060575"/>
            <a:ext cx="1404937" cy="1404938"/>
          </a:xfrm>
          <a:prstGeom prst="ellipse">
            <a:avLst/>
          </a:prstGeom>
          <a:solidFill>
            <a:srgbClr val="FFFF00">
              <a:alpha val="32001"/>
            </a:srgbClr>
          </a:solidFill>
          <a:ln w="9525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55" name="Group 43"/>
          <p:cNvGrpSpPr/>
          <p:nvPr/>
        </p:nvGrpSpPr>
        <p:grpSpPr bwMode="auto">
          <a:xfrm>
            <a:off x="2447925" y="2395538"/>
            <a:ext cx="682625" cy="457200"/>
            <a:chOff x="4400" y="3385"/>
            <a:chExt cx="430" cy="288"/>
          </a:xfrm>
        </p:grpSpPr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4421" y="338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3354" name="AutoShape 42"/>
            <p:cNvSpPr>
              <a:spLocks noChangeArrowheads="1"/>
            </p:cNvSpPr>
            <p:nvPr/>
          </p:nvSpPr>
          <p:spPr bwMode="auto">
            <a:xfrm>
              <a:off x="4400" y="3635"/>
              <a:ext cx="22" cy="22"/>
            </a:xfrm>
            <a:prstGeom prst="flowChartConnector">
              <a:avLst/>
            </a:prstGeom>
            <a:solidFill>
              <a:srgbClr val="FF0000"/>
            </a:solidFill>
            <a:ln w="4445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5976938" y="1844675"/>
            <a:ext cx="0" cy="18002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5292725" y="4184650"/>
            <a:ext cx="1189038" cy="11890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291138" y="4184650"/>
            <a:ext cx="1189037" cy="1189038"/>
          </a:xfrm>
          <a:prstGeom prst="rect">
            <a:avLst/>
          </a:prstGeom>
          <a:solidFill>
            <a:srgbClr val="00FFFF">
              <a:alpha val="49001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65" name="Group 53"/>
          <p:cNvGrpSpPr/>
          <p:nvPr/>
        </p:nvGrpSpPr>
        <p:grpSpPr bwMode="auto">
          <a:xfrm>
            <a:off x="5292725" y="4184650"/>
            <a:ext cx="1187450" cy="1189038"/>
            <a:chOff x="3334" y="2636"/>
            <a:chExt cx="748" cy="749"/>
          </a:xfrm>
        </p:grpSpPr>
        <p:sp>
          <p:nvSpPr>
            <p:cNvPr id="13362" name="Line 50"/>
            <p:cNvSpPr>
              <a:spLocks noChangeShapeType="1"/>
            </p:cNvSpPr>
            <p:nvPr/>
          </p:nvSpPr>
          <p:spPr bwMode="auto">
            <a:xfrm>
              <a:off x="3334" y="2636"/>
              <a:ext cx="725" cy="7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3" name="Line 51"/>
            <p:cNvSpPr>
              <a:spLocks noChangeShapeType="1"/>
            </p:cNvSpPr>
            <p:nvPr/>
          </p:nvSpPr>
          <p:spPr bwMode="auto">
            <a:xfrm flipV="1">
              <a:off x="3334" y="2636"/>
              <a:ext cx="748" cy="7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>
              <a:off x="3424" y="2886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2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6" grpId="0" animBg="1"/>
      <p:bldP spid="13346" grpId="0" animBg="1"/>
      <p:bldP spid="13347" grpId="0" animBg="1"/>
      <p:bldP spid="13347" grpId="1" animBg="1"/>
      <p:bldP spid="133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01452" y="1635126"/>
            <a:ext cx="828092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 smtClean="0">
                <a:latin typeface="楷体_GB2312" pitchFamily="49" charset="-122"/>
                <a:ea typeface="楷体_GB2312" pitchFamily="49" charset="-122"/>
              </a:rPr>
              <a:t>通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过今天的学习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你有哪些收获？还存在哪些疑问？</a:t>
            </a:r>
            <a:endParaRPr kumimoji="1" lang="zh-CN" altLang="en-US" sz="4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671888" y="441325"/>
            <a:ext cx="248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小      结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45678" y="4083050"/>
            <a:ext cx="7878749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你知道轴对称图形与中心对称图形的区别与联系？</a:t>
            </a:r>
            <a:endParaRPr kumimoji="1" lang="zh-CN" altLang="en-US" sz="40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31405" y="5385593"/>
            <a:ext cx="5545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等边三角形不是中心对称图形！</a:t>
            </a:r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2195736" y="1174527"/>
            <a:ext cx="4141787" cy="3579812"/>
          </a:xfrm>
          <a:prstGeom prst="triangle">
            <a:avLst>
              <a:gd name="adj" fmla="val 50000"/>
            </a:avLst>
          </a:prstGeom>
          <a:solidFill>
            <a:srgbClr val="FF0000">
              <a:alpha val="72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6" name="AutoShape 28"/>
          <p:cNvSpPr>
            <a:spLocks noChangeArrowheads="1"/>
          </p:cNvSpPr>
          <p:nvPr/>
        </p:nvSpPr>
        <p:spPr bwMode="auto">
          <a:xfrm>
            <a:off x="2195736" y="1174527"/>
            <a:ext cx="4141787" cy="3579812"/>
          </a:xfrm>
          <a:prstGeom prst="triangle">
            <a:avLst>
              <a:gd name="adj" fmla="val 50000"/>
            </a:avLst>
          </a:prstGeom>
          <a:solidFill>
            <a:srgbClr val="FF0000">
              <a:alpha val="48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3289" name="Group 41"/>
          <p:cNvGrpSpPr/>
          <p:nvPr/>
        </p:nvGrpSpPr>
        <p:grpSpPr bwMode="auto">
          <a:xfrm>
            <a:off x="2195736" y="1196752"/>
            <a:ext cx="4105275" cy="3578225"/>
            <a:chOff x="1519" y="1017"/>
            <a:chExt cx="2586" cy="2254"/>
          </a:xfrm>
        </p:grpSpPr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2608" y="2273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 flipH="1">
              <a:off x="2812" y="1017"/>
              <a:ext cx="22" cy="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 flipV="1">
              <a:off x="1519" y="2242"/>
              <a:ext cx="1991" cy="10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75" name="Line 27"/>
            <p:cNvSpPr>
              <a:spLocks noChangeShapeType="1"/>
            </p:cNvSpPr>
            <p:nvPr/>
          </p:nvSpPr>
          <p:spPr bwMode="auto">
            <a:xfrm flipH="1" flipV="1">
              <a:off x="2109" y="2228"/>
              <a:ext cx="1996" cy="1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90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04138" y="1700213"/>
            <a:ext cx="539750" cy="252412"/>
          </a:xfrm>
          <a:prstGeom prst="actionButtonBackPrevious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334000" cy="838200"/>
          </a:xfrm>
          <a:ln>
            <a:solidFill>
              <a:schemeClr val="folHlink"/>
            </a:solidFill>
            <a:miter lim="800000"/>
          </a:ln>
        </p:spPr>
        <p:txBody>
          <a:bodyPr/>
          <a:lstStyle/>
          <a:p>
            <a:r>
              <a:rPr lang="zh-CN" altLang="en-US" sz="4800" b="1">
                <a:solidFill>
                  <a:srgbClr val="CC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一、</a:t>
            </a:r>
            <a:r>
              <a:rPr lang="zh-CN" altLang="en-US" sz="4800" b="1">
                <a:solidFill>
                  <a:srgbClr val="CC0066"/>
                </a:solidFill>
                <a:ea typeface="华文新魏" panose="02010800040101010101" pitchFamily="2" charset="-122"/>
              </a:rPr>
              <a:t>填空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7239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dirty="0">
                <a:solidFill>
                  <a:schemeClr val="bg2"/>
                </a:solidFill>
              </a:rPr>
              <a:t>1.</a:t>
            </a:r>
            <a:r>
              <a:rPr lang="zh-CN" altLang="en-US" sz="3600" dirty="0">
                <a:solidFill>
                  <a:schemeClr val="bg2"/>
                </a:solidFill>
              </a:rPr>
              <a:t>如图</a:t>
            </a:r>
            <a:r>
              <a:rPr lang="en-US" altLang="zh-CN" sz="3600" dirty="0">
                <a:solidFill>
                  <a:schemeClr val="bg2"/>
                </a:solidFill>
              </a:rPr>
              <a:t>,     </a:t>
            </a:r>
            <a:r>
              <a:rPr lang="en-US" altLang="en-US" sz="3600" dirty="0">
                <a:solidFill>
                  <a:schemeClr val="bg2"/>
                </a:solidFill>
              </a:rPr>
              <a:t>ABCD</a:t>
            </a:r>
            <a:r>
              <a:rPr lang="zh-CN" altLang="en-US" sz="3600" dirty="0">
                <a:solidFill>
                  <a:schemeClr val="bg2"/>
                </a:solidFill>
              </a:rPr>
              <a:t>的对角线</a:t>
            </a:r>
            <a:r>
              <a:rPr lang="en-US" altLang="zh-CN" sz="3600" dirty="0">
                <a:solidFill>
                  <a:schemeClr val="bg2"/>
                </a:solidFill>
              </a:rPr>
              <a:t>AC</a:t>
            </a:r>
            <a:r>
              <a:rPr lang="zh-CN" altLang="en-US" sz="3600" dirty="0">
                <a:solidFill>
                  <a:schemeClr val="bg2"/>
                </a:solidFill>
              </a:rPr>
              <a:t>、</a:t>
            </a:r>
            <a:r>
              <a:rPr lang="en-US" altLang="zh-CN" sz="3600" dirty="0">
                <a:solidFill>
                  <a:schemeClr val="bg2"/>
                </a:solidFill>
              </a:rPr>
              <a:t>BD</a:t>
            </a:r>
            <a:r>
              <a:rPr lang="zh-CN" altLang="en-US" sz="3600" dirty="0">
                <a:solidFill>
                  <a:schemeClr val="bg2"/>
                </a:solidFill>
              </a:rPr>
              <a:t>交于</a:t>
            </a:r>
            <a:r>
              <a:rPr lang="en-US" altLang="zh-CN" sz="3600" dirty="0">
                <a:solidFill>
                  <a:schemeClr val="bg2"/>
                </a:solidFill>
              </a:rPr>
              <a:t>O</a:t>
            </a:r>
          </a:p>
          <a:p>
            <a:pPr>
              <a:buFontTx/>
              <a:buNone/>
            </a:pPr>
            <a:endParaRPr lang="en-US" altLang="zh-CN" sz="3600" dirty="0">
              <a:solidFill>
                <a:schemeClr val="bg2"/>
              </a:solidFill>
            </a:endParaRPr>
          </a:p>
          <a:p>
            <a:pPr>
              <a:buFontTx/>
              <a:buNone/>
            </a:pPr>
            <a:endParaRPr lang="en-US" altLang="zh-CN" sz="3600" dirty="0">
              <a:solidFill>
                <a:schemeClr val="bg2"/>
              </a:solidFill>
            </a:endParaRPr>
          </a:p>
          <a:p>
            <a:pPr>
              <a:buFontTx/>
              <a:buNone/>
            </a:pPr>
            <a:endParaRPr lang="en-US" altLang="zh-CN" sz="3600" dirty="0">
              <a:solidFill>
                <a:schemeClr val="bg2"/>
              </a:solidFill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4267200" y="1905000"/>
            <a:ext cx="3352800" cy="1066800"/>
          </a:xfrm>
          <a:prstGeom prst="parallelogram">
            <a:avLst>
              <a:gd name="adj" fmla="val 78571"/>
            </a:avLst>
          </a:prstGeom>
          <a:solidFill>
            <a:schemeClr val="folHlink"/>
          </a:solidFill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2949" name="Group 5"/>
          <p:cNvGrpSpPr/>
          <p:nvPr/>
        </p:nvGrpSpPr>
        <p:grpSpPr bwMode="auto">
          <a:xfrm>
            <a:off x="3886200" y="1600200"/>
            <a:ext cx="4138613" cy="1524000"/>
            <a:chOff x="2496" y="1152"/>
            <a:chExt cx="2607" cy="960"/>
          </a:xfrm>
        </p:grpSpPr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3024" y="115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2496" y="177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4368" y="18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4848" y="120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3264" y="1344"/>
              <a:ext cx="1056" cy="672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 flipV="1">
              <a:off x="2736" y="1344"/>
              <a:ext cx="2112" cy="672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3429000" y="1544638"/>
            <a:ext cx="528638" cy="228600"/>
          </a:xfrm>
          <a:prstGeom prst="parallelogram">
            <a:avLst>
              <a:gd name="adj" fmla="val 57813"/>
            </a:avLst>
          </a:prstGeom>
          <a:solidFill>
            <a:srgbClr val="71BB96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7543800" y="2895600"/>
            <a:ext cx="974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600" b="1">
                <a:solidFill>
                  <a:srgbClr val="CC0066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>
                <a:solidFill>
                  <a:srgbClr val="CC0066"/>
                </a:solidFill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7543800" y="3473450"/>
            <a:ext cx="941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600" b="1">
                <a:solidFill>
                  <a:srgbClr val="CC0066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>
                <a:solidFill>
                  <a:srgbClr val="CC0066"/>
                </a:solidFill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2057400" y="4724400"/>
            <a:ext cx="1739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3600" b="1">
                <a:solidFill>
                  <a:srgbClr val="CC0066"/>
                </a:solidFill>
                <a:latin typeface="Times New Roman" panose="02020603050405020304" pitchFamily="18" charset="0"/>
              </a:rPr>
              <a:t>线段</a:t>
            </a:r>
            <a:r>
              <a:rPr kumimoji="1" lang="en-US" altLang="zh-CN" sz="3600" b="1">
                <a:solidFill>
                  <a:srgbClr val="CC0066"/>
                </a:solidFill>
                <a:latin typeface="Times New Roman" panose="02020603050405020304" pitchFamily="18" charset="0"/>
              </a:rPr>
              <a:t>CB</a:t>
            </a:r>
          </a:p>
        </p:txBody>
      </p:sp>
      <p:sp>
        <p:nvSpPr>
          <p:cNvPr id="82960" name="AutoShape 16"/>
          <p:cNvSpPr>
            <a:spLocks noChangeArrowheads="1"/>
          </p:cNvSpPr>
          <p:nvPr/>
        </p:nvSpPr>
        <p:spPr bwMode="auto">
          <a:xfrm>
            <a:off x="2438400" y="5562600"/>
            <a:ext cx="452438" cy="228600"/>
          </a:xfrm>
          <a:prstGeom prst="parallelogram">
            <a:avLst>
              <a:gd name="adj" fmla="val 49479"/>
            </a:avLst>
          </a:prstGeom>
          <a:solidFill>
            <a:srgbClr val="71BB96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2819400" y="5791200"/>
            <a:ext cx="378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3600" b="1">
                <a:solidFill>
                  <a:srgbClr val="CC0066"/>
                </a:solidFill>
                <a:latin typeface="Times New Roman" panose="02020603050405020304" pitchFamily="18" charset="0"/>
              </a:rPr>
              <a:t>平行四边形</a:t>
            </a:r>
            <a:r>
              <a:rPr kumimoji="1" lang="en-US" altLang="zh-CN" sz="3600" b="1">
                <a:solidFill>
                  <a:srgbClr val="CC0066"/>
                </a:solidFill>
                <a:latin typeface="Times New Roman" panose="02020603050405020304" pitchFamily="18" charset="0"/>
              </a:rPr>
              <a:t>CDAB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219075" y="322263"/>
            <a:ext cx="1304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4400" b="1">
                <a:solidFill>
                  <a:srgbClr val="FF99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练习</a:t>
            </a: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1828800" y="2971800"/>
            <a:ext cx="739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1) A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点关于</a:t>
            </a: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点的对称点是 </a:t>
            </a:r>
            <a:r>
              <a:rPr kumimoji="1" lang="zh-CN" altLang="en-US" sz="3600" u="sng">
                <a:solidFill>
                  <a:schemeClr val="bg2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1860550" y="3581400"/>
            <a:ext cx="728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2) D</a:t>
            </a:r>
            <a:r>
              <a:rPr kumimoji="1" lang="zh-CN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点关于O点的对称点是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u="sng">
                <a:solidFill>
                  <a:schemeClr val="bg2"/>
                </a:solidFill>
                <a:latin typeface="Times New Roman" panose="02020603050405020304" pitchFamily="18" charset="0"/>
              </a:rPr>
              <a:t>           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1828800" y="4191000"/>
            <a:ext cx="6934200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3)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线段</a:t>
            </a: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AD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关于</a:t>
            </a: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点的对称线段是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zh-CN" altLang="en-US" sz="3600" u="sng">
                <a:solidFill>
                  <a:schemeClr val="bg2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1905000" y="53340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4)    ABCD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关于</a:t>
            </a:r>
            <a:r>
              <a:rPr kumimoji="1"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点的对称图形是</a:t>
            </a:r>
            <a:r>
              <a:rPr kumimoji="1" lang="zh-CN" altLang="en-US" sz="3600" u="sng">
                <a:solidFill>
                  <a:schemeClr val="bg2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kumimoji="1" lang="zh-CN" altLang="en-US" sz="3600">
                <a:solidFill>
                  <a:schemeClr val="bg2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5715000" y="2362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仿宋_GB2312" pitchFamily="49" charset="-122"/>
              </a:rPr>
              <a:t>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utoUpdateAnimBg="0"/>
      <p:bldP spid="82958" grpId="0" autoUpdateAnimBg="0"/>
      <p:bldP spid="82959" grpId="0" autoUpdateAnimBg="0"/>
      <p:bldP spid="8296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31775" y="290513"/>
            <a:ext cx="78676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ahoma" panose="020B0604030504040204" pitchFamily="34" charset="0"/>
              </a:rPr>
              <a:t>实验探究：如何画</a:t>
            </a:r>
            <a:r>
              <a:rPr kumimoji="1" lang="zh-CN" altLang="en-US" sz="4000" b="1">
                <a:solidFill>
                  <a:srgbClr val="FF0000"/>
                </a:solidFill>
                <a:latin typeface="Tahoma" panose="020B0604030504040204" pitchFamily="34" charset="0"/>
              </a:rPr>
              <a:t>一条</a:t>
            </a:r>
            <a:r>
              <a:rPr kumimoji="1" lang="zh-CN" altLang="en-US" sz="4000" b="1">
                <a:latin typeface="Tahoma" panose="020B0604030504040204" pitchFamily="34" charset="0"/>
              </a:rPr>
              <a:t>直线将下列图形分成</a:t>
            </a:r>
            <a:r>
              <a:rPr kumimoji="1" lang="zh-CN" altLang="en-US" sz="4000" b="1">
                <a:solidFill>
                  <a:srgbClr val="FF0000"/>
                </a:solidFill>
                <a:latin typeface="Tahoma" panose="020B0604030504040204" pitchFamily="34" charset="0"/>
              </a:rPr>
              <a:t>面积相等</a:t>
            </a:r>
            <a:r>
              <a:rPr kumimoji="1" lang="zh-CN" altLang="en-US" sz="4000" b="1">
                <a:latin typeface="Tahoma" panose="020B0604030504040204" pitchFamily="34" charset="0"/>
              </a:rPr>
              <a:t>的</a:t>
            </a:r>
            <a:r>
              <a:rPr kumimoji="1" lang="zh-CN" altLang="en-US" sz="4000" b="1">
                <a:solidFill>
                  <a:srgbClr val="FF0000"/>
                </a:solidFill>
                <a:latin typeface="Tahoma" panose="020B0604030504040204" pitchFamily="34" charset="0"/>
              </a:rPr>
              <a:t>两部分</a:t>
            </a:r>
            <a:r>
              <a:rPr kumimoji="1" lang="zh-CN" altLang="en-US" sz="4000" b="1">
                <a:latin typeface="Tahoma" panose="020B0604030504040204" pitchFamily="34" charset="0"/>
              </a:rPr>
              <a:t>。</a:t>
            </a:r>
            <a:r>
              <a:rPr kumimoji="1" lang="zh-CN" altLang="en-US" b="1">
                <a:latin typeface="Tahoma" panose="020B0604030504040204" pitchFamily="34" charset="0"/>
              </a:rPr>
              <a:t>	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email"/>
          <a:srcRect l="2756" t="4517" r="3937"/>
          <a:stretch>
            <a:fillRect/>
          </a:stretch>
        </p:blipFill>
        <p:spPr bwMode="auto">
          <a:xfrm>
            <a:off x="359532" y="1916832"/>
            <a:ext cx="8420360" cy="225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 cstate="email"/>
          <a:srcRect l="1741" r="4645"/>
          <a:stretch>
            <a:fillRect/>
          </a:stretch>
        </p:blipFill>
        <p:spPr bwMode="auto">
          <a:xfrm>
            <a:off x="596900" y="4618038"/>
            <a:ext cx="41402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463550"/>
            <a:ext cx="4046537" cy="213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3" y="2708920"/>
            <a:ext cx="3355975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212158"/>
            <a:ext cx="4513263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057400" y="1104900"/>
            <a:ext cx="215900" cy="711200"/>
          </a:xfrm>
          <a:prstGeom prst="line">
            <a:avLst/>
          </a:prstGeom>
          <a:noFill/>
          <a:ln w="12700">
            <a:solidFill>
              <a:srgbClr val="99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2003425" y="1465263"/>
            <a:ext cx="333375" cy="101600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V="1">
            <a:off x="784225" y="754063"/>
            <a:ext cx="3643313" cy="1539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1916113" y="696913"/>
            <a:ext cx="1422400" cy="15970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987425" y="1422400"/>
            <a:ext cx="4049713" cy="274638"/>
          </a:xfrm>
          <a:prstGeom prst="line">
            <a:avLst/>
          </a:prstGeom>
          <a:noFill/>
          <a:ln w="28575">
            <a:solidFill>
              <a:srgbClr val="00008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249488" y="3753495"/>
            <a:ext cx="0" cy="1452563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581025" y="2926408"/>
            <a:ext cx="1682750" cy="229393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581025" y="2912120"/>
            <a:ext cx="1639888" cy="229393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>
            <a:off x="2235200" y="3797945"/>
            <a:ext cx="1262063" cy="139223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235200" y="3797945"/>
            <a:ext cx="1262063" cy="142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0" y="3740795"/>
            <a:ext cx="3948113" cy="1042988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20688" y="5328295"/>
            <a:ext cx="7924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规律：过两个中心对称图形的中心画出一条直线即可</a:t>
            </a:r>
          </a:p>
        </p:txBody>
      </p:sp>
      <p:sp>
        <p:nvSpPr>
          <p:cNvPr id="76817" name="WordArt 17"/>
          <p:cNvSpPr>
            <a:spLocks noChangeArrowheads="1" noChangeShapeType="1" noTextEdit="1"/>
          </p:cNvSpPr>
          <p:nvPr/>
        </p:nvSpPr>
        <p:spPr bwMode="auto">
          <a:xfrm>
            <a:off x="5832140" y="534987"/>
            <a:ext cx="2654300" cy="1139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miter lim="800000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7" grpId="0" animBg="1"/>
      <p:bldP spid="76808" grpId="0" animBg="1"/>
      <p:bldP spid="76809" grpId="0" animBg="1"/>
      <p:bldP spid="76810" grpId="0" animBg="1"/>
      <p:bldP spid="76811" grpId="0" animBg="1"/>
      <p:bldP spid="76812" grpId="0" animBg="1"/>
      <p:bldP spid="76813" grpId="0" animBg="1"/>
      <p:bldP spid="76814" grpId="0" animBg="1"/>
      <p:bldP spid="76815" grpId="0" animBg="1"/>
      <p:bldP spid="768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31540" y="304800"/>
            <a:ext cx="7646988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移动</a:t>
            </a:r>
            <a:r>
              <a:rPr kumimoji="1" lang="zh-CN" altLang="en-US" sz="3200" b="1" dirty="0">
                <a:solidFill>
                  <a:srgbClr val="C60C76"/>
                </a:solidFill>
                <a:latin typeface="Tahoma" panose="020B0604030504040204" pitchFamily="34" charset="0"/>
              </a:rPr>
              <a:t>一块正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方形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1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）使得到图形</a:t>
            </a:r>
            <a:r>
              <a:rPr kumimoji="1" lang="zh-CN" altLang="en-US" sz="3200" b="1" dirty="0">
                <a:solidFill>
                  <a:srgbClr val="C60C76"/>
                </a:solidFill>
                <a:latin typeface="Tahoma" panose="020B0604030504040204" pitchFamily="34" charset="0"/>
              </a:rPr>
              <a:t>只是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轴对称图形；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2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）使得到图形</a:t>
            </a:r>
            <a:r>
              <a:rPr kumimoji="1" lang="zh-CN" altLang="en-US" sz="3200" b="1" dirty="0">
                <a:solidFill>
                  <a:srgbClr val="C60C76"/>
                </a:solidFill>
                <a:latin typeface="Tahoma" panose="020B0604030504040204" pitchFamily="34" charset="0"/>
              </a:rPr>
              <a:t>只是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中心对称图形；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3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zh-CN" altLang="en-US" sz="3200" b="1" dirty="0">
                <a:solidFill>
                  <a:srgbClr val="C60C76"/>
                </a:solidFill>
                <a:latin typeface="Tahoma" panose="020B0604030504040204" pitchFamily="34" charset="0"/>
              </a:rPr>
              <a:t>既是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轴对称图形</a:t>
            </a:r>
            <a:r>
              <a:rPr kumimoji="1" lang="zh-CN" altLang="en-US" sz="3200" b="1" dirty="0">
                <a:solidFill>
                  <a:srgbClr val="C60C76"/>
                </a:solidFill>
                <a:latin typeface="Tahoma" panose="020B0604030504040204" pitchFamily="34" charset="0"/>
              </a:rPr>
              <a:t>又是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中心对称图形：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481263" y="3267075"/>
            <a:ext cx="1509712" cy="150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495550" y="4803775"/>
            <a:ext cx="1509713" cy="150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499100" y="4773613"/>
            <a:ext cx="1509713" cy="1509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003675" y="4787900"/>
            <a:ext cx="1509713" cy="150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992563" y="3263900"/>
            <a:ext cx="1509712" cy="150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3655" y="477044"/>
            <a:ext cx="2916237" cy="614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进一步探索</a:t>
            </a:r>
          </a:p>
        </p:txBody>
      </p:sp>
      <p:pic>
        <p:nvPicPr>
          <p:cNvPr id="78851" name="Picture 3" descr="问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217" y="404019"/>
            <a:ext cx="81597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34480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3333FF"/>
                </a:solidFill>
              </a:rPr>
              <a:t>怎样判别两个图形关于某一点成中心对称呢？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292725" y="1484313"/>
            <a:ext cx="344805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333FF"/>
                </a:solidFill>
              </a:rPr>
              <a:t>如果两个图形的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对应点连成的线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段都经过某一点，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并且被该点平分，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那么这两个图形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一定关于这一点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成中心对称。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5580063" y="2492375"/>
            <a:ext cx="2663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435600" y="2492375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5435600" y="2997200"/>
            <a:ext cx="2808288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6227763" y="3500438"/>
            <a:ext cx="19446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41363" y="1160463"/>
            <a:ext cx="7488237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已知：下列命题中真命题的个数是（       ）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 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①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关于中心对称的两个图形一定不全等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②关于中心对称的两个图形是全等形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③两个全等的图形一定关于中心对称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  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  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1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 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2   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D  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919913" y="1052513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635375" y="41116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巩固练习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96900" y="3752850"/>
            <a:ext cx="76327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按要求画一个图形，所画图形中同时要有一个正方形和一个圆，并且这个图形既是轴对称图形又是中心对称图形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9878" name="Group 6"/>
          <p:cNvGrpSpPr/>
          <p:nvPr/>
        </p:nvGrpSpPr>
        <p:grpSpPr bwMode="auto">
          <a:xfrm>
            <a:off x="1619250" y="5265738"/>
            <a:ext cx="854075" cy="854075"/>
            <a:chOff x="680" y="3191"/>
            <a:chExt cx="726" cy="726"/>
          </a:xfrm>
        </p:grpSpPr>
        <p:sp>
          <p:nvSpPr>
            <p:cNvPr id="79879" name="Oval 7"/>
            <p:cNvSpPr>
              <a:spLocks noChangeArrowheads="1"/>
            </p:cNvSpPr>
            <p:nvPr/>
          </p:nvSpPr>
          <p:spPr bwMode="auto">
            <a:xfrm>
              <a:off x="680" y="3191"/>
              <a:ext cx="726" cy="72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9880" name="Rectangle 8"/>
            <p:cNvSpPr>
              <a:spLocks noChangeArrowheads="1"/>
            </p:cNvSpPr>
            <p:nvPr/>
          </p:nvSpPr>
          <p:spPr bwMode="auto">
            <a:xfrm>
              <a:off x="861" y="3418"/>
              <a:ext cx="363" cy="33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9881" name="Group 9"/>
          <p:cNvGrpSpPr/>
          <p:nvPr/>
        </p:nvGrpSpPr>
        <p:grpSpPr bwMode="auto">
          <a:xfrm>
            <a:off x="3130550" y="5265738"/>
            <a:ext cx="827088" cy="827087"/>
            <a:chOff x="1633" y="3226"/>
            <a:chExt cx="703" cy="703"/>
          </a:xfrm>
        </p:grpSpPr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1633" y="3226"/>
              <a:ext cx="703" cy="703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/>
          </p:nvSpPr>
          <p:spPr bwMode="auto">
            <a:xfrm>
              <a:off x="1729" y="3339"/>
              <a:ext cx="516" cy="48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9884" name="Group 12"/>
          <p:cNvGrpSpPr/>
          <p:nvPr/>
        </p:nvGrpSpPr>
        <p:grpSpPr bwMode="auto">
          <a:xfrm>
            <a:off x="4751388" y="5265738"/>
            <a:ext cx="854075" cy="854075"/>
            <a:chOff x="2631" y="3181"/>
            <a:chExt cx="726" cy="726"/>
          </a:xfrm>
        </p:grpSpPr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2631" y="3181"/>
              <a:ext cx="726" cy="72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>
              <a:off x="2631" y="3181"/>
              <a:ext cx="0" cy="726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2631" y="3907"/>
              <a:ext cx="72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88" name="Line 16"/>
            <p:cNvSpPr>
              <a:spLocks noChangeShapeType="1"/>
            </p:cNvSpPr>
            <p:nvPr/>
          </p:nvSpPr>
          <p:spPr bwMode="auto">
            <a:xfrm>
              <a:off x="2631" y="3181"/>
              <a:ext cx="72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3357" y="3181"/>
              <a:ext cx="0" cy="726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890" name="Group 18"/>
          <p:cNvGrpSpPr/>
          <p:nvPr/>
        </p:nvGrpSpPr>
        <p:grpSpPr bwMode="auto">
          <a:xfrm>
            <a:off x="6299200" y="5302250"/>
            <a:ext cx="865188" cy="854075"/>
            <a:chOff x="3687" y="3181"/>
            <a:chExt cx="735" cy="726"/>
          </a:xfrm>
        </p:grpSpPr>
        <p:sp>
          <p:nvSpPr>
            <p:cNvPr id="79891" name="Line 19"/>
            <p:cNvSpPr>
              <a:spLocks noChangeShapeType="1"/>
            </p:cNvSpPr>
            <p:nvPr/>
          </p:nvSpPr>
          <p:spPr bwMode="auto">
            <a:xfrm>
              <a:off x="3687" y="3181"/>
              <a:ext cx="0" cy="726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3696" y="3907"/>
              <a:ext cx="72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3696" y="3181"/>
              <a:ext cx="72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4422" y="3181"/>
              <a:ext cx="0" cy="726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95" name="Oval 23"/>
            <p:cNvSpPr>
              <a:spLocks noChangeArrowheads="1"/>
            </p:cNvSpPr>
            <p:nvPr/>
          </p:nvSpPr>
          <p:spPr bwMode="auto">
            <a:xfrm>
              <a:off x="3796" y="3281"/>
              <a:ext cx="494" cy="49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21519" y="1162050"/>
            <a:ext cx="7237413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5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如图，在平行四边形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中，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BD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交于点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，过点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的两条直线，分别交各边于点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H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G</a:t>
            </a:r>
            <a:r>
              <a:rPr kumimoji="1" lang="zh-CN" altLang="en-US" sz="2800" b="1" i="1" dirty="0"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G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关于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的对称点分别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      </a:t>
            </a:r>
            <a:r>
              <a:rPr kumimoji="1" lang="en-US" altLang="zh-CN" sz="2800" b="1" u="sng" dirty="0">
                <a:latin typeface="Times New Roman" panose="02020603050405020304" pitchFamily="18" charset="0"/>
              </a:rPr>
              <a:t>             </a:t>
            </a:r>
          </a:p>
        </p:txBody>
      </p:sp>
      <p:grpSp>
        <p:nvGrpSpPr>
          <p:cNvPr id="80899" name="Group 3"/>
          <p:cNvGrpSpPr/>
          <p:nvPr/>
        </p:nvGrpSpPr>
        <p:grpSpPr bwMode="auto">
          <a:xfrm>
            <a:off x="2109788" y="3438525"/>
            <a:ext cx="4730750" cy="2438400"/>
            <a:chOff x="1329" y="2166"/>
            <a:chExt cx="2980" cy="1536"/>
          </a:xfrm>
        </p:grpSpPr>
        <p:grpSp>
          <p:nvGrpSpPr>
            <p:cNvPr id="80900" name="Group 4"/>
            <p:cNvGrpSpPr/>
            <p:nvPr/>
          </p:nvGrpSpPr>
          <p:grpSpPr bwMode="auto">
            <a:xfrm>
              <a:off x="1467" y="2424"/>
              <a:ext cx="2605" cy="1008"/>
              <a:chOff x="1379" y="1824"/>
              <a:chExt cx="2605" cy="1008"/>
            </a:xfrm>
          </p:grpSpPr>
          <p:grpSp>
            <p:nvGrpSpPr>
              <p:cNvPr id="80901" name="Group 5"/>
              <p:cNvGrpSpPr/>
              <p:nvPr/>
            </p:nvGrpSpPr>
            <p:grpSpPr bwMode="auto">
              <a:xfrm>
                <a:off x="1392" y="1824"/>
                <a:ext cx="2592" cy="1008"/>
                <a:chOff x="768" y="1824"/>
                <a:chExt cx="2592" cy="1008"/>
              </a:xfrm>
            </p:grpSpPr>
            <p:sp>
              <p:nvSpPr>
                <p:cNvPr id="80902" name="Line 6"/>
                <p:cNvSpPr>
                  <a:spLocks noChangeShapeType="1"/>
                </p:cNvSpPr>
                <p:nvPr/>
              </p:nvSpPr>
              <p:spPr bwMode="auto">
                <a:xfrm>
                  <a:off x="1200" y="1824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3" name="Line 7"/>
                <p:cNvSpPr>
                  <a:spLocks noChangeShapeType="1"/>
                </p:cNvSpPr>
                <p:nvPr/>
              </p:nvSpPr>
              <p:spPr bwMode="auto">
                <a:xfrm>
                  <a:off x="768" y="2832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928" y="1824"/>
                  <a:ext cx="432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68" y="1824"/>
                  <a:ext cx="432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0906" name="Line 10"/>
              <p:cNvSpPr>
                <a:spLocks noChangeShapeType="1"/>
              </p:cNvSpPr>
              <p:nvPr/>
            </p:nvSpPr>
            <p:spPr bwMode="auto">
              <a:xfrm flipV="1">
                <a:off x="1379" y="1824"/>
                <a:ext cx="2592" cy="1008"/>
              </a:xfrm>
              <a:prstGeom prst="line">
                <a:avLst/>
              </a:prstGeom>
              <a:noFill/>
              <a:ln w="28575">
                <a:solidFill>
                  <a:srgbClr val="CD502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7" name="Line 11"/>
              <p:cNvSpPr>
                <a:spLocks noChangeShapeType="1"/>
              </p:cNvSpPr>
              <p:nvPr/>
            </p:nvSpPr>
            <p:spPr bwMode="auto">
              <a:xfrm>
                <a:off x="1824" y="1824"/>
                <a:ext cx="1728" cy="1008"/>
              </a:xfrm>
              <a:prstGeom prst="line">
                <a:avLst/>
              </a:prstGeom>
              <a:noFill/>
              <a:ln w="28575">
                <a:solidFill>
                  <a:srgbClr val="CD502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8" name="Line 12"/>
              <p:cNvSpPr>
                <a:spLocks noChangeShapeType="1"/>
              </p:cNvSpPr>
              <p:nvPr/>
            </p:nvSpPr>
            <p:spPr bwMode="auto">
              <a:xfrm>
                <a:off x="2496" y="1824"/>
                <a:ext cx="384" cy="1008"/>
              </a:xfrm>
              <a:prstGeom prst="line">
                <a:avLst/>
              </a:prstGeom>
              <a:noFill/>
              <a:ln w="38100">
                <a:solidFill>
                  <a:srgbClr val="5858E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9" name="Line 13"/>
              <p:cNvSpPr>
                <a:spLocks noChangeShapeType="1"/>
              </p:cNvSpPr>
              <p:nvPr/>
            </p:nvSpPr>
            <p:spPr bwMode="auto">
              <a:xfrm>
                <a:off x="1680" y="2160"/>
                <a:ext cx="2016" cy="33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1729" y="218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1521" y="255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2433" y="216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1329" y="339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3633" y="331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0915" name="Text Box 19"/>
            <p:cNvSpPr txBox="1">
              <a:spLocks noChangeArrowheads="1"/>
            </p:cNvSpPr>
            <p:nvPr/>
          </p:nvSpPr>
          <p:spPr bwMode="auto">
            <a:xfrm>
              <a:off x="3873" y="298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2865" y="3414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0917" name="Text Box 21"/>
            <p:cNvSpPr txBox="1">
              <a:spLocks noChangeArrowheads="1"/>
            </p:cNvSpPr>
            <p:nvPr/>
          </p:nvSpPr>
          <p:spPr bwMode="auto">
            <a:xfrm>
              <a:off x="4065" y="2214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0918" name="Text Box 22"/>
            <p:cNvSpPr txBox="1">
              <a:spLocks noChangeArrowheads="1"/>
            </p:cNvSpPr>
            <p:nvPr/>
          </p:nvSpPr>
          <p:spPr bwMode="auto">
            <a:xfrm>
              <a:off x="2734" y="2629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6696869" y="2640013"/>
            <a:ext cx="4206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4104482" y="2676525"/>
            <a:ext cx="3873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5437982" y="2640013"/>
            <a:ext cx="3873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997994" y="2640013"/>
            <a:ext cx="3873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400" b="1" i="1">
                <a:solidFill>
                  <a:srgbClr val="0000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3635375" y="41116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9" grpId="0" autoUpdateAnimBg="0"/>
      <p:bldP spid="80920" grpId="0" autoUpdateAnimBg="0"/>
      <p:bldP spid="80921" grpId="0" autoUpdateAnimBg="0"/>
      <p:bldP spid="8092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s5h6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63" y="4220877"/>
            <a:ext cx="104775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3" name="Picture 3" descr="s5h60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1300" y="4263739"/>
            <a:ext cx="106203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4" name="Picture 4" descr="s5h60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4309777"/>
            <a:ext cx="1000125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5" name="AutoShape 5"/>
          <p:cNvSpPr>
            <a:spLocks noChangeArrowheads="1"/>
          </p:cNvSpPr>
          <p:nvPr/>
        </p:nvSpPr>
        <p:spPr bwMode="auto">
          <a:xfrm>
            <a:off x="1511300" y="2796753"/>
            <a:ext cx="1035050" cy="989012"/>
          </a:xfrm>
          <a:prstGeom prst="star5">
            <a:avLst/>
          </a:prstGeom>
          <a:noFill/>
          <a:ln w="19050">
            <a:solidFill>
              <a:srgbClr val="00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5292725" y="3066628"/>
            <a:ext cx="1441450" cy="539750"/>
          </a:xfrm>
          <a:prstGeom prst="parallelogram">
            <a:avLst>
              <a:gd name="adj" fmla="val 66765"/>
            </a:avLst>
          </a:prstGeom>
          <a:noFill/>
          <a:ln w="19050">
            <a:solidFill>
              <a:srgbClr val="00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3402013" y="3022178"/>
            <a:ext cx="1035050" cy="67468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791505" y="641636"/>
            <a:ext cx="5400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00"/>
                </a:solidFill>
              </a:rPr>
              <a:t>3.</a:t>
            </a:r>
            <a:r>
              <a:rPr lang="zh-CN" altLang="en-US" sz="2800" b="1" dirty="0">
                <a:solidFill>
                  <a:srgbClr val="003300"/>
                </a:solidFill>
              </a:rPr>
              <a:t>观察图形</a:t>
            </a:r>
            <a:r>
              <a:rPr lang="en-US" altLang="zh-CN" sz="2800" b="1" dirty="0">
                <a:solidFill>
                  <a:srgbClr val="003300"/>
                </a:solidFill>
              </a:rPr>
              <a:t>,</a:t>
            </a:r>
            <a:r>
              <a:rPr lang="zh-CN" altLang="en-US" sz="2800" b="1" dirty="0">
                <a:solidFill>
                  <a:srgbClr val="003300"/>
                </a:solidFill>
              </a:rPr>
              <a:t>并回答下面的问题</a:t>
            </a:r>
            <a:r>
              <a:rPr lang="en-US" altLang="zh-CN" sz="2800" b="1" dirty="0">
                <a:solidFill>
                  <a:srgbClr val="003300"/>
                </a:solidFill>
              </a:rPr>
              <a:t>: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881063" y="1181696"/>
            <a:ext cx="4184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66"/>
                </a:solidFill>
              </a:rPr>
              <a:t>(1)</a:t>
            </a:r>
            <a:r>
              <a:rPr lang="zh-CN" altLang="en-US" sz="2800" b="1" dirty="0">
                <a:solidFill>
                  <a:srgbClr val="003366"/>
                </a:solidFill>
              </a:rPr>
              <a:t>哪些只是轴对称图形</a:t>
            </a:r>
            <a:r>
              <a:rPr lang="en-US" altLang="zh-CN" sz="2800" b="1" dirty="0">
                <a:solidFill>
                  <a:srgbClr val="003366"/>
                </a:solidFill>
              </a:rPr>
              <a:t>?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881063" y="1722065"/>
            <a:ext cx="4681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66"/>
                </a:solidFill>
              </a:rPr>
              <a:t>(2)</a:t>
            </a:r>
            <a:r>
              <a:rPr lang="zh-CN" altLang="en-US" sz="2800" b="1" dirty="0">
                <a:solidFill>
                  <a:srgbClr val="003366"/>
                </a:solidFill>
              </a:rPr>
              <a:t>哪些只是中心对称图形</a:t>
            </a:r>
            <a:r>
              <a:rPr lang="en-US" altLang="zh-CN" sz="2800" b="1" dirty="0">
                <a:solidFill>
                  <a:srgbClr val="003366"/>
                </a:solidFill>
              </a:rPr>
              <a:t>?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881063" y="2261815"/>
            <a:ext cx="7246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66"/>
                </a:solidFill>
              </a:rPr>
              <a:t>(3)</a:t>
            </a:r>
            <a:r>
              <a:rPr lang="zh-CN" altLang="en-US" sz="2800" b="1" dirty="0">
                <a:solidFill>
                  <a:srgbClr val="003366"/>
                </a:solidFill>
              </a:rPr>
              <a:t>哪些既是中心对称图形</a:t>
            </a:r>
            <a:r>
              <a:rPr lang="en-US" altLang="zh-CN" sz="2800" b="1" dirty="0">
                <a:solidFill>
                  <a:srgbClr val="003366"/>
                </a:solidFill>
              </a:rPr>
              <a:t>,</a:t>
            </a:r>
            <a:r>
              <a:rPr lang="zh-CN" altLang="en-US" sz="2800" b="1" dirty="0">
                <a:solidFill>
                  <a:srgbClr val="003366"/>
                </a:solidFill>
              </a:rPr>
              <a:t>又是轴对称图形</a:t>
            </a:r>
            <a:r>
              <a:rPr lang="en-US" altLang="zh-CN" sz="2800" b="1" dirty="0">
                <a:solidFill>
                  <a:srgbClr val="003366"/>
                </a:solidFill>
              </a:rPr>
              <a:t>?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1827213" y="3741315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①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3806825" y="3652415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②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5786438" y="3652415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③</a:t>
            </a: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1871663" y="5165439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④</a:t>
            </a: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5876925" y="5209889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⑥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3671888" y="5300377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66"/>
                </a:solidFill>
              </a:rPr>
              <a:t>⑤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34194" y="5579194"/>
            <a:ext cx="821427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00"/>
                </a:solidFill>
              </a:rPr>
              <a:t>4.</a:t>
            </a:r>
            <a:r>
              <a:rPr lang="zh-CN" altLang="en-US" sz="2800" b="1" dirty="0">
                <a:solidFill>
                  <a:srgbClr val="003300"/>
                </a:solidFill>
              </a:rPr>
              <a:t>用平行四边形的中心对称性说明平行四边形的对边相等</a:t>
            </a:r>
            <a:r>
              <a:rPr lang="en-US" altLang="zh-CN" sz="2800" b="1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720117" y="184212"/>
            <a:ext cx="1871663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Book Antiqua" panose="02040602050305030304" pitchFamily="18" charset="0"/>
              </a:rPr>
              <a:t>作业题 </a:t>
            </a:r>
            <a:r>
              <a:rPr lang="en-US" altLang="zh-CN" sz="3200" dirty="0">
                <a:solidFill>
                  <a:srgbClr val="0000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Book Antiqua" panose="0204060205030503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27088" y="4221163"/>
            <a:ext cx="76327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 b="1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3000" b="1" dirty="0">
                <a:latin typeface="Times New Roman" panose="02020603050405020304" pitchFamily="18" charset="0"/>
              </a:rPr>
              <a:t>把一个图形绕着某一个点旋转</a:t>
            </a:r>
            <a:r>
              <a:rPr kumimoji="1" lang="en-US" altLang="zh-CN" sz="3000" b="1" dirty="0">
                <a:latin typeface="Times New Roman" panose="02020603050405020304" pitchFamily="18" charset="0"/>
              </a:rPr>
              <a:t>180°</a:t>
            </a:r>
            <a:r>
              <a:rPr kumimoji="1" lang="zh-CN" altLang="en-US" sz="3000" b="1" dirty="0">
                <a:latin typeface="Times New Roman" panose="02020603050405020304" pitchFamily="18" charset="0"/>
              </a:rPr>
              <a:t>，如果旋转后的图形能够与原来的图形重合，那么这个图形叫做</a:t>
            </a:r>
            <a:r>
              <a:rPr kumimoji="1"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中心对称图形</a:t>
            </a:r>
            <a:r>
              <a:rPr kumimoji="1" lang="zh-CN" altLang="en-US" sz="3000" b="1" dirty="0">
                <a:latin typeface="Times New Roman" panose="02020603050405020304" pitchFamily="18" charset="0"/>
              </a:rPr>
              <a:t>，这个点就是它的</a:t>
            </a:r>
            <a:r>
              <a:rPr kumimoji="1"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对称中心</a:t>
            </a:r>
            <a:r>
              <a:rPr kumimoji="1" lang="en-US" altLang="zh-CN" sz="30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4106" name="Group 10"/>
          <p:cNvGrpSpPr/>
          <p:nvPr/>
        </p:nvGrpSpPr>
        <p:grpSpPr bwMode="auto">
          <a:xfrm>
            <a:off x="2771775" y="1701800"/>
            <a:ext cx="3670300" cy="1889125"/>
            <a:chOff x="1383" y="1162"/>
            <a:chExt cx="2631" cy="2359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1383" y="1162"/>
              <a:ext cx="2631" cy="2359"/>
            </a:xfrm>
            <a:prstGeom prst="flowChartInputOutpu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08" name="Group 12"/>
            <p:cNvGrpSpPr/>
            <p:nvPr/>
          </p:nvGrpSpPr>
          <p:grpSpPr bwMode="auto">
            <a:xfrm>
              <a:off x="1383" y="1162"/>
              <a:ext cx="2631" cy="2359"/>
              <a:chOff x="1383" y="1162"/>
              <a:chExt cx="2631" cy="2359"/>
            </a:xfrm>
          </p:grpSpPr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V="1">
                <a:off x="1383" y="1162"/>
                <a:ext cx="2631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543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11" name="Group 15"/>
          <p:cNvGrpSpPr/>
          <p:nvPr/>
        </p:nvGrpSpPr>
        <p:grpSpPr bwMode="auto">
          <a:xfrm>
            <a:off x="2771775" y="1701800"/>
            <a:ext cx="3671888" cy="1890713"/>
            <a:chOff x="1383" y="1162"/>
            <a:chExt cx="2631" cy="2359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1383" y="1162"/>
              <a:ext cx="2631" cy="2359"/>
            </a:xfrm>
            <a:prstGeom prst="flowChartInputOutput">
              <a:avLst/>
            </a:prstGeom>
            <a:solidFill>
              <a:srgbClr val="00FF00">
                <a:alpha val="28999"/>
              </a:srgbClr>
            </a:solidFill>
            <a:ln w="9525" cap="rnd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13" name="Group 17"/>
            <p:cNvGrpSpPr/>
            <p:nvPr/>
          </p:nvGrpSpPr>
          <p:grpSpPr bwMode="auto">
            <a:xfrm>
              <a:off x="1383" y="1162"/>
              <a:ext cx="2631" cy="2359"/>
              <a:chOff x="1383" y="1162"/>
              <a:chExt cx="2631" cy="2359"/>
            </a:xfrm>
          </p:grpSpPr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 flipV="1">
                <a:off x="1383" y="1162"/>
                <a:ext cx="2631" cy="2359"/>
              </a:xfrm>
              <a:prstGeom prst="line">
                <a:avLst/>
              </a:prstGeom>
              <a:noFill/>
              <a:ln w="9525" cap="rnd">
                <a:solidFill>
                  <a:srgbClr val="FF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543" cy="2359"/>
              </a:xfrm>
              <a:prstGeom prst="line">
                <a:avLst/>
              </a:prstGeom>
              <a:noFill/>
              <a:ln w="9525" cap="rnd">
                <a:solidFill>
                  <a:srgbClr val="FF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16" name="Group 20"/>
          <p:cNvGrpSpPr/>
          <p:nvPr/>
        </p:nvGrpSpPr>
        <p:grpSpPr bwMode="auto">
          <a:xfrm>
            <a:off x="2339975" y="1196975"/>
            <a:ext cx="4608513" cy="2955925"/>
            <a:chOff x="1474" y="1706"/>
            <a:chExt cx="2903" cy="1862"/>
          </a:xfrm>
        </p:grpSpPr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1882" y="1706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i="1">
                  <a:latin typeface="Times New Roman" panose="02020603050405020304" pitchFamily="18" charset="0"/>
                </a:rPr>
                <a:t>Ａ</a:t>
              </a: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1474" y="3158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i="1">
                  <a:latin typeface="Times New Roman" panose="02020603050405020304" pitchFamily="18" charset="0"/>
                </a:rPr>
                <a:t>Ｂ</a:t>
              </a: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3470" y="3203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i="1">
                  <a:latin typeface="Times New Roman" panose="02020603050405020304" pitchFamily="18" charset="0"/>
                </a:rPr>
                <a:t>Ｃ</a:t>
              </a:r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4014" y="1752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i="1">
                  <a:latin typeface="Times New Roman" panose="02020603050405020304" pitchFamily="18" charset="0"/>
                </a:rPr>
                <a:t>Ｄ</a:t>
              </a: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2699" y="2614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293812" y="525463"/>
            <a:ext cx="5148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ea typeface="黑体" panose="02010609060101010101" pitchFamily="49" charset="-122"/>
              </a:rPr>
              <a:t>中心对称图形的定义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5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62013" y="1160463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FFE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1FFB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800080"/>
                </a:solidFill>
                <a:latin typeface="宋体" panose="02010600030101010101" pitchFamily="2" charset="-122"/>
              </a:rPr>
              <a:t>问</a:t>
            </a:r>
            <a:r>
              <a:rPr kumimoji="1" lang="zh-CN" altLang="en-US" sz="2800" b="1" dirty="0">
                <a:solidFill>
                  <a:srgbClr val="800080"/>
                </a:solidFill>
                <a:latin typeface="宋体" panose="02010600030101010101" pitchFamily="2" charset="-122"/>
              </a:rPr>
              <a:t>题：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我们平时见过的几何图形中，有哪些是中心对称图形？并指出对称中心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8458200" y="6172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779838" y="4413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探  究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900113" y="2925763"/>
            <a:ext cx="1476375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2951163" y="2601913"/>
            <a:ext cx="1549400" cy="863600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4895850" y="2276475"/>
            <a:ext cx="1366838" cy="1366838"/>
          </a:xfrm>
          <a:prstGeom prst="rect">
            <a:avLst/>
          </a:prstGeom>
          <a:noFill/>
          <a:ln w="41275">
            <a:solidFill>
              <a:srgbClr val="008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863600" y="3968750"/>
            <a:ext cx="1223963" cy="1223963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2592388" y="4437063"/>
            <a:ext cx="1619250" cy="719137"/>
          </a:xfrm>
          <a:prstGeom prst="parallelogram">
            <a:avLst>
              <a:gd name="adj" fmla="val 56291"/>
            </a:avLst>
          </a:prstGeom>
          <a:noFill/>
          <a:ln w="47625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 rot="16200000" flipH="1" flipV="1">
            <a:off x="4829176" y="3676650"/>
            <a:ext cx="1547812" cy="1989137"/>
          </a:xfrm>
          <a:prstGeom prst="diamond">
            <a:avLst/>
          </a:prstGeom>
          <a:noFill/>
          <a:ln w="44450">
            <a:solidFill>
              <a:srgbClr val="80008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4" name="AutoShape 16"/>
          <p:cNvSpPr>
            <a:spLocks noChangeArrowheads="1"/>
          </p:cNvSpPr>
          <p:nvPr/>
        </p:nvSpPr>
        <p:spPr bwMode="auto">
          <a:xfrm>
            <a:off x="6840538" y="2349500"/>
            <a:ext cx="1476375" cy="1276350"/>
          </a:xfrm>
          <a:prstGeom prst="hexagon">
            <a:avLst>
              <a:gd name="adj" fmla="val 28918"/>
              <a:gd name="vf" fmla="val 115470"/>
            </a:avLst>
          </a:prstGeom>
          <a:noFill/>
          <a:ln w="44450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7056438" y="4113213"/>
            <a:ext cx="1296987" cy="1296987"/>
          </a:xfrm>
          <a:prstGeom prst="octagon">
            <a:avLst>
              <a:gd name="adj" fmla="val 29287"/>
            </a:avLst>
          </a:prstGeom>
          <a:noFill/>
          <a:ln w="412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1836738" y="5768975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怎样的正多边形是中心对称图形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31" name="Group 151"/>
          <p:cNvGraphicFramePr>
            <a:graphicFrameLocks noGrp="1"/>
          </p:cNvGraphicFramePr>
          <p:nvPr>
            <p:ph/>
          </p:nvPr>
        </p:nvGraphicFramePr>
        <p:xfrm>
          <a:off x="827584" y="980728"/>
          <a:ext cx="7612063" cy="5709033"/>
        </p:xfrm>
        <a:graphic>
          <a:graphicData uri="http://schemas.openxmlformats.org/drawingml/2006/table">
            <a:tbl>
              <a:tblPr/>
              <a:tblGrid>
                <a:gridCol w="151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             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形          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轴对称图形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中心对称图形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对称轴条数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对称中心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线段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角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等腰三角形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等边三角形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平行四边形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对角线交点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矩形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对角线交点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菱形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对角线交点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正方形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对角线交点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48" name="Rectangle 6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01209" y="4689128"/>
            <a:ext cx="1296988" cy="3603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0" name="AutoShape 7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25022" y="4184303"/>
            <a:ext cx="1214437" cy="360363"/>
          </a:xfrm>
          <a:prstGeom prst="parallelogram">
            <a:avLst>
              <a:gd name="adj" fmla="val 84251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1" name="AutoShape 7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45672" y="5192366"/>
            <a:ext cx="863600" cy="576262"/>
          </a:xfrm>
          <a:prstGeom prst="diamond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2" name="Rectangle 7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134597" y="5909916"/>
            <a:ext cx="431800" cy="431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619" name="Group 139"/>
          <p:cNvGrpSpPr/>
          <p:nvPr/>
        </p:nvGrpSpPr>
        <p:grpSpPr bwMode="auto">
          <a:xfrm>
            <a:off x="2627809" y="2528541"/>
            <a:ext cx="863600" cy="431800"/>
            <a:chOff x="1814" y="1661"/>
            <a:chExt cx="544" cy="272"/>
          </a:xfrm>
        </p:grpSpPr>
        <p:sp>
          <p:nvSpPr>
            <p:cNvPr id="20553" name="Line 73"/>
            <p:cNvSpPr>
              <a:spLocks noChangeShapeType="1"/>
            </p:cNvSpPr>
            <p:nvPr/>
          </p:nvSpPr>
          <p:spPr bwMode="auto">
            <a:xfrm flipH="1">
              <a:off x="1814" y="1661"/>
              <a:ext cx="544" cy="136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>
              <a:off x="1814" y="1797"/>
              <a:ext cx="544" cy="136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2361109" y="2744441"/>
            <a:ext cx="134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6" name="Line 76"/>
          <p:cNvSpPr>
            <a:spLocks noChangeShapeType="1"/>
          </p:cNvSpPr>
          <p:nvPr/>
        </p:nvSpPr>
        <p:spPr bwMode="auto">
          <a:xfrm>
            <a:off x="2662734" y="2204691"/>
            <a:ext cx="1081088" cy="0"/>
          </a:xfrm>
          <a:prstGeom prst="line">
            <a:avLst/>
          </a:prstGeom>
          <a:noFill/>
          <a:ln w="34925">
            <a:solidFill>
              <a:srgbClr val="00CC99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7" name="AutoShape 77"/>
          <p:cNvSpPr>
            <a:spLocks noChangeArrowheads="1"/>
          </p:cNvSpPr>
          <p:nvPr/>
        </p:nvSpPr>
        <p:spPr bwMode="auto">
          <a:xfrm>
            <a:off x="2737347" y="3536603"/>
            <a:ext cx="576262" cy="504825"/>
          </a:xfrm>
          <a:prstGeom prst="triangle">
            <a:avLst>
              <a:gd name="adj" fmla="val 50000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8" name="AutoShape 78"/>
          <p:cNvSpPr>
            <a:spLocks noChangeArrowheads="1"/>
          </p:cNvSpPr>
          <p:nvPr/>
        </p:nvSpPr>
        <p:spPr bwMode="auto">
          <a:xfrm>
            <a:off x="2880222" y="2996853"/>
            <a:ext cx="287337" cy="504825"/>
          </a:xfrm>
          <a:prstGeom prst="triangle">
            <a:avLst>
              <a:gd name="adj" fmla="val 50000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>
            <a:off x="3023097" y="2925416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3024684" y="3465166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1" name="Line 81"/>
          <p:cNvSpPr>
            <a:spLocks noChangeShapeType="1"/>
          </p:cNvSpPr>
          <p:nvPr/>
        </p:nvSpPr>
        <p:spPr bwMode="auto">
          <a:xfrm flipV="1">
            <a:off x="2592884" y="3681066"/>
            <a:ext cx="792163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2" name="Line 82"/>
          <p:cNvSpPr>
            <a:spLocks noChangeShapeType="1"/>
          </p:cNvSpPr>
          <p:nvPr/>
        </p:nvSpPr>
        <p:spPr bwMode="auto">
          <a:xfrm flipH="1" flipV="1">
            <a:off x="2664322" y="3681066"/>
            <a:ext cx="792162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3" name="AutoShape 8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91297" y="4184303"/>
            <a:ext cx="1214437" cy="360363"/>
          </a:xfrm>
          <a:prstGeom prst="parallelogram">
            <a:avLst>
              <a:gd name="adj" fmla="val 84251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4" name="Rectangle 84"/>
          <p:cNvSpPr>
            <a:spLocks noChangeArrowheads="1"/>
          </p:cNvSpPr>
          <p:nvPr/>
        </p:nvSpPr>
        <p:spPr bwMode="auto">
          <a:xfrm>
            <a:off x="2484934" y="4725641"/>
            <a:ext cx="1296988" cy="360362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5" name="AutoShape 85"/>
          <p:cNvSpPr>
            <a:spLocks noChangeArrowheads="1"/>
          </p:cNvSpPr>
          <p:nvPr/>
        </p:nvSpPr>
        <p:spPr bwMode="auto">
          <a:xfrm>
            <a:off x="2772272" y="5259041"/>
            <a:ext cx="684212" cy="457200"/>
          </a:xfrm>
          <a:prstGeom prst="diamond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6" name="Line 86"/>
          <p:cNvSpPr>
            <a:spLocks noChangeShapeType="1"/>
          </p:cNvSpPr>
          <p:nvPr/>
        </p:nvSpPr>
        <p:spPr bwMode="auto">
          <a:xfrm flipV="1">
            <a:off x="5794872" y="2204691"/>
            <a:ext cx="1081087" cy="11112"/>
          </a:xfrm>
          <a:prstGeom prst="line">
            <a:avLst/>
          </a:prstGeom>
          <a:noFill/>
          <a:ln w="34925">
            <a:solidFill>
              <a:srgbClr val="00CC99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617" name="Group 137"/>
          <p:cNvGrpSpPr/>
          <p:nvPr/>
        </p:nvGrpSpPr>
        <p:grpSpPr bwMode="auto">
          <a:xfrm>
            <a:off x="5617072" y="2493616"/>
            <a:ext cx="863600" cy="431800"/>
            <a:chOff x="3697" y="1639"/>
            <a:chExt cx="544" cy="272"/>
          </a:xfrm>
        </p:grpSpPr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 flipH="1">
              <a:off x="3697" y="1639"/>
              <a:ext cx="544" cy="136"/>
            </a:xfrm>
            <a:prstGeom prst="line">
              <a:avLst/>
            </a:prstGeom>
            <a:noFill/>
            <a:ln w="44450">
              <a:solidFill>
                <a:srgbClr val="00CC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3697" y="1775"/>
              <a:ext cx="544" cy="136"/>
            </a:xfrm>
            <a:prstGeom prst="line">
              <a:avLst/>
            </a:prstGeom>
            <a:noFill/>
            <a:ln w="41275">
              <a:solidFill>
                <a:srgbClr val="00CC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69" name="AutoShape 89"/>
          <p:cNvSpPr>
            <a:spLocks noChangeArrowheads="1"/>
          </p:cNvSpPr>
          <p:nvPr/>
        </p:nvSpPr>
        <p:spPr bwMode="auto">
          <a:xfrm>
            <a:off x="6048872" y="2995266"/>
            <a:ext cx="287337" cy="504825"/>
          </a:xfrm>
          <a:prstGeom prst="triangle">
            <a:avLst>
              <a:gd name="adj" fmla="val 50000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0" name="AutoShape 9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04409" y="3536603"/>
            <a:ext cx="576263" cy="504825"/>
          </a:xfrm>
          <a:prstGeom prst="triangle">
            <a:avLst>
              <a:gd name="adj" fmla="val 50000"/>
            </a:avLst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1" name="Line 91"/>
          <p:cNvSpPr>
            <a:spLocks noChangeShapeType="1"/>
          </p:cNvSpPr>
          <p:nvPr/>
        </p:nvSpPr>
        <p:spPr bwMode="auto">
          <a:xfrm>
            <a:off x="3132634" y="4616103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2" name="Line 92"/>
          <p:cNvSpPr>
            <a:spLocks noChangeShapeType="1"/>
          </p:cNvSpPr>
          <p:nvPr/>
        </p:nvSpPr>
        <p:spPr bwMode="auto">
          <a:xfrm>
            <a:off x="2340472" y="490502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3" name="Line 93"/>
          <p:cNvSpPr>
            <a:spLocks noChangeShapeType="1"/>
          </p:cNvSpPr>
          <p:nvPr/>
        </p:nvSpPr>
        <p:spPr bwMode="auto">
          <a:xfrm>
            <a:off x="2588122" y="5481291"/>
            <a:ext cx="1084262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4" name="Line 94"/>
          <p:cNvSpPr>
            <a:spLocks noChangeShapeType="1"/>
          </p:cNvSpPr>
          <p:nvPr/>
        </p:nvSpPr>
        <p:spPr bwMode="auto">
          <a:xfrm>
            <a:off x="3096122" y="5244753"/>
            <a:ext cx="7937" cy="488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5" name="Rectangle 95"/>
          <p:cNvSpPr>
            <a:spLocks noChangeArrowheads="1"/>
          </p:cNvSpPr>
          <p:nvPr/>
        </p:nvSpPr>
        <p:spPr bwMode="auto">
          <a:xfrm>
            <a:off x="2915147" y="5878166"/>
            <a:ext cx="431800" cy="431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6" name="Line 96"/>
          <p:cNvSpPr>
            <a:spLocks noChangeShapeType="1"/>
          </p:cNvSpPr>
          <p:nvPr/>
        </p:nvSpPr>
        <p:spPr bwMode="auto">
          <a:xfrm>
            <a:off x="3131047" y="5805141"/>
            <a:ext cx="1587" cy="612775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7" name="Line 97"/>
          <p:cNvSpPr>
            <a:spLocks noChangeShapeType="1"/>
          </p:cNvSpPr>
          <p:nvPr/>
        </p:nvSpPr>
        <p:spPr bwMode="auto">
          <a:xfrm flipH="1">
            <a:off x="2843709" y="5805141"/>
            <a:ext cx="576263" cy="57626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8" name="Line 98"/>
          <p:cNvSpPr>
            <a:spLocks noChangeShapeType="1"/>
          </p:cNvSpPr>
          <p:nvPr/>
        </p:nvSpPr>
        <p:spPr bwMode="auto">
          <a:xfrm>
            <a:off x="2843709" y="5805141"/>
            <a:ext cx="576263" cy="57626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79" name="Line 99"/>
          <p:cNvSpPr>
            <a:spLocks noChangeShapeType="1"/>
          </p:cNvSpPr>
          <p:nvPr/>
        </p:nvSpPr>
        <p:spPr bwMode="auto">
          <a:xfrm>
            <a:off x="2772272" y="6094066"/>
            <a:ext cx="719137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0" name="Oval 100"/>
          <p:cNvSpPr>
            <a:spLocks noChangeAspect="1" noChangeArrowheads="1"/>
          </p:cNvSpPr>
          <p:nvPr/>
        </p:nvSpPr>
        <p:spPr bwMode="auto">
          <a:xfrm>
            <a:off x="6255247" y="5455891"/>
            <a:ext cx="36512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1" name="Oval 101"/>
          <p:cNvSpPr>
            <a:spLocks noChangeAspect="1" noChangeArrowheads="1"/>
          </p:cNvSpPr>
          <p:nvPr/>
        </p:nvSpPr>
        <p:spPr bwMode="auto">
          <a:xfrm>
            <a:off x="6358434" y="4844703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4" name="Oval 104"/>
          <p:cNvSpPr>
            <a:spLocks noChangeAspect="1" noChangeArrowheads="1"/>
          </p:cNvSpPr>
          <p:nvPr/>
        </p:nvSpPr>
        <p:spPr bwMode="auto">
          <a:xfrm>
            <a:off x="6331447" y="6114703"/>
            <a:ext cx="36512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5" name="Line 105"/>
          <p:cNvSpPr>
            <a:spLocks noChangeShapeType="1"/>
          </p:cNvSpPr>
          <p:nvPr/>
        </p:nvSpPr>
        <p:spPr bwMode="auto">
          <a:xfrm rot="4121338" flipV="1">
            <a:off x="6267153" y="4205734"/>
            <a:ext cx="155575" cy="13509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6" name="Line 106"/>
          <p:cNvSpPr>
            <a:spLocks noChangeShapeType="1"/>
          </p:cNvSpPr>
          <p:nvPr/>
        </p:nvSpPr>
        <p:spPr bwMode="auto">
          <a:xfrm rot="936864" flipV="1">
            <a:off x="5691684" y="4857403"/>
            <a:ext cx="1258888" cy="4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7" name="Line 107"/>
          <p:cNvSpPr>
            <a:spLocks noChangeShapeType="1"/>
          </p:cNvSpPr>
          <p:nvPr/>
        </p:nvSpPr>
        <p:spPr bwMode="auto">
          <a:xfrm>
            <a:off x="5840909" y="5498753"/>
            <a:ext cx="8159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8" name="Line 108"/>
          <p:cNvSpPr>
            <a:spLocks noChangeShapeType="1"/>
          </p:cNvSpPr>
          <p:nvPr/>
        </p:nvSpPr>
        <p:spPr bwMode="auto">
          <a:xfrm>
            <a:off x="6269534" y="5176491"/>
            <a:ext cx="9525" cy="587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9" name="Line 109"/>
          <p:cNvSpPr>
            <a:spLocks noChangeShapeType="1"/>
          </p:cNvSpPr>
          <p:nvPr/>
        </p:nvSpPr>
        <p:spPr bwMode="auto">
          <a:xfrm flipH="1">
            <a:off x="6191747" y="5901978"/>
            <a:ext cx="328612" cy="4048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0" name="Line 110"/>
          <p:cNvSpPr>
            <a:spLocks noChangeShapeType="1"/>
          </p:cNvSpPr>
          <p:nvPr/>
        </p:nvSpPr>
        <p:spPr bwMode="auto">
          <a:xfrm>
            <a:off x="6153647" y="5901978"/>
            <a:ext cx="423862" cy="4429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1" name="Line 111"/>
          <p:cNvSpPr>
            <a:spLocks noChangeShapeType="1"/>
          </p:cNvSpPr>
          <p:nvPr/>
        </p:nvSpPr>
        <p:spPr bwMode="auto">
          <a:xfrm>
            <a:off x="6012359" y="4220816"/>
            <a:ext cx="684213" cy="3238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2" name="Line 112"/>
          <p:cNvSpPr>
            <a:spLocks noChangeShapeType="1"/>
          </p:cNvSpPr>
          <p:nvPr/>
        </p:nvSpPr>
        <p:spPr bwMode="auto">
          <a:xfrm flipH="1">
            <a:off x="5759947" y="4220816"/>
            <a:ext cx="1143000" cy="2762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3" name="AutoShape 1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4850" y="0"/>
            <a:ext cx="642938" cy="628650"/>
          </a:xfrm>
          <a:prstGeom prst="actionButtonBlank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4" name="Line 114"/>
          <p:cNvSpPr>
            <a:spLocks noChangeShapeType="1"/>
          </p:cNvSpPr>
          <p:nvPr/>
        </p:nvSpPr>
        <p:spPr bwMode="auto">
          <a:xfrm>
            <a:off x="3240584" y="1988791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596" name="Group 116"/>
          <p:cNvGrpSpPr/>
          <p:nvPr/>
        </p:nvGrpSpPr>
        <p:grpSpPr bwMode="auto">
          <a:xfrm>
            <a:off x="4464547" y="4257328"/>
            <a:ext cx="495300" cy="304800"/>
            <a:chOff x="2772" y="2748"/>
            <a:chExt cx="312" cy="192"/>
          </a:xfrm>
        </p:grpSpPr>
        <p:sp>
          <p:nvSpPr>
            <p:cNvPr id="20597" name="Line 117"/>
            <p:cNvSpPr>
              <a:spLocks noChangeShapeType="1"/>
            </p:cNvSpPr>
            <p:nvPr/>
          </p:nvSpPr>
          <p:spPr bwMode="auto">
            <a:xfrm>
              <a:off x="2796" y="2772"/>
              <a:ext cx="288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8" name="Line 118"/>
            <p:cNvSpPr>
              <a:spLocks noChangeShapeType="1"/>
            </p:cNvSpPr>
            <p:nvPr/>
          </p:nvSpPr>
          <p:spPr bwMode="auto">
            <a:xfrm flipH="1">
              <a:off x="2772" y="2748"/>
              <a:ext cx="264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599" name="Group 119"/>
          <p:cNvGrpSpPr/>
          <p:nvPr/>
        </p:nvGrpSpPr>
        <p:grpSpPr bwMode="auto">
          <a:xfrm>
            <a:off x="7415709" y="2599978"/>
            <a:ext cx="495300" cy="304800"/>
            <a:chOff x="2772" y="2748"/>
            <a:chExt cx="312" cy="192"/>
          </a:xfrm>
        </p:grpSpPr>
        <p:sp>
          <p:nvSpPr>
            <p:cNvPr id="20600" name="Line 120"/>
            <p:cNvSpPr>
              <a:spLocks noChangeShapeType="1"/>
            </p:cNvSpPr>
            <p:nvPr/>
          </p:nvSpPr>
          <p:spPr bwMode="auto">
            <a:xfrm>
              <a:off x="2796" y="2772"/>
              <a:ext cx="288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1" name="Line 121"/>
            <p:cNvSpPr>
              <a:spLocks noChangeShapeType="1"/>
            </p:cNvSpPr>
            <p:nvPr/>
          </p:nvSpPr>
          <p:spPr bwMode="auto">
            <a:xfrm flipH="1">
              <a:off x="2772" y="2748"/>
              <a:ext cx="264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602" name="Group 122"/>
          <p:cNvGrpSpPr/>
          <p:nvPr/>
        </p:nvGrpSpPr>
        <p:grpSpPr bwMode="auto">
          <a:xfrm>
            <a:off x="7415709" y="3141316"/>
            <a:ext cx="495300" cy="304800"/>
            <a:chOff x="2772" y="2748"/>
            <a:chExt cx="312" cy="192"/>
          </a:xfrm>
        </p:grpSpPr>
        <p:sp>
          <p:nvSpPr>
            <p:cNvPr id="20603" name="Line 123"/>
            <p:cNvSpPr>
              <a:spLocks noChangeShapeType="1"/>
            </p:cNvSpPr>
            <p:nvPr/>
          </p:nvSpPr>
          <p:spPr bwMode="auto">
            <a:xfrm>
              <a:off x="2796" y="2772"/>
              <a:ext cx="288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4" name="Line 124"/>
            <p:cNvSpPr>
              <a:spLocks noChangeShapeType="1"/>
            </p:cNvSpPr>
            <p:nvPr/>
          </p:nvSpPr>
          <p:spPr bwMode="auto">
            <a:xfrm flipH="1">
              <a:off x="2772" y="2748"/>
              <a:ext cx="264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605" name="Group 125"/>
          <p:cNvGrpSpPr/>
          <p:nvPr/>
        </p:nvGrpSpPr>
        <p:grpSpPr bwMode="auto">
          <a:xfrm>
            <a:off x="7523659" y="3681066"/>
            <a:ext cx="495300" cy="304800"/>
            <a:chOff x="2772" y="2748"/>
            <a:chExt cx="312" cy="192"/>
          </a:xfrm>
        </p:grpSpPr>
        <p:sp>
          <p:nvSpPr>
            <p:cNvPr id="20606" name="Line 126"/>
            <p:cNvSpPr>
              <a:spLocks noChangeShapeType="1"/>
            </p:cNvSpPr>
            <p:nvPr/>
          </p:nvSpPr>
          <p:spPr bwMode="auto">
            <a:xfrm>
              <a:off x="2796" y="2772"/>
              <a:ext cx="288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7" name="Line 127"/>
            <p:cNvSpPr>
              <a:spLocks noChangeShapeType="1"/>
            </p:cNvSpPr>
            <p:nvPr/>
          </p:nvSpPr>
          <p:spPr bwMode="auto">
            <a:xfrm flipH="1">
              <a:off x="2772" y="2748"/>
              <a:ext cx="264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608" name="Oval 128"/>
          <p:cNvSpPr>
            <a:spLocks noChangeAspect="1" noChangeArrowheads="1"/>
          </p:cNvSpPr>
          <p:nvPr/>
        </p:nvSpPr>
        <p:spPr bwMode="auto">
          <a:xfrm>
            <a:off x="6286997" y="2163416"/>
            <a:ext cx="112712" cy="1127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09" name="Oval 129"/>
          <p:cNvSpPr>
            <a:spLocks noChangeAspect="1" noChangeArrowheads="1"/>
          </p:cNvSpPr>
          <p:nvPr/>
        </p:nvSpPr>
        <p:spPr bwMode="auto">
          <a:xfrm>
            <a:off x="6269534" y="4822478"/>
            <a:ext cx="112713" cy="1127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0" name="Oval 130"/>
          <p:cNvSpPr>
            <a:spLocks noChangeAspect="1" noChangeArrowheads="1"/>
          </p:cNvSpPr>
          <p:nvPr/>
        </p:nvSpPr>
        <p:spPr bwMode="auto">
          <a:xfrm>
            <a:off x="6260009" y="4292253"/>
            <a:ext cx="112713" cy="1127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1" name="Oval 131"/>
          <p:cNvSpPr>
            <a:spLocks noChangeAspect="1" noChangeArrowheads="1"/>
          </p:cNvSpPr>
          <p:nvPr/>
        </p:nvSpPr>
        <p:spPr bwMode="auto">
          <a:xfrm>
            <a:off x="6212384" y="5413028"/>
            <a:ext cx="112713" cy="1127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2" name="Oval 132"/>
          <p:cNvSpPr>
            <a:spLocks noChangeAspect="1" noChangeArrowheads="1"/>
          </p:cNvSpPr>
          <p:nvPr/>
        </p:nvSpPr>
        <p:spPr bwMode="auto">
          <a:xfrm>
            <a:off x="6288584" y="6071841"/>
            <a:ext cx="112713" cy="1127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5" name="Rectangle 135"/>
          <p:cNvSpPr>
            <a:spLocks noChangeArrowheads="1"/>
          </p:cNvSpPr>
          <p:nvPr/>
        </p:nvSpPr>
        <p:spPr bwMode="auto">
          <a:xfrm>
            <a:off x="1511660" y="332656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轴对称图形与中心对称图形的比较</a:t>
            </a:r>
          </a:p>
        </p:txBody>
      </p:sp>
      <p:sp>
        <p:nvSpPr>
          <p:cNvPr id="20628" name="Line 148"/>
          <p:cNvSpPr>
            <a:spLocks noChangeShapeType="1"/>
          </p:cNvSpPr>
          <p:nvPr/>
        </p:nvSpPr>
        <p:spPr bwMode="auto">
          <a:xfrm>
            <a:off x="2448422" y="2204691"/>
            <a:ext cx="14763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5365" y="692696"/>
            <a:ext cx="8424862" cy="2555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4000" dirty="0" smtClean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小</a:t>
            </a:r>
            <a:r>
              <a:rPr lang="zh-CN" altLang="en-US" sz="40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结：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1.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线段，矩形，菱形，正方形</a:t>
            </a:r>
            <a:r>
              <a:rPr lang="en-US" altLang="zh-CN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,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正偶数边形，圆不仅是中心对称图形，而且是轴对称图形。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   平行四边形是中心对称图形，不是轴对称图形</a:t>
            </a:r>
            <a:r>
              <a:rPr lang="zh-CN" altLang="en-US" sz="2800" dirty="0" smtClean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，角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，等腰三角形，等边三角形，正奇数边形是轴对称 图形，不是中心对称图形。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95536" y="3462245"/>
            <a:ext cx="6948488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2.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中心对称图形只有一个对称中心，而轴对称可有几条不同的对称轴，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95536" y="4608511"/>
            <a:ext cx="66817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90500" indent="-1905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3.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如果一个图形既是轴对称图</a:t>
            </a:r>
            <a:r>
              <a:rPr lang="zh-CN" altLang="en-US" sz="2800" dirty="0" smtClean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形，</a:t>
            </a:r>
            <a:r>
              <a:rPr lang="zh-CN" altLang="en-US" sz="2800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又是中心对称图形，那么对称中心一定在对称轴上。</a:t>
            </a:r>
          </a:p>
        </p:txBody>
      </p:sp>
      <p:pic>
        <p:nvPicPr>
          <p:cNvPr id="72709" name="Picture 5" descr="38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4437063"/>
            <a:ext cx="185737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autoUpdateAnimBg="0"/>
      <p:bldP spid="727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7662" y="1571626"/>
            <a:ext cx="77978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1.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下列图形中既是轴对称图形又是中心对称图形的是（         ）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角             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等边三角形   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线段         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D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平行四边形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386012" y="2219326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89274" y="260648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巩固练习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233487" y="1066801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选择题：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04812" y="3954463"/>
            <a:ext cx="73818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2.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下列多边形中，是中心对称图形而不是轴对称图形的是（     ）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平行四边形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矩形  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菱形                      </a:t>
            </a:r>
            <a:r>
              <a:rPr lang="en-US" altLang="zh-CN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正方形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321049" y="4487863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59532" y="5386536"/>
            <a:ext cx="6192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dirty="0">
                <a:solidFill>
                  <a:srgbClr val="66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如图：对应点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A`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B`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C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C`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是关于中心</a:t>
            </a: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  <a:r>
              <a: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的对称点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。</a:t>
            </a:r>
            <a:endParaRPr kumimoji="1" lang="zh-CN" altLang="en-US" sz="32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4011" y="4176861"/>
            <a:ext cx="5518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dirty="0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</a:t>
            </a:r>
            <a:r>
              <a:rPr kumimoji="1"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如图，</a:t>
            </a:r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△</a:t>
            </a:r>
            <a:r>
              <a:rPr kumimoji="1"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ABC</a:t>
            </a:r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与△</a:t>
            </a:r>
            <a:r>
              <a:rPr kumimoji="1"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A`B`C`</a:t>
            </a:r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关于</a:t>
            </a:r>
          </a:p>
          <a:p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点</a:t>
            </a:r>
            <a:r>
              <a:rPr kumimoji="1"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成中心对称，点</a:t>
            </a:r>
            <a:r>
              <a:rPr kumimoji="1"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  <a:r>
              <a:rPr kumimoji="1"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是对称中心。</a:t>
            </a:r>
            <a:endParaRPr kumimoji="1" lang="zh-CN" altLang="en-US" sz="28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129588" y="34544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756650" y="19510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3528" y="300831"/>
            <a:ext cx="2622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kumimoji="1" lang="zh-CN" altLang="en-US" sz="4800" dirty="0">
                <a:solidFill>
                  <a:srgbClr val="990099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中心对称</a:t>
            </a: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6429375" y="2255838"/>
            <a:ext cx="228600" cy="228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25438" y="1102092"/>
            <a:ext cx="350218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400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把一个图形绕着某个点旋转</a:t>
            </a:r>
            <a:r>
              <a:rPr kumimoji="1"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180°</a:t>
            </a:r>
            <a:r>
              <a:rPr kumimoji="1"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，如果它能够与另一个图形重合，那么就说这两个图形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关于这个点对称</a:t>
            </a:r>
            <a:r>
              <a:rPr kumimoji="1" lang="zh-CN" altLang="en-US" sz="2400" b="1" dirty="0">
                <a:solidFill>
                  <a:srgbClr val="FF66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r>
              <a:rPr kumimoji="1" lang="zh-CN" altLang="en-US" sz="24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两个图形</a:t>
            </a:r>
            <a:r>
              <a:rPr kumimoji="1"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关于点对称也称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中心对称。</a:t>
            </a:r>
            <a:r>
              <a:rPr kumimoji="1"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这个点叫做</a:t>
            </a:r>
          </a:p>
          <a:p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对称中心</a:t>
            </a:r>
            <a:r>
              <a:rPr kumimoji="1" lang="zh-CN" altLang="en-US" sz="2400" b="1" dirty="0">
                <a:solidFill>
                  <a:srgbClr val="FF66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778250" y="2320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B`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375150" y="86201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A`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157788" y="2347913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O</a:t>
            </a: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 rot="-8545358">
            <a:off x="7153275" y="1704975"/>
            <a:ext cx="1601788" cy="1300163"/>
          </a:xfrm>
          <a:prstGeom prst="triangle">
            <a:avLst>
              <a:gd name="adj" fmla="val 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102225" y="3463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C`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25438" y="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2400">
              <a:solidFill>
                <a:srgbClr val="66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6335" name="AutoShape 15"/>
          <p:cNvSpPr>
            <a:spLocks noChangeArrowheads="1"/>
          </p:cNvSpPr>
          <p:nvPr/>
        </p:nvSpPr>
        <p:spPr bwMode="auto">
          <a:xfrm rot="-19185385">
            <a:off x="4208463" y="1670050"/>
            <a:ext cx="1601787" cy="1300163"/>
          </a:xfrm>
          <a:prstGeom prst="triangle">
            <a:avLst>
              <a:gd name="adj" fmla="val 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6264275" y="1366838"/>
            <a:ext cx="120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180°</a:t>
            </a:r>
          </a:p>
        </p:txBody>
      </p:sp>
      <p:grpSp>
        <p:nvGrpSpPr>
          <p:cNvPr id="56337" name="Group 17"/>
          <p:cNvGrpSpPr/>
          <p:nvPr/>
        </p:nvGrpSpPr>
        <p:grpSpPr bwMode="auto">
          <a:xfrm rot="2068975">
            <a:off x="6035675" y="1870075"/>
            <a:ext cx="914400" cy="914400"/>
            <a:chOff x="3840" y="2016"/>
            <a:chExt cx="576" cy="576"/>
          </a:xfrm>
        </p:grpSpPr>
        <p:sp>
          <p:nvSpPr>
            <p:cNvPr id="56338" name="AutoShape 18"/>
            <p:cNvSpPr>
              <a:spLocks noChangeArrowheads="1"/>
            </p:cNvSpPr>
            <p:nvPr/>
          </p:nvSpPr>
          <p:spPr bwMode="auto">
            <a:xfrm>
              <a:off x="3840" y="2016"/>
              <a:ext cx="576" cy="576"/>
            </a:xfrm>
            <a:custGeom>
              <a:avLst/>
              <a:gdLst>
                <a:gd name="G0" fmla="+- 108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108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0 w 21600"/>
                <a:gd name="T15" fmla="*/ 10800 h 21600"/>
                <a:gd name="T16" fmla="*/ 10800 w 21600"/>
                <a:gd name="T17" fmla="*/ 0 h 21600"/>
                <a:gd name="T18" fmla="*/ 216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FF6699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39" name="Freeform 19"/>
            <p:cNvSpPr/>
            <p:nvPr/>
          </p:nvSpPr>
          <p:spPr bwMode="auto">
            <a:xfrm>
              <a:off x="3840" y="2208"/>
              <a:ext cx="1" cy="134"/>
            </a:xfrm>
            <a:custGeom>
              <a:avLst/>
              <a:gdLst>
                <a:gd name="T0" fmla="*/ 0 w 1"/>
                <a:gd name="T1" fmla="*/ 0 h 134"/>
                <a:gd name="T2" fmla="*/ 0 w 1"/>
                <a:gd name="T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">
                  <a:moveTo>
                    <a:pt x="0" y="0"/>
                  </a:moveTo>
                  <a:lnTo>
                    <a:pt x="0" y="134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4814888" y="1301750"/>
            <a:ext cx="3313112" cy="20732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7640638" y="893763"/>
            <a:ext cx="630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5202238" y="1341438"/>
            <a:ext cx="2519362" cy="199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3941763" y="2276475"/>
            <a:ext cx="4957762" cy="79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4" name="AutoShape 24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148638" y="6215063"/>
            <a:ext cx="690562" cy="36671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22895" y="3837198"/>
          <a:ext cx="9037637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Document" r:id="rId4" imgW="11829415" imgH="3507105" progId="Word.Document.8">
                  <p:embed/>
                </p:oleObj>
              </mc:Choice>
              <mc:Fallback>
                <p:oleObj name="Document" r:id="rId4" imgW="11829415" imgH="35071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5" y="3837198"/>
                        <a:ext cx="9037637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39750" y="344850"/>
            <a:ext cx="8208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讨论：</a:t>
            </a:r>
            <a:r>
              <a:rPr kumimoji="1" lang="zh-CN" altLang="en-US" sz="4000" dirty="0">
                <a:solidFill>
                  <a:srgbClr val="FF99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中心对称与轴对称的区别：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3350" y="981075"/>
            <a:ext cx="56483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1731</Words>
  <Application>Microsoft Office PowerPoint</Application>
  <PresentationFormat>全屏显示(4:3)</PresentationFormat>
  <Paragraphs>260</Paragraphs>
  <Slides>29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53" baseType="lpstr">
      <vt:lpstr>Monotype Sorts</vt:lpstr>
      <vt:lpstr>方正姚体</vt:lpstr>
      <vt:lpstr>仿宋_GB2312</vt:lpstr>
      <vt:lpstr>汉仪大宋简</vt:lpstr>
      <vt:lpstr>黑体</vt:lpstr>
      <vt:lpstr>华文行楷</vt:lpstr>
      <vt:lpstr>华文新魏</vt:lpstr>
      <vt:lpstr>华文中宋</vt:lpstr>
      <vt:lpstr>楷体_GB2312</vt:lpstr>
      <vt:lpstr>隶书</vt:lpstr>
      <vt:lpstr>宋体</vt:lpstr>
      <vt:lpstr>微软雅黑</vt:lpstr>
      <vt:lpstr>新宋体</vt:lpstr>
      <vt:lpstr>幼圆</vt:lpstr>
      <vt:lpstr>Arial</vt:lpstr>
      <vt:lpstr>Arial Black</vt:lpstr>
      <vt:lpstr>Book Antiqua</vt:lpstr>
      <vt:lpstr>Tahoma</vt:lpstr>
      <vt:lpstr>Times New Roman</vt:lpstr>
      <vt:lpstr>Verdana</vt:lpstr>
      <vt:lpstr>Wingdings</vt:lpstr>
      <vt:lpstr>Wingdings 2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一、填空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2022-01-07T06:41:17Z</dcterms:created>
  <dcterms:modified xsi:type="dcterms:W3CDTF">2023-01-17T02:08:08Z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C98A3C711B824B8CB3014BFCBA241B92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