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EC650-28FA-41C0-BC2A-883261534D6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E743C-98A0-44EE-B222-50A5CB056B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E743C-98A0-44EE-B222-50A5CB056B7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EF39D-E9B5-484A-BED3-0BD8D7BE767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001E0-F241-4023-80FD-4586BD2396D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FA5F2-6616-4E4C-A6CD-0196E1DC914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19BFA-E810-4865-90DD-9CE0F2F6270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BD5E6-6892-4F5A-B196-F5FA91CA436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D1AA2-B876-4D8D-8EF6-92992ECF36B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668A8-BEAD-4D02-BC62-0BB1D79F620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C543B-24CF-402D-A7A7-03B9015B04C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B9D82-AB3A-4396-8F44-0135730BEF7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EF232-68D8-47B9-8094-905BC8BF433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41EE6-D25E-41C0-B4DE-5550B51E972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AA0258F9-C4C2-4DFE-A46B-710B82438C5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标题 1"/>
          <p:cNvSpPr txBox="1">
            <a:spLocks noChangeArrowheads="1"/>
          </p:cNvSpPr>
          <p:nvPr/>
        </p:nvSpPr>
        <p:spPr bwMode="auto">
          <a:xfrm>
            <a:off x="19050" y="4343400"/>
            <a:ext cx="914400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nn-NO" alt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altLang="zh-CN" sz="5500" b="1" dirty="0">
                <a:latin typeface="Times New Roman" panose="02020603050405020304" pitchFamily="18" charset="0"/>
              </a:rPr>
              <a:t>3</a:t>
            </a:r>
            <a:r>
              <a:rPr lang="nn-NO" alt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500" b="1" dirty="0">
                <a:latin typeface="Times New Roman" panose="02020603050405020304" pitchFamily="18" charset="0"/>
              </a:rPr>
              <a:t>Robots</a:t>
            </a:r>
            <a:r>
              <a:rPr lang="en-US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(I)</a:t>
            </a:r>
            <a:endParaRPr lang="en-US" altLang="zh-CN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24754" y="6019799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WordArt 9"/>
          <p:cNvSpPr>
            <a:spLocks noChangeArrowheads="1" noChangeShapeType="1" noTextEdit="1"/>
          </p:cNvSpPr>
          <p:nvPr/>
        </p:nvSpPr>
        <p:spPr bwMode="auto">
          <a:xfrm>
            <a:off x="466725" y="260350"/>
            <a:ext cx="23780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Careful reading</a:t>
            </a:r>
            <a:endParaRPr lang="zh-CN" altLang="en-US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9572" name="Text Box 12" descr="08062615"/>
          <p:cNvSpPr txBox="1">
            <a:spLocks noChangeArrowheads="1"/>
          </p:cNvSpPr>
          <p:nvPr/>
        </p:nvSpPr>
        <p:spPr bwMode="auto">
          <a:xfrm rot="780000">
            <a:off x="6372225" y="188913"/>
            <a:ext cx="2670175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/>
              <a:t>Paras 2-5</a:t>
            </a:r>
          </a:p>
        </p:txBody>
      </p:sp>
      <p:graphicFrame>
        <p:nvGraphicFramePr>
          <p:cNvPr id="13318" name="Group 6"/>
          <p:cNvGraphicFramePr>
            <a:graphicFrameLocks noGrp="1"/>
          </p:cNvGraphicFramePr>
          <p:nvPr/>
        </p:nvGraphicFramePr>
        <p:xfrm>
          <a:off x="395288" y="981075"/>
          <a:ext cx="8137525" cy="5708652"/>
        </p:xfrm>
        <a:graphic>
          <a:graphicData uri="http://schemas.openxmlformats.org/drawingml/2006/table">
            <a:tbl>
              <a:tblPr/>
              <a:tblGrid>
                <a:gridCol w="2716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1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23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The robot made Mr Jiang's life much easier.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  <a:ea typeface="Gulim" pitchFamily="34" charset="-127"/>
                        </a:rPr>
                        <a:t>When Mr Jiang got up in the morning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  <a:ea typeface="Gulim" pitchFamily="34" charset="-127"/>
                        </a:rPr>
                        <a:t>When Mr Jiang was at work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  <a:ea typeface="Gulim" pitchFamily="34" charset="-127"/>
                        </a:rPr>
                        <a:t>When Mr Jiang returned home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0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9591" name="Text Box 38"/>
          <p:cNvSpPr txBox="1">
            <a:spLocks noChangeArrowheads="1"/>
          </p:cNvSpPr>
          <p:nvPr/>
        </p:nvSpPr>
        <p:spPr bwMode="auto">
          <a:xfrm>
            <a:off x="3276600" y="1773238"/>
            <a:ext cx="35258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made breakfast</a:t>
            </a:r>
          </a:p>
        </p:txBody>
      </p:sp>
      <p:sp>
        <p:nvSpPr>
          <p:cNvPr id="109592" name="Text Box 39"/>
          <p:cNvSpPr txBox="1">
            <a:spLocks noChangeArrowheads="1"/>
          </p:cNvSpPr>
          <p:nvPr/>
        </p:nvSpPr>
        <p:spPr bwMode="auto">
          <a:xfrm>
            <a:off x="3276600" y="2205038"/>
            <a:ext cx="5543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ironed his business suit smoothly</a:t>
            </a:r>
          </a:p>
        </p:txBody>
      </p:sp>
      <p:sp>
        <p:nvSpPr>
          <p:cNvPr id="109593" name="Text Box 40"/>
          <p:cNvSpPr txBox="1">
            <a:spLocks noChangeArrowheads="1"/>
          </p:cNvSpPr>
          <p:nvPr/>
        </p:nvSpPr>
        <p:spPr bwMode="auto">
          <a:xfrm>
            <a:off x="3276600" y="2636838"/>
            <a:ext cx="5040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prepared his lunch box</a:t>
            </a:r>
          </a:p>
        </p:txBody>
      </p:sp>
      <p:sp>
        <p:nvSpPr>
          <p:cNvPr id="109594" name="Text Box 41"/>
          <p:cNvSpPr txBox="1">
            <a:spLocks noChangeArrowheads="1"/>
          </p:cNvSpPr>
          <p:nvPr/>
        </p:nvSpPr>
        <p:spPr bwMode="auto">
          <a:xfrm>
            <a:off x="3203575" y="3213100"/>
            <a:ext cx="48974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did all the housework</a:t>
            </a: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109595" name="Text Box 42"/>
          <p:cNvSpPr txBox="1">
            <a:spLocks noChangeArrowheads="1"/>
          </p:cNvSpPr>
          <p:nvPr/>
        </p:nvSpPr>
        <p:spPr bwMode="auto">
          <a:xfrm>
            <a:off x="3203575" y="3644900"/>
            <a:ext cx="2809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went shopping</a:t>
            </a: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109596" name="Text Box 43"/>
          <p:cNvSpPr txBox="1">
            <a:spLocks noChangeArrowheads="1"/>
          </p:cNvSpPr>
          <p:nvPr/>
        </p:nvSpPr>
        <p:spPr bwMode="auto">
          <a:xfrm>
            <a:off x="3276600" y="4221163"/>
            <a:ext cx="4968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looked as good as new</a:t>
            </a: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109597" name="Text Box 44"/>
          <p:cNvSpPr txBox="1">
            <a:spLocks noChangeArrowheads="1"/>
          </p:cNvSpPr>
          <p:nvPr/>
        </p:nvSpPr>
        <p:spPr bwMode="auto">
          <a:xfrm>
            <a:off x="3276600" y="4652963"/>
            <a:ext cx="48974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a delicious dinner was ready</a:t>
            </a: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109598" name="Text Box 45"/>
          <p:cNvSpPr txBox="1">
            <a:spLocks noChangeArrowheads="1"/>
          </p:cNvSpPr>
          <p:nvPr/>
        </p:nvSpPr>
        <p:spPr bwMode="auto">
          <a:xfrm>
            <a:off x="3203575" y="5086350"/>
            <a:ext cx="2089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 tided up</a:t>
            </a: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109599" name="Text Box 46"/>
          <p:cNvSpPr txBox="1">
            <a:spLocks noChangeArrowheads="1"/>
          </p:cNvSpPr>
          <p:nvPr/>
        </p:nvSpPr>
        <p:spPr bwMode="auto">
          <a:xfrm>
            <a:off x="396875" y="5589588"/>
            <a:ext cx="8064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It seemed that </a:t>
            </a: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in general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 the robot satisfied Mr Jiang’s needs. </a:t>
            </a:r>
          </a:p>
        </p:txBody>
      </p:sp>
      <p:sp>
        <p:nvSpPr>
          <p:cNvPr id="109600" name="AutoShape 47"/>
          <p:cNvSpPr>
            <a:spLocks noChangeArrowheads="1"/>
          </p:cNvSpPr>
          <p:nvPr/>
        </p:nvSpPr>
        <p:spPr bwMode="auto">
          <a:xfrm flipV="1">
            <a:off x="3997325" y="4870450"/>
            <a:ext cx="4029075" cy="1223963"/>
          </a:xfrm>
          <a:prstGeom prst="cloudCallout">
            <a:avLst>
              <a:gd name="adj1" fmla="val -65111"/>
              <a:gd name="adj2" fmla="val -6399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90170" tIns="46990" rIns="90170" bIns="46990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09601" name="Text Box 48"/>
          <p:cNvSpPr txBox="1">
            <a:spLocks noChangeArrowheads="1"/>
          </p:cNvSpPr>
          <p:nvPr/>
        </p:nvSpPr>
        <p:spPr bwMode="auto">
          <a:xfrm>
            <a:off x="4211638" y="5086350"/>
            <a:ext cx="309721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CC0000"/>
                </a:solidFill>
                <a:latin typeface="Calibri" panose="020F0502020204030204" pitchFamily="34" charset="0"/>
              </a:rPr>
              <a:t>generally speaking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CC0000"/>
                </a:solidFill>
                <a:latin typeface="Calibri" panose="020F0502020204030204" pitchFamily="34" charset="0"/>
              </a:rPr>
              <a:t>整体来说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1" grpId="0" bldLvl="0" autoUpdateAnimBg="0"/>
      <p:bldP spid="109592" grpId="0" bldLvl="0" autoUpdateAnimBg="0"/>
      <p:bldP spid="109593" grpId="0" bldLvl="0" autoUpdateAnimBg="0"/>
      <p:bldP spid="109594" grpId="0" bldLvl="0" autoUpdateAnimBg="0"/>
      <p:bldP spid="109595" grpId="0" bldLvl="0" autoUpdateAnimBg="0"/>
      <p:bldP spid="109596" grpId="0" bldLvl="0" autoUpdateAnimBg="0"/>
      <p:bldP spid="109597" grpId="0" bldLvl="0" autoUpdateAnimBg="0"/>
      <p:bldP spid="109598" grpId="0" bldLvl="0" autoUpdateAnimBg="0"/>
      <p:bldP spid="109599" grpId="0" bldLvl="0" autoUpdateAnimBg="0"/>
      <p:bldP spid="109600" grpId="0" bldLvl="0"/>
      <p:bldP spid="109601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WordArt 2"/>
          <p:cNvSpPr>
            <a:spLocks noChangeArrowheads="1" noChangeShapeType="1"/>
          </p:cNvSpPr>
          <p:nvPr/>
        </p:nvSpPr>
        <p:spPr bwMode="auto">
          <a:xfrm>
            <a:off x="611188" y="1341438"/>
            <a:ext cx="7604125" cy="3168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altLang="zh-CN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Things started to go wrong ....</a:t>
            </a:r>
            <a:endParaRPr lang="zh-CN" alt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WordArt 2"/>
          <p:cNvSpPr>
            <a:spLocks noChangeArrowheads="1" noChangeShapeType="1"/>
          </p:cNvSpPr>
          <p:nvPr/>
        </p:nvSpPr>
        <p:spPr bwMode="auto">
          <a:xfrm>
            <a:off x="323850" y="-171450"/>
            <a:ext cx="6091238" cy="172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altLang="zh-CN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Things started to go wrong ....</a:t>
            </a:r>
            <a:endParaRPr lang="zh-CN" alt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5363" name="Picture 3" descr="IMG_8852_2345看图王_副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2060575"/>
            <a:ext cx="3784600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4645025" y="2636838"/>
            <a:ext cx="3887788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latin typeface="Calibri" panose="020F0502020204030204" pitchFamily="34" charset="0"/>
              </a:rPr>
              <a:t>The robot </a:t>
            </a:r>
            <a:r>
              <a:rPr lang="en-US" altLang="zh-CN" sz="3600">
                <a:solidFill>
                  <a:srgbClr val="CC0000"/>
                </a:solidFill>
                <a:latin typeface="Calibri" panose="020F0502020204030204" pitchFamily="34" charset="0"/>
              </a:rPr>
              <a:t>caught a virus</a:t>
            </a:r>
            <a:r>
              <a:rPr lang="en-US" altLang="zh-CN" sz="3600">
                <a:latin typeface="Calibri" panose="020F0502020204030204" pitchFamily="34" charset="0"/>
              </a:rPr>
              <a:t> and no longer </a:t>
            </a:r>
            <a:r>
              <a:rPr lang="en-US" altLang="zh-CN" sz="3600">
                <a:solidFill>
                  <a:srgbClr val="CC0000"/>
                </a:solidFill>
                <a:latin typeface="Calibri" panose="020F0502020204030204" pitchFamily="34" charset="0"/>
              </a:rPr>
              <a:t>worked properly</a:t>
            </a:r>
            <a:r>
              <a:rPr lang="en-US" altLang="zh-CN" sz="3600"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111621" name="Text Box 12" descr="08062615"/>
          <p:cNvSpPr txBox="1">
            <a:spLocks noChangeArrowheads="1"/>
          </p:cNvSpPr>
          <p:nvPr/>
        </p:nvSpPr>
        <p:spPr bwMode="auto">
          <a:xfrm>
            <a:off x="7164388" y="44450"/>
            <a:ext cx="1944687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/>
              <a:t>Para 6</a:t>
            </a:r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98425"/>
            <a:ext cx="8426450" cy="661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3" descr="IMG_8908_2345看图王_副本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60000">
            <a:off x="1403350" y="1196975"/>
            <a:ext cx="414178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44" name="AutoShape 4"/>
          <p:cNvSpPr>
            <a:spLocks noChangeArrowheads="1"/>
          </p:cNvSpPr>
          <p:nvPr/>
        </p:nvSpPr>
        <p:spPr bwMode="auto">
          <a:xfrm rot="-660000">
            <a:off x="1824038" y="4279900"/>
            <a:ext cx="5118100" cy="1227138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>
                <a:latin typeface="Calibri" panose="020F0502020204030204" pitchFamily="34" charset="0"/>
              </a:rPr>
              <a:t>In the morning, it woke up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200" b="1">
                <a:latin typeface="Calibri" panose="020F0502020204030204" pitchFamily="34" charset="0"/>
              </a:rPr>
              <a:t>Mr Jiang at 4 o’clock.</a:t>
            </a:r>
          </a:p>
        </p:txBody>
      </p:sp>
      <p:sp>
        <p:nvSpPr>
          <p:cNvPr id="112645" name="WordArt 5"/>
          <p:cNvSpPr>
            <a:spLocks noChangeArrowheads="1" noChangeShapeType="1"/>
          </p:cNvSpPr>
          <p:nvPr/>
        </p:nvSpPr>
        <p:spPr bwMode="auto">
          <a:xfrm>
            <a:off x="179388" y="-171450"/>
            <a:ext cx="6091237" cy="172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altLang="zh-CN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Things started to go wrong ....</a:t>
            </a:r>
            <a:endParaRPr lang="zh-CN" alt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646" name="Text Box 12" descr="08062615"/>
          <p:cNvSpPr txBox="1">
            <a:spLocks noChangeArrowheads="1"/>
          </p:cNvSpPr>
          <p:nvPr/>
        </p:nvSpPr>
        <p:spPr bwMode="auto">
          <a:xfrm>
            <a:off x="7164388" y="44450"/>
            <a:ext cx="1944687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/>
              <a:t>Para 6</a:t>
            </a:r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171450"/>
            <a:ext cx="8426450" cy="661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3667" name="WordArt 3"/>
          <p:cNvSpPr>
            <a:spLocks noChangeArrowheads="1" noChangeShapeType="1"/>
          </p:cNvSpPr>
          <p:nvPr/>
        </p:nvSpPr>
        <p:spPr bwMode="auto">
          <a:xfrm rot="-480000">
            <a:off x="611188" y="260350"/>
            <a:ext cx="5545137" cy="12239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altLang="zh-CN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Things started to go wrong ....</a:t>
            </a:r>
            <a:endParaRPr lang="zh-CN" alt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3668" name="Text Box 12" descr="08062615"/>
          <p:cNvSpPr txBox="1">
            <a:spLocks noChangeArrowheads="1"/>
          </p:cNvSpPr>
          <p:nvPr/>
        </p:nvSpPr>
        <p:spPr bwMode="auto">
          <a:xfrm>
            <a:off x="7164388" y="44450"/>
            <a:ext cx="1944687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/>
              <a:t>Para 6</a:t>
            </a: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113669" name="AutoShape 5"/>
          <p:cNvSpPr>
            <a:spLocks noChangeArrowheads="1"/>
          </p:cNvSpPr>
          <p:nvPr/>
        </p:nvSpPr>
        <p:spPr bwMode="auto">
          <a:xfrm rot="-720000">
            <a:off x="1619250" y="4221163"/>
            <a:ext cx="5400675" cy="1062037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When Mr Jiang got home, he found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his room was in a </a:t>
            </a:r>
            <a:r>
              <a:rPr lang="en-US" altLang="zh-CN" sz="2800" b="1">
                <a:solidFill>
                  <a:srgbClr val="CC0000"/>
                </a:solidFill>
                <a:latin typeface="Calibri" panose="020F0502020204030204" pitchFamily="34" charset="0"/>
              </a:rPr>
              <a:t>mess </a:t>
            </a:r>
            <a:r>
              <a:rPr lang="en-US" altLang="zh-CN" sz="2800" b="1">
                <a:latin typeface="Calibri" panose="020F0502020204030204" pitchFamily="34" charset="0"/>
              </a:rPr>
              <a:t>.... </a:t>
            </a:r>
          </a:p>
        </p:txBody>
      </p:sp>
      <p:pic>
        <p:nvPicPr>
          <p:cNvPr id="17414" name="Picture 6" descr="IMG_8914_看图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80000">
            <a:off x="1476375" y="1270000"/>
            <a:ext cx="4279900" cy="27717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40000">
            <a:off x="5364163" y="5013325"/>
            <a:ext cx="1430337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0"/>
            <a:ext cx="8426450" cy="661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3" descr="IMG_8910_2345看图王_副本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">
            <a:off x="1187450" y="549275"/>
            <a:ext cx="5051425" cy="3429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Text Box 4"/>
          <p:cNvSpPr txBox="1">
            <a:spLocks noChangeArrowheads="1"/>
          </p:cNvSpPr>
          <p:nvPr/>
        </p:nvSpPr>
        <p:spPr bwMode="auto">
          <a:xfrm rot="-600000">
            <a:off x="1908175" y="4149725"/>
            <a:ext cx="5003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>
                <a:latin typeface="Calibri" panose="020F0502020204030204" pitchFamily="34" charset="0"/>
              </a:rPr>
              <a:t>The robot would </a:t>
            </a:r>
            <a:r>
              <a:rPr lang="en-US" altLang="zh-CN" sz="3200" b="1">
                <a:solidFill>
                  <a:srgbClr val="CC0000"/>
                </a:solidFill>
                <a:latin typeface="Calibri" panose="020F0502020204030204" pitchFamily="34" charset="0"/>
              </a:rPr>
              <a:t>lay</a:t>
            </a:r>
            <a:r>
              <a:rPr lang="en-US" altLang="zh-CN" sz="3200">
                <a:latin typeface="Calibri" panose="020F0502020204030204" pitchFamily="34" charset="0"/>
              </a:rPr>
              <a:t> the food on the bed. 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 rot="-600000">
            <a:off x="2266950" y="5229225"/>
            <a:ext cx="50053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>
                <a:latin typeface="Calibri" panose="020F0502020204030204" pitchFamily="34" charset="0"/>
              </a:rPr>
              <a:t>The food would be </a:t>
            </a:r>
            <a:r>
              <a:rPr lang="en-US" altLang="zh-CN" sz="3200" b="1">
                <a:solidFill>
                  <a:srgbClr val="CC0000"/>
                </a:solidFill>
                <a:latin typeface="Calibri" panose="020F0502020204030204" pitchFamily="34" charset="0"/>
              </a:rPr>
              <a:t>laid</a:t>
            </a:r>
            <a:r>
              <a:rPr lang="en-US" altLang="zh-CN" sz="3200">
                <a:latin typeface="Calibri" panose="020F0502020204030204" pitchFamily="34" charset="0"/>
              </a:rPr>
              <a:t> on the bed. </a:t>
            </a: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 rot="-660000">
            <a:off x="5003800" y="4437063"/>
            <a:ext cx="1095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CC0000"/>
                </a:solidFill>
                <a:latin typeface="Calibri" panose="020F0502020204030204" pitchFamily="34" charset="0"/>
              </a:rPr>
              <a:t>put</a:t>
            </a:r>
          </a:p>
        </p:txBody>
      </p:sp>
      <p:sp>
        <p:nvSpPr>
          <p:cNvPr id="114695" name="Text Box 12" descr="08062615"/>
          <p:cNvSpPr txBox="1">
            <a:spLocks noChangeArrowheads="1"/>
          </p:cNvSpPr>
          <p:nvPr/>
        </p:nvSpPr>
        <p:spPr bwMode="auto">
          <a:xfrm>
            <a:off x="7164388" y="44450"/>
            <a:ext cx="1944687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/>
              <a:t>Para 6</a:t>
            </a:r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bldLvl="0" autoUpdateAnimBg="0"/>
      <p:bldP spid="114693" grpId="0" bldLvl="0" autoUpdateAnimBg="0"/>
      <p:bldP spid="114694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0"/>
            <a:ext cx="8426450" cy="661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3" descr="IMG_8911_2345看图王_副本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">
            <a:off x="1403350" y="549275"/>
            <a:ext cx="43561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 rot="-600000">
            <a:off x="2265363" y="5227638"/>
            <a:ext cx="50053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>
                <a:latin typeface="Calibri" panose="020F0502020204030204" pitchFamily="34" charset="0"/>
              </a:rPr>
              <a:t>Milk would be </a:t>
            </a:r>
            <a:r>
              <a:rPr lang="en-US" altLang="zh-CN" sz="3200" b="1">
                <a:solidFill>
                  <a:srgbClr val="CC0000"/>
                </a:solidFill>
                <a:latin typeface="Calibri" panose="020F0502020204030204" pitchFamily="34" charset="0"/>
              </a:rPr>
              <a:t>stored</a:t>
            </a:r>
            <a:r>
              <a:rPr lang="en-US" altLang="zh-CN" sz="3200">
                <a:latin typeface="Calibri" panose="020F0502020204030204" pitchFamily="34" charset="0"/>
              </a:rPr>
              <a:t> in the rubbish bin. 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 rot="-600000">
            <a:off x="1908175" y="4149725"/>
            <a:ext cx="5003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>
                <a:latin typeface="Calibri" panose="020F0502020204030204" pitchFamily="34" charset="0"/>
              </a:rPr>
              <a:t>The robot would </a:t>
            </a:r>
            <a:r>
              <a:rPr lang="en-US" altLang="zh-CN" sz="3200" b="1">
                <a:solidFill>
                  <a:srgbClr val="CC0000"/>
                </a:solidFill>
                <a:latin typeface="Calibri" panose="020F0502020204030204" pitchFamily="34" charset="0"/>
              </a:rPr>
              <a:t>store</a:t>
            </a:r>
            <a:r>
              <a:rPr lang="en-US" altLang="zh-CN" sz="3200">
                <a:latin typeface="Calibri" panose="020F0502020204030204" pitchFamily="34" charset="0"/>
              </a:rPr>
              <a:t> milk in the rubbish bin. 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 rot="-660000">
            <a:off x="4992688" y="4511675"/>
            <a:ext cx="1095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CC0000"/>
                </a:solidFill>
                <a:latin typeface="Calibri" panose="020F0502020204030204" pitchFamily="34" charset="0"/>
              </a:rPr>
              <a:t>keep</a:t>
            </a:r>
          </a:p>
        </p:txBody>
      </p:sp>
      <p:sp>
        <p:nvSpPr>
          <p:cNvPr id="115719" name="Text Box 12" descr="08062615"/>
          <p:cNvSpPr txBox="1">
            <a:spLocks noChangeArrowheads="1"/>
          </p:cNvSpPr>
          <p:nvPr/>
        </p:nvSpPr>
        <p:spPr bwMode="auto">
          <a:xfrm>
            <a:off x="7164388" y="44450"/>
            <a:ext cx="1944687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/>
              <a:t>Para 6</a:t>
            </a:r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bldLvl="0" autoUpdateAnimBg="0"/>
      <p:bldP spid="115717" grpId="0" bldLvl="0" autoUpdateAnimBg="0"/>
      <p:bldP spid="115718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975" y="-26988"/>
            <a:ext cx="9505950" cy="661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3" descr="4427500_3533_看图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40000">
            <a:off x="611188" y="1052513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tongro-trd014ca11616_看图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80000">
            <a:off x="1476375" y="4221163"/>
            <a:ext cx="2765425" cy="21018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20121081349689086618_1103_看图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780000">
            <a:off x="3851275" y="333375"/>
            <a:ext cx="2524125" cy="2286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IMG_8912_2345看图王_副本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00000">
            <a:off x="4645025" y="3429000"/>
            <a:ext cx="286385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743" name="Text Box 7"/>
          <p:cNvSpPr txBox="1">
            <a:spLocks noChangeArrowheads="1"/>
          </p:cNvSpPr>
          <p:nvPr/>
        </p:nvSpPr>
        <p:spPr bwMode="auto">
          <a:xfrm rot="-840000">
            <a:off x="1547813" y="2846388"/>
            <a:ext cx="500380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>
                <a:latin typeface="Calibri" panose="020F0502020204030204" pitchFamily="34" charset="0"/>
              </a:rPr>
              <a:t>... were </a:t>
            </a:r>
            <a:r>
              <a:rPr lang="en-US" altLang="zh-CN" sz="3200" b="1">
                <a:solidFill>
                  <a:srgbClr val="CC0000"/>
                </a:solidFill>
                <a:latin typeface="Calibri" panose="020F0502020204030204" pitchFamily="34" charset="0"/>
              </a:rPr>
              <a:t>spread</a:t>
            </a:r>
            <a:r>
              <a:rPr lang="en-US" altLang="zh-CN" sz="3200">
                <a:latin typeface="Calibri" panose="020F0502020204030204" pitchFamily="34" charset="0"/>
              </a:rPr>
              <a:t> all over the floor. </a:t>
            </a: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 rot="-840000">
            <a:off x="2628900" y="3070225"/>
            <a:ext cx="48815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CC0000"/>
                </a:solidFill>
                <a:latin typeface="Calibri" panose="020F0502020204030204" pitchFamily="34" charset="0"/>
              </a:rPr>
              <a:t>put something everywhere</a:t>
            </a:r>
          </a:p>
        </p:txBody>
      </p:sp>
      <p:sp>
        <p:nvSpPr>
          <p:cNvPr id="116745" name="Text Box 12" descr="08062615"/>
          <p:cNvSpPr txBox="1">
            <a:spLocks noChangeArrowheads="1"/>
          </p:cNvSpPr>
          <p:nvPr/>
        </p:nvSpPr>
        <p:spPr bwMode="auto">
          <a:xfrm>
            <a:off x="7164388" y="44450"/>
            <a:ext cx="1944687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/>
              <a:t>Para 6</a:t>
            </a:r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 bldLvl="0"/>
      <p:bldP spid="116744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513" y="-26988"/>
            <a:ext cx="8424863" cy="661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763" name="AutoShape 3"/>
          <p:cNvSpPr>
            <a:spLocks noChangeArrowheads="1"/>
          </p:cNvSpPr>
          <p:nvPr/>
        </p:nvSpPr>
        <p:spPr bwMode="auto">
          <a:xfrm rot="-660000">
            <a:off x="663575" y="1062038"/>
            <a:ext cx="5494338" cy="1062037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When Mr Jiang got home, he would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find his flat in a complete </a:t>
            </a:r>
            <a:r>
              <a:rPr lang="en-US" altLang="zh-CN" sz="2800" b="1">
                <a:solidFill>
                  <a:srgbClr val="CC0000"/>
                </a:solidFill>
                <a:latin typeface="Calibri" panose="020F0502020204030204" pitchFamily="34" charset="0"/>
              </a:rPr>
              <a:t>mess </a:t>
            </a:r>
            <a:r>
              <a:rPr lang="en-US" altLang="zh-CN" sz="2800" b="1">
                <a:latin typeface="Calibri" panose="020F0502020204030204" pitchFamily="34" charset="0"/>
              </a:rPr>
              <a:t>.... </a:t>
            </a:r>
            <a:endParaRPr lang="en-US" altLang="zh-CN">
              <a:latin typeface="Calibri" panose="020F0502020204030204" pitchFamily="34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40000">
            <a:off x="4645025" y="3357563"/>
            <a:ext cx="1800225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765" name="Text Box 5"/>
          <p:cNvSpPr txBox="1">
            <a:spLocks noChangeArrowheads="1"/>
          </p:cNvSpPr>
          <p:nvPr/>
        </p:nvSpPr>
        <p:spPr bwMode="auto">
          <a:xfrm rot="-600000">
            <a:off x="1331913" y="2852738"/>
            <a:ext cx="4124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Calibri" panose="020F0502020204030204" pitchFamily="34" charset="0"/>
              </a:rPr>
              <a:t>in</a:t>
            </a:r>
            <a:r>
              <a:rPr lang="en-US" altLang="zh-CN" sz="3200">
                <a:latin typeface="Calibri" panose="020F0502020204030204" pitchFamily="34" charset="0"/>
              </a:rPr>
              <a:t> a bad condition, not tidy at all</a:t>
            </a:r>
          </a:p>
        </p:txBody>
      </p:sp>
      <p:sp>
        <p:nvSpPr>
          <p:cNvPr id="117766" name="Text Box 12" descr="08062615"/>
          <p:cNvSpPr txBox="1">
            <a:spLocks noChangeArrowheads="1"/>
          </p:cNvSpPr>
          <p:nvPr/>
        </p:nvSpPr>
        <p:spPr bwMode="auto">
          <a:xfrm>
            <a:off x="7164388" y="44450"/>
            <a:ext cx="1944687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/>
              <a:t>Para 6</a:t>
            </a:r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ldLvl="0"/>
      <p:bldP spid="117765" grpId="0" bldLvl="0" autoUpdateAnimBg="0"/>
      <p:bldP spid="117765" grpId="1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412875"/>
            <a:ext cx="828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7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8229600" cy="1143000"/>
          </a:xfrm>
        </p:spPr>
        <p:txBody>
          <a:bodyPr lIns="90170" tIns="46990" rIns="90170" bIns="46990"/>
          <a:lstStyle/>
          <a:p>
            <a:pPr algn="l"/>
            <a:r>
              <a:rPr lang="en-US" altLang="zh-CN" sz="3600" dirty="0"/>
              <a:t>Which English saying can be used to describe his life now? 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828675" y="2709863"/>
            <a:ext cx="45847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latin typeface="Calibri" panose="020F0502020204030204" pitchFamily="34" charset="0"/>
              </a:rPr>
              <a:t>Accidents will happen. 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900113" y="3719513"/>
            <a:ext cx="55451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latin typeface="Calibri" panose="020F0502020204030204" pitchFamily="34" charset="0"/>
              </a:rPr>
              <a:t>Every dog has its day. 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893763" y="4652963"/>
            <a:ext cx="71294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latin typeface="Calibri" panose="020F0502020204030204" pitchFamily="34" charset="0"/>
              </a:rPr>
              <a:t>You never know till you have tried. </a:t>
            </a: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828675" y="1844675"/>
            <a:ext cx="4584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Calibri" panose="020F0502020204030204" pitchFamily="34" charset="0"/>
              </a:rPr>
              <a:t>Pride goes before a fall. </a:t>
            </a: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900113" y="2852738"/>
            <a:ext cx="4586287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latin typeface="Calibri" panose="020F0502020204030204" pitchFamily="34" charset="0"/>
              </a:rPr>
              <a:t>天有不测风云。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bldLvl="0" autoUpdateAnimBg="0"/>
      <p:bldP spid="118789" grpId="0" bldLvl="0" autoUpdateAnimBg="0"/>
      <p:bldP spid="118790" grpId="0" bldLvl="0" autoUpdateAnimBg="0"/>
      <p:bldP spid="118791" grpId="0" bldLvl="0" autoUpdateAnimBg="0"/>
      <p:bldP spid="118792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08163"/>
            <a:ext cx="8229600" cy="1008062"/>
          </a:xfrm>
          <a:prstGeom prst="flowChartAlternateProcess">
            <a:avLst/>
          </a:prstGeom>
          <a:noFill/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660033"/>
                </a:solidFill>
              </a14:hiddenFill>
            </a:ext>
          </a:extLst>
        </p:spPr>
        <p:txBody>
          <a:bodyPr/>
          <a:lstStyle/>
          <a:p>
            <a:r>
              <a:rPr lang="en-US" altLang="zh-CN" sz="3600" b="1" i="1" dirty="0">
                <a:solidFill>
                  <a:srgbClr val="FF0000"/>
                </a:solidFill>
                <a:cs typeface="Arial" panose="020B0604020202020204" pitchFamily="34" charset="0"/>
              </a:rPr>
              <a:t>What is the type of this passage?</a:t>
            </a:r>
          </a:p>
        </p:txBody>
      </p:sp>
      <p:sp>
        <p:nvSpPr>
          <p:cNvPr id="101379" name="AutoShape 18"/>
          <p:cNvSpPr>
            <a:spLocks noChangeArrowheads="1"/>
          </p:cNvSpPr>
          <p:nvPr/>
        </p:nvSpPr>
        <p:spPr bwMode="auto">
          <a:xfrm>
            <a:off x="1620838" y="3030538"/>
            <a:ext cx="5976937" cy="6461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66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A. Narration  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记叙文</a:t>
            </a:r>
          </a:p>
        </p:txBody>
      </p:sp>
      <p:sp>
        <p:nvSpPr>
          <p:cNvPr id="101380" name="AutoShape 20"/>
          <p:cNvSpPr>
            <a:spLocks noChangeArrowheads="1"/>
          </p:cNvSpPr>
          <p:nvPr/>
        </p:nvSpPr>
        <p:spPr bwMode="auto">
          <a:xfrm>
            <a:off x="1620838" y="4183063"/>
            <a:ext cx="5976937" cy="6461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66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B. Science fiction  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科幻故事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</p:txBody>
      </p:sp>
      <p:sp>
        <p:nvSpPr>
          <p:cNvPr id="101381" name="AutoShape 19"/>
          <p:cNvSpPr>
            <a:spLocks noChangeArrowheads="1"/>
          </p:cNvSpPr>
          <p:nvPr/>
        </p:nvSpPr>
        <p:spPr bwMode="auto">
          <a:xfrm>
            <a:off x="1620838" y="5335588"/>
            <a:ext cx="5976937" cy="6461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66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C. Expository writing  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说明文</a:t>
            </a:r>
          </a:p>
        </p:txBody>
      </p:sp>
      <p:graphicFrame>
        <p:nvGraphicFramePr>
          <p:cNvPr id="101382" name="Object 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187825" y="3859213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0" r:id="rId3" imgW="918210" imgH="216535" progId="">
                  <p:embed/>
                </p:oleObj>
              </mc:Choice>
              <mc:Fallback>
                <p:oleObj r:id="rId3" imgW="918210" imgH="216535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7825" y="3859213"/>
                        <a:ext cx="914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7" name="Picture 5" descr="C8B51784BE68711A7664ECB178B5887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8675" y="4111625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384" name="WordArt 8" descr="water"/>
          <p:cNvSpPr>
            <a:spLocks noChangeArrowheads="1" noChangeShapeType="1"/>
          </p:cNvSpPr>
          <p:nvPr/>
        </p:nvSpPr>
        <p:spPr bwMode="auto">
          <a:xfrm rot="-360000">
            <a:off x="3008313" y="781050"/>
            <a:ext cx="3200400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9525">
                  <a:solidFill>
                    <a:srgbClr val="006600"/>
                  </a:solidFill>
                  <a:rou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107763" dir="13500000" sx="125000" sy="125000" rotWithShape="0">
                    <a:srgbClr val="C7DFD3">
                      <a:alpha val="75000"/>
                    </a:srgbClr>
                  </a:outerShdw>
                </a:effectLst>
                <a:latin typeface="+mn-lt"/>
                <a:ea typeface="+mn-lt"/>
                <a:cs typeface="+mn-lt"/>
              </a:rPr>
              <a:t>Let’s predict</a:t>
            </a:r>
            <a:endParaRPr lang="zh-CN" altLang="en-US" sz="3600" kern="10" dirty="0">
              <a:ln w="9525">
                <a:solidFill>
                  <a:srgbClr val="006600"/>
                </a:solidFill>
                <a:rou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effectLst>
                <a:outerShdw dist="107763" dir="13500000" sx="125000" sy="125000" rotWithShape="0">
                  <a:srgbClr val="C7DFD3">
                    <a:alpha val="75000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57338"/>
            <a:ext cx="8424862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73238"/>
            <a:ext cx="8137525" cy="3700462"/>
          </a:xfrm>
        </p:spPr>
        <p:txBody>
          <a:bodyPr lIns="90170" tIns="46990" rIns="90170" bIns="46990"/>
          <a:lstStyle/>
          <a:p>
            <a:pPr>
              <a:lnSpc>
                <a:spcPct val="90000"/>
              </a:lnSpc>
            </a:pPr>
            <a:r>
              <a:rPr lang="en-US" altLang="zh-CN" b="1" dirty="0"/>
              <a:t>What did </a:t>
            </a:r>
            <a:r>
              <a:rPr lang="en-US" altLang="zh-CN" b="1" dirty="0" err="1"/>
              <a:t>Mr</a:t>
            </a:r>
            <a:r>
              <a:rPr lang="en-US" altLang="zh-CN" b="1" dirty="0"/>
              <a:t> Jiang do with his robot?  </a:t>
            </a:r>
          </a:p>
          <a:p>
            <a:pPr>
              <a:lnSpc>
                <a:spcPct val="90000"/>
              </a:lnSpc>
            </a:pPr>
            <a:r>
              <a:rPr lang="en-US" altLang="zh-CN" b="1" dirty="0"/>
              <a:t>How does the writer feel about having a robot? </a:t>
            </a:r>
          </a:p>
          <a:p>
            <a:pPr>
              <a:lnSpc>
                <a:spcPct val="90000"/>
              </a:lnSpc>
            </a:pPr>
            <a:r>
              <a:rPr lang="en-US" altLang="zh-CN" sz="2800" dirty="0">
                <a:solidFill>
                  <a:srgbClr val="0000CC"/>
                </a:solidFill>
              </a:rPr>
              <a:t>He decided to return the robot to the robot shop. </a:t>
            </a:r>
          </a:p>
          <a:p>
            <a:pPr>
              <a:lnSpc>
                <a:spcPct val="90000"/>
              </a:lnSpc>
            </a:pPr>
            <a:r>
              <a:rPr lang="en-US" altLang="zh-CN" sz="2800" dirty="0" smtClean="0">
                <a:solidFill>
                  <a:srgbClr val="0000CC"/>
                </a:solidFill>
              </a:rPr>
              <a:t>He </a:t>
            </a:r>
            <a:r>
              <a:rPr lang="en-US" altLang="zh-CN" sz="2800" dirty="0">
                <a:solidFill>
                  <a:srgbClr val="0000CC"/>
                </a:solidFill>
              </a:rPr>
              <a:t>thinks that robots can help people do a lot, but they can also be too much trouble!</a:t>
            </a:r>
          </a:p>
          <a:p>
            <a:pPr>
              <a:lnSpc>
                <a:spcPct val="90000"/>
              </a:lnSpc>
            </a:pPr>
            <a:endParaRPr lang="en-US" altLang="zh-CN" sz="2800" dirty="0">
              <a:solidFill>
                <a:srgbClr val="0000CC"/>
              </a:solidFill>
            </a:endParaRPr>
          </a:p>
        </p:txBody>
      </p:sp>
      <p:sp>
        <p:nvSpPr>
          <p:cNvPr id="119812" name="Text Box 12" descr="08062615"/>
          <p:cNvSpPr txBox="1">
            <a:spLocks noChangeArrowheads="1"/>
          </p:cNvSpPr>
          <p:nvPr/>
        </p:nvSpPr>
        <p:spPr bwMode="auto">
          <a:xfrm rot="1020000">
            <a:off x="7175500" y="261938"/>
            <a:ext cx="1944688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/>
              <a:t>Para 7</a:t>
            </a:r>
            <a:endParaRPr lang="en-US" altLang="zh-CN" sz="1600">
              <a:latin typeface="Calibri" panose="020F0502020204030204" pitchFamily="34" charset="0"/>
            </a:endParaRP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04813"/>
            <a:ext cx="82296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altLang="zh-CN" sz="3600" b="1" i="1" dirty="0">
                <a:solidFill>
                  <a:srgbClr val="D60093"/>
                </a:solidFill>
              </a:rPr>
              <a:t>Answer the following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WordArt 9"/>
          <p:cNvSpPr>
            <a:spLocks noChangeArrowheads="1" noChangeShapeType="1" noTextEdit="1"/>
          </p:cNvSpPr>
          <p:nvPr/>
        </p:nvSpPr>
        <p:spPr bwMode="auto">
          <a:xfrm>
            <a:off x="252413" y="404813"/>
            <a:ext cx="43561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Further understanding</a:t>
            </a:r>
            <a:endParaRPr lang="zh-CN" altLang="en-US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矩形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" y="2798763"/>
            <a:ext cx="9551988" cy="22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6" name="Picture 5" descr="http://img5.duitang.com/uploads/item/201411/18/20141118175323_uF3V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8675" y="188913"/>
            <a:ext cx="278288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7475"/>
            <a:ext cx="7199313" cy="1143000"/>
          </a:xfrm>
        </p:spPr>
        <p:txBody>
          <a:bodyPr/>
          <a:lstStyle/>
          <a:p>
            <a:pPr algn="l"/>
            <a:r>
              <a:rPr lang="en-US" altLang="zh-CN" sz="3200"/>
              <a:t>How did Mr Jiang feel with his robot from beginning to the end? </a:t>
            </a:r>
          </a:p>
        </p:txBody>
      </p:sp>
      <p:pic>
        <p:nvPicPr>
          <p:cNvPr id="121859" name="Picture 3" descr="图片2_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96188" y="-26988"/>
            <a:ext cx="145415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IMG_8891_2345看图王_副本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25538"/>
            <a:ext cx="2770188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IMG_8849_看图王_副本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917700"/>
            <a:ext cx="28702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IMG_8851_看图王_副本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3573463"/>
            <a:ext cx="2816225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IMG_8866_2345看图王_副本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4437063"/>
            <a:ext cx="30956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4" name="AutoShape 8"/>
          <p:cNvSpPr>
            <a:spLocks noChangeArrowheads="1"/>
          </p:cNvSpPr>
          <p:nvPr/>
        </p:nvSpPr>
        <p:spPr bwMode="auto">
          <a:xfrm>
            <a:off x="4787900" y="1270000"/>
            <a:ext cx="1873250" cy="790575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>
                <a:latin typeface="Calibri" panose="020F0502020204030204" pitchFamily="34" charset="0"/>
              </a:rPr>
              <a:t>hopeful</a:t>
            </a:r>
          </a:p>
        </p:txBody>
      </p:sp>
      <p:sp>
        <p:nvSpPr>
          <p:cNvPr id="121865" name="AutoShape 9"/>
          <p:cNvSpPr>
            <a:spLocks noChangeArrowheads="1"/>
          </p:cNvSpPr>
          <p:nvPr/>
        </p:nvSpPr>
        <p:spPr bwMode="auto">
          <a:xfrm>
            <a:off x="5364163" y="2565400"/>
            <a:ext cx="1873250" cy="792163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>
                <a:latin typeface="Calibri" panose="020F0502020204030204" pitchFamily="34" charset="0"/>
              </a:rPr>
              <a:t>satisfied</a:t>
            </a:r>
          </a:p>
        </p:txBody>
      </p:sp>
      <p:sp>
        <p:nvSpPr>
          <p:cNvPr id="121866" name="AutoShape 10"/>
          <p:cNvSpPr>
            <a:spLocks noChangeArrowheads="1"/>
          </p:cNvSpPr>
          <p:nvPr/>
        </p:nvSpPr>
        <p:spPr bwMode="auto">
          <a:xfrm>
            <a:off x="5940425" y="3933825"/>
            <a:ext cx="1873250" cy="790575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>
                <a:latin typeface="Calibri" panose="020F0502020204030204" pitchFamily="34" charset="0"/>
              </a:rPr>
              <a:t>angry</a:t>
            </a:r>
          </a:p>
        </p:txBody>
      </p:sp>
      <p:sp>
        <p:nvSpPr>
          <p:cNvPr id="121867" name="AutoShape 11"/>
          <p:cNvSpPr>
            <a:spLocks noChangeArrowheads="1"/>
          </p:cNvSpPr>
          <p:nvPr/>
        </p:nvSpPr>
        <p:spPr bwMode="auto">
          <a:xfrm>
            <a:off x="6229350" y="5373688"/>
            <a:ext cx="2016125" cy="863600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disappointed</a:t>
            </a:r>
          </a:p>
        </p:txBody>
      </p:sp>
      <p:sp>
        <p:nvSpPr>
          <p:cNvPr id="121868" name="AutoShape 12"/>
          <p:cNvSpPr>
            <a:spLocks noChangeArrowheads="1"/>
          </p:cNvSpPr>
          <p:nvPr/>
        </p:nvSpPr>
        <p:spPr bwMode="auto">
          <a:xfrm>
            <a:off x="5868988" y="2133600"/>
            <a:ext cx="431800" cy="358775"/>
          </a:xfrm>
          <a:prstGeom prst="downArrow">
            <a:avLst>
              <a:gd name="adj1" fmla="val 50000"/>
              <a:gd name="adj2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21869" name="AutoShape 13"/>
          <p:cNvSpPr>
            <a:spLocks noChangeArrowheads="1"/>
          </p:cNvSpPr>
          <p:nvPr/>
        </p:nvSpPr>
        <p:spPr bwMode="auto">
          <a:xfrm>
            <a:off x="6661150" y="3502025"/>
            <a:ext cx="431800" cy="358775"/>
          </a:xfrm>
          <a:prstGeom prst="downArrow">
            <a:avLst>
              <a:gd name="adj1" fmla="val 50000"/>
              <a:gd name="adj2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21870" name="AutoShape 14"/>
          <p:cNvSpPr>
            <a:spLocks noChangeArrowheads="1"/>
          </p:cNvSpPr>
          <p:nvPr/>
        </p:nvSpPr>
        <p:spPr bwMode="auto">
          <a:xfrm>
            <a:off x="7164388" y="4941888"/>
            <a:ext cx="431800" cy="360362"/>
          </a:xfrm>
          <a:prstGeom prst="downArrow">
            <a:avLst>
              <a:gd name="adj1" fmla="val 50000"/>
              <a:gd name="adj2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4" grpId="0" bldLvl="0"/>
      <p:bldP spid="121865" grpId="0" bldLvl="0"/>
      <p:bldP spid="121866" grpId="0" bldLvl="0"/>
      <p:bldP spid="121867" grpId="0" bldLvl="0" autoUpdateAnimBg="0"/>
      <p:bldP spid="121867" grpId="1" bldLvl="0"/>
      <p:bldP spid="121868" grpId="0"/>
      <p:bldP spid="121869" grpId="0"/>
      <p:bldP spid="1218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/>
          </p:cNvSpPr>
          <p:nvPr/>
        </p:nvSpPr>
        <p:spPr bwMode="auto">
          <a:xfrm>
            <a:off x="900113" y="1339850"/>
            <a:ext cx="6551612" cy="45751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altLang="zh-CN" sz="3600" b="1" kern="10">
                <a:ln w="9525">
                  <a:solidFill>
                    <a:srgbClr val="99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If you were Mr Jiang, </a:t>
            </a:r>
          </a:p>
          <a:p>
            <a:r>
              <a:rPr lang="en-US" altLang="zh-CN" sz="3600" b="1" kern="10">
                <a:ln w="9525">
                  <a:solidFill>
                    <a:srgbClr val="99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what would you do? </a:t>
            </a:r>
            <a:endParaRPr lang="zh-CN" altLang="en-US" sz="3600" b="1" kern="10">
              <a:ln w="9525">
                <a:solidFill>
                  <a:srgbClr val="99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8998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883" name="AutoShape 3"/>
          <p:cNvSpPr>
            <a:spLocks noChangeArrowheads="1"/>
          </p:cNvSpPr>
          <p:nvPr/>
        </p:nvSpPr>
        <p:spPr bwMode="auto">
          <a:xfrm>
            <a:off x="252413" y="476250"/>
            <a:ext cx="3529012" cy="863600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latin typeface="Calibri" panose="020F0502020204030204" pitchFamily="34" charset="0"/>
              </a:rPr>
              <a:t>Let’s have a talk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122883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25538"/>
            <a:ext cx="71755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20000">
            <a:off x="7427913" y="1628775"/>
            <a:ext cx="1571625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9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12800" y="1198563"/>
            <a:ext cx="6191250" cy="3095625"/>
          </a:xfrm>
        </p:spPr>
        <p:txBody>
          <a:bodyPr lIns="90170" tIns="46990" rIns="90170" bIns="46990"/>
          <a:lstStyle/>
          <a:p>
            <a:pPr algn="l"/>
            <a:r>
              <a:rPr lang="en-US" altLang="zh-CN" sz="3200" i="1" dirty="0"/>
              <a:t> </a:t>
            </a:r>
            <a:br>
              <a:rPr lang="en-US" altLang="zh-CN" sz="3200" i="1" dirty="0"/>
            </a:br>
            <a:r>
              <a:rPr lang="en-US" altLang="zh-CN" sz="3200" i="1" dirty="0"/>
              <a:t>1. Design your own robot. </a:t>
            </a:r>
            <a:br>
              <a:rPr lang="en-US" altLang="zh-CN" sz="3200" i="1" dirty="0"/>
            </a:br>
            <a:r>
              <a:rPr lang="en-US" altLang="zh-CN" sz="3200" i="1" dirty="0"/>
              <a:t>2. What do you want your robot to   </a:t>
            </a:r>
            <a:br>
              <a:rPr lang="en-US" altLang="zh-CN" sz="3200" i="1" dirty="0"/>
            </a:br>
            <a:r>
              <a:rPr lang="en-US" altLang="zh-CN" sz="3200" i="1" dirty="0"/>
              <a:t>     do for you?</a:t>
            </a:r>
            <a:br>
              <a:rPr lang="en-US" altLang="zh-CN" sz="3200" i="1" dirty="0"/>
            </a:br>
            <a:r>
              <a:rPr lang="en-US" altLang="zh-CN" sz="3200" i="1" dirty="0"/>
              <a:t>3. What will you do for your robot?  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086350"/>
            <a:ext cx="2251075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62850" y="3475038"/>
            <a:ext cx="1504950" cy="161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107950" y="188913"/>
            <a:ext cx="51133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CC"/>
                </a:solidFill>
                <a:latin typeface="Calibri" panose="020F0502020204030204" pitchFamily="34" charset="0"/>
              </a:rPr>
              <a:t>Drawing and writing</a:t>
            </a: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5138738"/>
            <a:ext cx="1712913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9450" y="5102225"/>
            <a:ext cx="1577975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914" name="WordArt 9"/>
          <p:cNvSpPr>
            <a:spLocks noChangeArrowheads="1" noChangeShapeType="1" noTextEdit="1"/>
          </p:cNvSpPr>
          <p:nvPr/>
        </p:nvSpPr>
        <p:spPr bwMode="auto">
          <a:xfrm>
            <a:off x="5148263" y="188913"/>
            <a:ext cx="38893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Further understanding</a:t>
            </a:r>
            <a:endParaRPr lang="zh-CN" altLang="en-US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404813"/>
            <a:ext cx="7777162" cy="601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8675" y="1773238"/>
            <a:ext cx="7343775" cy="2663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zh-CN" sz="2800" dirty="0"/>
              <a:t>Read the whole article again and write down your own understanding of the robot. </a:t>
            </a:r>
          </a:p>
          <a:p>
            <a:pPr>
              <a:lnSpc>
                <a:spcPct val="90000"/>
              </a:lnSpc>
            </a:pPr>
            <a:r>
              <a:rPr lang="zh-CN" altLang="zh-CN" sz="2800" dirty="0"/>
              <a:t>Choose one of the following films to see.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/>
              <a:t>  </a:t>
            </a:r>
            <a:r>
              <a:rPr lang="zh-CN" altLang="zh-CN" sz="2800" dirty="0"/>
              <a:t>《</a:t>
            </a:r>
            <a:r>
              <a:rPr lang="zh-CN" altLang="en-US" sz="2800" dirty="0"/>
              <a:t>终结者</a:t>
            </a:r>
            <a:r>
              <a:rPr lang="zh-CN" altLang="zh-CN" sz="2800" dirty="0"/>
              <a:t>》</a:t>
            </a:r>
            <a:r>
              <a:rPr lang="en-US" altLang="zh-CN" sz="2800" dirty="0"/>
              <a:t>           </a:t>
            </a:r>
            <a:r>
              <a:rPr lang="zh-CN" altLang="zh-CN" sz="2800" dirty="0" smtClean="0"/>
              <a:t>《</a:t>
            </a:r>
            <a:r>
              <a:rPr lang="zh-CN" altLang="en-US" sz="2800" dirty="0"/>
              <a:t>变形金刚</a:t>
            </a:r>
            <a:r>
              <a:rPr lang="zh-CN" altLang="zh-CN" sz="2800" dirty="0"/>
              <a:t>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/>
              <a:t>  </a:t>
            </a:r>
            <a:r>
              <a:rPr lang="zh-CN" altLang="zh-CN" sz="2800" dirty="0"/>
              <a:t>《</a:t>
            </a:r>
            <a:r>
              <a:rPr lang="zh-CN" altLang="en-US" sz="2800" dirty="0"/>
              <a:t>机器人总动员</a:t>
            </a:r>
            <a:r>
              <a:rPr lang="zh-CN" altLang="zh-CN" sz="2800" dirty="0"/>
              <a:t>》《</a:t>
            </a:r>
            <a:r>
              <a:rPr lang="zh-CN" altLang="en-US" sz="2800" dirty="0"/>
              <a:t>我，机器人</a:t>
            </a:r>
            <a:r>
              <a:rPr lang="zh-CN" altLang="zh-CN" sz="2800" dirty="0"/>
              <a:t>》</a:t>
            </a:r>
          </a:p>
        </p:txBody>
      </p:sp>
      <p:sp>
        <p:nvSpPr>
          <p:cNvPr id="124932" name="AutoShape 4"/>
          <p:cNvSpPr>
            <a:spLocks noChangeArrowheads="1"/>
          </p:cNvSpPr>
          <p:nvPr/>
        </p:nvSpPr>
        <p:spPr bwMode="auto">
          <a:xfrm>
            <a:off x="900113" y="765175"/>
            <a:ext cx="2376487" cy="863600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 i="1" dirty="0">
                <a:solidFill>
                  <a:srgbClr val="C00000"/>
                </a:solidFill>
                <a:latin typeface="Calibri" panose="020F0502020204030204" pitchFamily="34" charset="0"/>
              </a:rPr>
              <a:t>Homework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  <p:bldP spid="124932" grpId="0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60350"/>
            <a:ext cx="7618412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图片1_副本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492375"/>
            <a:ext cx="3240087" cy="3644900"/>
          </a:xfrm>
          <a:prstGeom prst="rect">
            <a:avLst/>
          </a:prstGeom>
          <a:solidFill>
            <a:schemeClr val="accent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WordArt 3"/>
          <p:cNvSpPr>
            <a:spLocks noChangeArrowheads="1" noChangeShapeType="1"/>
          </p:cNvSpPr>
          <p:nvPr/>
        </p:nvSpPr>
        <p:spPr bwMode="auto">
          <a:xfrm>
            <a:off x="684213" y="476250"/>
            <a:ext cx="3889375" cy="793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Main characters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404" name="AutoShape 4"/>
          <p:cNvSpPr>
            <a:spLocks noChangeArrowheads="1"/>
          </p:cNvSpPr>
          <p:nvPr/>
        </p:nvSpPr>
        <p:spPr bwMode="auto">
          <a:xfrm rot="-1260000">
            <a:off x="250825" y="2205038"/>
            <a:ext cx="2101850" cy="720725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 dirty="0" err="1">
                <a:solidFill>
                  <a:srgbClr val="D60093"/>
                </a:solidFill>
                <a:latin typeface="Calibri" panose="020F0502020204030204" pitchFamily="34" charset="0"/>
              </a:rPr>
              <a:t>Mr</a:t>
            </a:r>
            <a:r>
              <a:rPr lang="en-US" altLang="zh-CN" sz="3600" b="1" dirty="0">
                <a:solidFill>
                  <a:srgbClr val="D60093"/>
                </a:solidFill>
                <a:latin typeface="Calibri" panose="020F0502020204030204" pitchFamily="34" charset="0"/>
              </a:rPr>
              <a:t> Jiang</a:t>
            </a:r>
          </a:p>
        </p:txBody>
      </p:sp>
      <p:pic>
        <p:nvPicPr>
          <p:cNvPr id="102405" name="Picture 5" descr="图片2_副本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0000">
            <a:off x="4645025" y="1628775"/>
            <a:ext cx="3095625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AutoShape 6"/>
          <p:cNvSpPr>
            <a:spLocks noChangeArrowheads="1"/>
          </p:cNvSpPr>
          <p:nvPr/>
        </p:nvSpPr>
        <p:spPr bwMode="auto">
          <a:xfrm rot="420000">
            <a:off x="5580063" y="5013325"/>
            <a:ext cx="2663825" cy="714375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D60093"/>
                </a:solidFill>
                <a:latin typeface="Calibri" panose="020F0502020204030204" pitchFamily="34" charset="0"/>
              </a:rPr>
              <a:t>a home robot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102404" grpId="0" bldLvl="0"/>
      <p:bldP spid="102406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838200"/>
            <a:ext cx="7993062" cy="1439863"/>
          </a:xfrm>
        </p:spPr>
        <p:txBody>
          <a:bodyPr/>
          <a:lstStyle/>
          <a:p>
            <a:pPr algn="l"/>
            <a:r>
              <a:rPr lang="en-US" altLang="zh-CN" sz="4000" dirty="0"/>
              <a:t>What can the robot do for </a:t>
            </a:r>
            <a:r>
              <a:rPr lang="en-US" altLang="zh-CN" sz="4000" dirty="0" err="1"/>
              <a:t>Mr</a:t>
            </a:r>
            <a:r>
              <a:rPr lang="en-US" altLang="zh-CN" sz="4000" dirty="0"/>
              <a:t> Jiang?</a:t>
            </a:r>
          </a:p>
        </p:txBody>
      </p:sp>
      <p:sp>
        <p:nvSpPr>
          <p:cNvPr id="103427" name="AutoShape 3"/>
          <p:cNvSpPr>
            <a:spLocks noChangeArrowheads="1"/>
          </p:cNvSpPr>
          <p:nvPr/>
        </p:nvSpPr>
        <p:spPr bwMode="auto">
          <a:xfrm>
            <a:off x="5364163" y="3070225"/>
            <a:ext cx="3100387" cy="1441450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D6009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iron</a:t>
            </a:r>
            <a:r>
              <a:rPr lang="en-US" altLang="zh-CN" sz="3200" b="1" dirty="0">
                <a:latin typeface="Times New Roman" panose="02020603050405020304" pitchFamily="18" charset="0"/>
              </a:rPr>
              <a:t> his business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suit 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smoothly</a:t>
            </a:r>
          </a:p>
        </p:txBody>
      </p:sp>
      <p:sp>
        <p:nvSpPr>
          <p:cNvPr id="7172" name="WordArt 4" descr="water"/>
          <p:cNvSpPr>
            <a:spLocks noChangeArrowheads="1" noChangeShapeType="1"/>
          </p:cNvSpPr>
          <p:nvPr/>
        </p:nvSpPr>
        <p:spPr bwMode="auto">
          <a:xfrm rot="21240000">
            <a:off x="180975" y="404813"/>
            <a:ext cx="3200400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600" dirty="0">
                <a:ln w="9525" cmpd="sng">
                  <a:solidFill>
                    <a:srgbClr val="006600"/>
                  </a:solidFill>
                  <a:rou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07763" dir="13500000" sx="125000" sy="125000" rotWithShape="0">
                    <a:srgbClr val="C7DFD3">
                      <a:alpha val="75000"/>
                    </a:srgbClr>
                  </a:outerShdw>
                </a:effectLst>
                <a:latin typeface="+mn-lt"/>
                <a:ea typeface="SimSun-ExtB" panose="02010609060101010101" pitchFamily="49" charset="-122"/>
              </a:rPr>
              <a:t>Let</a:t>
            </a:r>
            <a:r>
              <a:rPr lang="en-US" altLang="zh-CN" sz="3600" dirty="0">
                <a:ln w="9525" cap="flat" cmpd="sng">
                  <a:solidFill>
                    <a:srgbClr val="006600"/>
                  </a:solidFill>
                  <a:rou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07763" dir="13500000" sx="125000" sy="125000" rotWithShape="0">
                    <a:srgbClr val="C7DFD3">
                      <a:alpha val="75000"/>
                    </a:srgbClr>
                  </a:outerShdw>
                </a:effectLst>
                <a:latin typeface="+mn-lt"/>
                <a:ea typeface="SimSun-ExtB" panose="02010609060101010101" pitchFamily="49" charset="-122"/>
                <a:cs typeface="Times New Roman" panose="02020603050405020304" pitchFamily="18" charset="0"/>
              </a:rPr>
              <a:t>’</a:t>
            </a:r>
            <a:r>
              <a:rPr lang="en-US" altLang="zh-CN" sz="3600" dirty="0">
                <a:ln w="9525" cmpd="sng">
                  <a:solidFill>
                    <a:srgbClr val="006600"/>
                  </a:solidFill>
                  <a:rou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07763" dir="13500000" sx="125000" sy="125000" rotWithShape="0">
                    <a:srgbClr val="C7DFD3">
                      <a:alpha val="75000"/>
                    </a:srgbClr>
                  </a:outerShdw>
                </a:effectLst>
                <a:latin typeface="+mn-lt"/>
                <a:ea typeface="SimSun-ExtB" panose="02010609060101010101" pitchFamily="49" charset="-122"/>
              </a:rPr>
              <a:t>s predict</a:t>
            </a:r>
            <a:endParaRPr lang="zh-CN" altLang="en-US" sz="3600" dirty="0">
              <a:ln w="9525" cmpd="sng">
                <a:solidFill>
                  <a:srgbClr val="006600"/>
                </a:solidFill>
                <a:rou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107763" dir="13500000" sx="125000" sy="125000" rotWithShape="0">
                  <a:srgbClr val="C7DFD3">
                    <a:alpha val="75000"/>
                  </a:srgbClr>
                </a:outerShdw>
              </a:effectLst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7173" name="Picture 5" descr="IMG_8875_2345看图王_副本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850" y="2109788"/>
            <a:ext cx="3706813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AutoShape 6"/>
          <p:cNvSpPr>
            <a:spLocks noChangeArrowheads="1"/>
          </p:cNvSpPr>
          <p:nvPr/>
        </p:nvSpPr>
        <p:spPr bwMode="auto">
          <a:xfrm>
            <a:off x="3852863" y="3429000"/>
            <a:ext cx="1223962" cy="504825"/>
          </a:xfrm>
          <a:prstGeom prst="leftArrowCallout">
            <a:avLst>
              <a:gd name="adj1" fmla="val 25000"/>
              <a:gd name="adj2" fmla="val 25000"/>
              <a:gd name="adj3" fmla="val 40409"/>
              <a:gd name="adj4" fmla="val 6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bldLvl="0" autoUpdateAnimBg="0"/>
      <p:bldP spid="103427" grpId="0" bldLvl="0"/>
      <p:bldP spid="1034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图片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5163" y="1884363"/>
            <a:ext cx="3430587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IMG_8876_2345看图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" y="1884363"/>
            <a:ext cx="3646488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827088" y="4365625"/>
            <a:ext cx="31686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Calibri" panose="020F0502020204030204" pitchFamily="34" charset="0"/>
              </a:rPr>
              <a:t>The robot would do lots of housework for him. 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4862513" y="4365625"/>
            <a:ext cx="2733675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Calibri" panose="020F0502020204030204" pitchFamily="34" charset="0"/>
              </a:rPr>
              <a:t>It would </a:t>
            </a:r>
            <a:r>
              <a:rPr lang="en-US" altLang="zh-CN" sz="2800" b="1">
                <a:solidFill>
                  <a:srgbClr val="CC0000"/>
                </a:solidFill>
                <a:latin typeface="Calibri" panose="020F0502020204030204" pitchFamily="34" charset="0"/>
              </a:rPr>
              <a:t>satisfy</a:t>
            </a:r>
            <a:r>
              <a:rPr lang="en-US" altLang="zh-CN" sz="2800">
                <a:latin typeface="Calibri" panose="020F0502020204030204" pitchFamily="34" charset="0"/>
              </a:rPr>
              <a:t> Mr </a:t>
            </a:r>
            <a:r>
              <a:rPr lang="en-US" altLang="zh-CN" sz="2800" b="1">
                <a:solidFill>
                  <a:srgbClr val="CC0000"/>
                </a:solidFill>
                <a:latin typeface="Calibri" panose="020F0502020204030204" pitchFamily="34" charset="0"/>
              </a:rPr>
              <a:t>Jiang's needs</a:t>
            </a:r>
            <a:r>
              <a:rPr lang="en-US" altLang="zh-CN" sz="2800"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7174" name="WordArt 6" descr="water"/>
          <p:cNvSpPr>
            <a:spLocks noChangeArrowheads="1" noChangeShapeType="1"/>
          </p:cNvSpPr>
          <p:nvPr/>
        </p:nvSpPr>
        <p:spPr bwMode="auto">
          <a:xfrm rot="-360000">
            <a:off x="180975" y="404813"/>
            <a:ext cx="3200400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600" kern="10" dirty="0">
                <a:ln w="9525">
                  <a:solidFill>
                    <a:srgbClr val="006600"/>
                  </a:solidFill>
                  <a:rou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107763" dir="13500000" sx="125000" sy="125000" rotWithShape="0">
                    <a:srgbClr val="C7DFD3">
                      <a:alpha val="75000"/>
                    </a:srgbClr>
                  </a:outerShdw>
                </a:effectLst>
                <a:latin typeface="+mn-lt"/>
                <a:ea typeface="宋体" panose="02010600030101010101" pitchFamily="2" charset="-122"/>
              </a:rPr>
              <a:t>Let</a:t>
            </a:r>
            <a:r>
              <a:rPr lang="en-US" altLang="zh-CN" sz="3600" dirty="0">
                <a:ln w="9525" cap="flat" cmpd="sng">
                  <a:solidFill>
                    <a:srgbClr val="006600"/>
                  </a:solidFill>
                  <a:rou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107763" dir="13500000" sx="125000" sy="125000" rotWithShape="0">
                    <a:srgbClr val="C7DFD3">
                      <a:alpha val="75000"/>
                    </a:srgbClr>
                  </a:outerShdw>
                </a:effectLst>
                <a:latin typeface="+mn-lt"/>
                <a:ea typeface="SimSun-ExtB" panose="02010609060101010101" pitchFamily="49" charset="-122"/>
                <a:cs typeface="Times New Roman" panose="02020603050405020304" pitchFamily="18" charset="0"/>
              </a:rPr>
              <a:t>’</a:t>
            </a:r>
            <a:r>
              <a:rPr lang="en-US" altLang="zh-CN" sz="3600" kern="10" dirty="0">
                <a:ln w="9525">
                  <a:solidFill>
                    <a:srgbClr val="006600"/>
                  </a:solidFill>
                  <a:rou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107763" dir="13500000" sx="125000" sy="125000" rotWithShape="0">
                    <a:srgbClr val="C7DFD3">
                      <a:alpha val="75000"/>
                    </a:srgbClr>
                  </a:outerShdw>
                </a:effectLst>
                <a:latin typeface="+mn-lt"/>
                <a:ea typeface="宋体" panose="02010600030101010101" pitchFamily="2" charset="-122"/>
              </a:rPr>
              <a:t>s predict</a:t>
            </a:r>
            <a:endParaRPr lang="zh-CN" altLang="en-US" sz="3600" kern="10" dirty="0">
              <a:ln w="9525">
                <a:solidFill>
                  <a:srgbClr val="006600"/>
                </a:solidFill>
                <a:rou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107763" dir="13500000" sx="125000" sy="125000" rotWithShape="0">
                  <a:srgbClr val="C7DFD3">
                    <a:alpha val="75000"/>
                  </a:srgbClr>
                </a:outerShdw>
              </a:effectLst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692150"/>
            <a:ext cx="8281987" cy="14414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altLang="zh-CN" sz="4000" dirty="0"/>
              <a:t>What would the robot do for </a:t>
            </a:r>
            <a:r>
              <a:rPr lang="en-US" altLang="zh-CN" sz="4000" dirty="0" err="1"/>
              <a:t>Mr</a:t>
            </a:r>
            <a:r>
              <a:rPr lang="en-US" altLang="zh-CN" sz="4000" dirty="0"/>
              <a:t> Jiang?</a:t>
            </a:r>
          </a:p>
        </p:txBody>
      </p:sp>
      <p:sp>
        <p:nvSpPr>
          <p:cNvPr id="104456" name="AutoShape 8"/>
          <p:cNvSpPr>
            <a:spLocks noChangeArrowheads="1"/>
          </p:cNvSpPr>
          <p:nvPr/>
        </p:nvSpPr>
        <p:spPr bwMode="auto">
          <a:xfrm flipH="1">
            <a:off x="6229350" y="5445125"/>
            <a:ext cx="2735263" cy="1081088"/>
          </a:xfrm>
          <a:prstGeom prst="cloudCallout">
            <a:avLst>
              <a:gd name="adj1" fmla="val 26245"/>
              <a:gd name="adj2" fmla="val -14235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be pleased with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bldLvl="0"/>
      <p:bldP spid="104453" grpId="0" bldLvl="0"/>
      <p:bldP spid="104455" grpId="0" bldLvl="0" autoUpdateAnimBg="0"/>
      <p:bldP spid="104456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50"/>
            <a:ext cx="91440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AutoShape 5"/>
          <p:cNvSpPr>
            <a:spLocks noChangeAspect="1" noChangeArrowheads="1" noTextEdit="1"/>
          </p:cNvSpPr>
          <p:nvPr/>
        </p:nvSpPr>
        <p:spPr bwMode="auto">
          <a:xfrm flipH="1">
            <a:off x="4868863" y="29956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221" name="Group 6"/>
          <p:cNvGrpSpPr/>
          <p:nvPr/>
        </p:nvGrpSpPr>
        <p:grpSpPr bwMode="auto">
          <a:xfrm>
            <a:off x="2628900" y="2492375"/>
            <a:ext cx="3814763" cy="1603375"/>
            <a:chOff x="0" y="0"/>
            <a:chExt cx="4723" cy="2523"/>
          </a:xfrm>
        </p:grpSpPr>
        <p:grpSp>
          <p:nvGrpSpPr>
            <p:cNvPr id="105477" name="Group 7"/>
            <p:cNvGrpSpPr/>
            <p:nvPr/>
          </p:nvGrpSpPr>
          <p:grpSpPr bwMode="auto">
            <a:xfrm>
              <a:off x="0" y="0"/>
              <a:ext cx="4723" cy="2523"/>
              <a:chOff x="0" y="0"/>
              <a:chExt cx="1889" cy="1009"/>
            </a:xfrm>
          </p:grpSpPr>
          <p:grpSp>
            <p:nvGrpSpPr>
              <p:cNvPr id="105478" name="Group 8"/>
              <p:cNvGrpSpPr/>
              <p:nvPr/>
            </p:nvGrpSpPr>
            <p:grpSpPr bwMode="auto">
              <a:xfrm>
                <a:off x="0" y="90"/>
                <a:ext cx="1889" cy="919"/>
                <a:chOff x="0" y="0"/>
                <a:chExt cx="1926" cy="937"/>
              </a:xfrm>
            </p:grpSpPr>
            <p:sp>
              <p:nvSpPr>
                <p:cNvPr id="105479" name="Oval 9"/>
                <p:cNvSpPr>
                  <a:spLocks noChangeArrowheads="1"/>
                </p:cNvSpPr>
                <p:nvPr/>
              </p:nvSpPr>
              <p:spPr bwMode="auto">
                <a:xfrm>
                  <a:off x="21" y="30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004A4A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l">
                    <a:buFont typeface="Arial" panose="020B0604020202020204" pitchFamily="34" charset="0"/>
                    <a:buNone/>
                  </a:pPr>
                  <a:endParaRPr lang="zh-CN" altLang="zh-CN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5480" name="Oval 1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ED2D2"/>
                    </a:gs>
                    <a:gs pos="100000">
                      <a:schemeClr val="hlink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l">
                    <a:buFont typeface="Arial" panose="020B0604020202020204" pitchFamily="34" charset="0"/>
                    <a:buNone/>
                  </a:pPr>
                  <a:endParaRPr lang="zh-CN" altLang="zh-CN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05481" name="Oval 11"/>
              <p:cNvSpPr>
                <a:spLocks noChangeArrowheads="1"/>
              </p:cNvSpPr>
              <p:nvPr/>
            </p:nvSpPr>
            <p:spPr bwMode="auto">
              <a:xfrm>
                <a:off x="89" y="0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algn="l">
                  <a:buFont typeface="Arial" panose="020B0604020202020204" pitchFamily="34" charset="0"/>
                  <a:buNone/>
                </a:pPr>
                <a:endParaRPr lang="zh-CN" altLang="zh-CN">
                  <a:latin typeface="Calibri" panose="020F0502020204030204" pitchFamily="34" charset="0"/>
                </a:endParaRPr>
              </a:p>
            </p:txBody>
          </p:sp>
          <p:sp>
            <p:nvSpPr>
              <p:cNvPr id="105482" name="Oval 12"/>
              <p:cNvSpPr>
                <a:spLocks noChangeArrowheads="1"/>
              </p:cNvSpPr>
              <p:nvPr/>
            </p:nvSpPr>
            <p:spPr bwMode="auto">
              <a:xfrm>
                <a:off x="111" y="5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rgbClr val="E7F4F5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algn="l">
                  <a:buFont typeface="Arial" panose="020B0604020202020204" pitchFamily="34" charset="0"/>
                  <a:buNone/>
                </a:pPr>
                <a:endParaRPr lang="zh-CN" altLang="zh-CN">
                  <a:latin typeface="Calibri" panose="020F0502020204030204" pitchFamily="34" charset="0"/>
                </a:endParaRPr>
              </a:p>
            </p:txBody>
          </p:sp>
          <p:sp>
            <p:nvSpPr>
              <p:cNvPr id="105483" name="Oval 13"/>
              <p:cNvSpPr>
                <a:spLocks noChangeArrowheads="1"/>
              </p:cNvSpPr>
              <p:nvPr/>
            </p:nvSpPr>
            <p:spPr bwMode="auto">
              <a:xfrm>
                <a:off x="128" y="13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rgbClr val="94B1B4"/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algn="l">
                  <a:buFont typeface="Arial" panose="020B0604020202020204" pitchFamily="34" charset="0"/>
                  <a:buNone/>
                </a:pPr>
                <a:endParaRPr lang="zh-CN" altLang="zh-CN">
                  <a:latin typeface="Calibri" panose="020F0502020204030204" pitchFamily="34" charset="0"/>
                </a:endParaRPr>
              </a:p>
            </p:txBody>
          </p:sp>
          <p:sp>
            <p:nvSpPr>
              <p:cNvPr id="105484" name="Oval 14"/>
              <p:cNvSpPr>
                <a:spLocks noChangeArrowheads="1"/>
              </p:cNvSpPr>
              <p:nvPr/>
            </p:nvSpPr>
            <p:spPr bwMode="auto">
              <a:xfrm>
                <a:off x="211" y="30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accent1">
                      <a:alpha val="37999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algn="l">
                  <a:buFont typeface="Arial" panose="020B0604020202020204" pitchFamily="34" charset="0"/>
                  <a:buNone/>
                </a:pPr>
                <a:endParaRPr lang="zh-CN" altLang="zh-CN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230" name="Text Box 15"/>
            <p:cNvSpPr txBox="1">
              <a:spLocks noChangeArrowheads="1"/>
            </p:cNvSpPr>
            <p:nvPr/>
          </p:nvSpPr>
          <p:spPr bwMode="auto">
            <a:xfrm>
              <a:off x="662" y="679"/>
              <a:ext cx="3552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4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What would happen finally? </a:t>
              </a:r>
              <a:endParaRPr lang="zh-CN" altLang="en-US" sz="14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05486" name="未知"/>
          <p:cNvSpPr/>
          <p:nvPr/>
        </p:nvSpPr>
        <p:spPr bwMode="auto">
          <a:xfrm flipH="1">
            <a:off x="5005388" y="3503613"/>
            <a:ext cx="901700" cy="1241425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rgbClr val="BEBED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232" name="Group 17"/>
          <p:cNvGrpSpPr/>
          <p:nvPr/>
        </p:nvGrpSpPr>
        <p:grpSpPr bwMode="auto">
          <a:xfrm>
            <a:off x="5437188" y="4725988"/>
            <a:ext cx="2592387" cy="550862"/>
            <a:chOff x="0" y="0"/>
            <a:chExt cx="4082" cy="867"/>
          </a:xfrm>
        </p:grpSpPr>
        <p:sp>
          <p:nvSpPr>
            <p:cNvPr id="105488" name="AutoShape 18"/>
            <p:cNvSpPr>
              <a:spLocks noChangeArrowheads="1"/>
            </p:cNvSpPr>
            <p:nvPr/>
          </p:nvSpPr>
          <p:spPr bwMode="auto">
            <a:xfrm>
              <a:off x="0" y="0"/>
              <a:ext cx="4082" cy="86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>
                <a:buFont typeface="Arial" panose="020B0604020202020204" pitchFamily="34" charset="0"/>
                <a:buNone/>
              </a:pPr>
              <a:endParaRPr lang="zh-CN" altLang="zh-CN">
                <a:latin typeface="Verdana" panose="020B0604030504040204" pitchFamily="34" charset="0"/>
              </a:endParaRPr>
            </a:p>
          </p:txBody>
        </p:sp>
        <p:sp>
          <p:nvSpPr>
            <p:cNvPr id="105489" name="Text Box 19"/>
            <p:cNvSpPr txBox="1">
              <a:spLocks noChangeArrowheads="1"/>
            </p:cNvSpPr>
            <p:nvPr/>
          </p:nvSpPr>
          <p:spPr bwMode="auto">
            <a:xfrm>
              <a:off x="68" y="37"/>
              <a:ext cx="723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800">
                  <a:latin typeface="Calibri" panose="020F0502020204030204" pitchFamily="34" charset="0"/>
                </a:rPr>
                <a:t>...</a:t>
              </a:r>
            </a:p>
          </p:txBody>
        </p:sp>
      </p:grpSp>
      <p:grpSp>
        <p:nvGrpSpPr>
          <p:cNvPr id="9235" name="Group 20"/>
          <p:cNvGrpSpPr/>
          <p:nvPr/>
        </p:nvGrpSpPr>
        <p:grpSpPr bwMode="auto">
          <a:xfrm>
            <a:off x="1044575" y="1485900"/>
            <a:ext cx="2640013" cy="549275"/>
            <a:chOff x="0" y="0"/>
            <a:chExt cx="4158" cy="866"/>
          </a:xfrm>
        </p:grpSpPr>
        <p:sp>
          <p:nvSpPr>
            <p:cNvPr id="105491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4082" cy="86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>
                <a:buFont typeface="Arial" panose="020B0604020202020204" pitchFamily="34" charset="0"/>
                <a:buNone/>
              </a:pPr>
              <a:endParaRPr lang="zh-CN" altLang="zh-CN">
                <a:latin typeface="Verdana" panose="020B0604030504040204" pitchFamily="34" charset="0"/>
              </a:endParaRPr>
            </a:p>
          </p:txBody>
        </p:sp>
        <p:sp>
          <p:nvSpPr>
            <p:cNvPr id="105492" name="Text Box 22"/>
            <p:cNvSpPr txBox="1">
              <a:spLocks noChangeArrowheads="1"/>
            </p:cNvSpPr>
            <p:nvPr/>
          </p:nvSpPr>
          <p:spPr bwMode="auto">
            <a:xfrm>
              <a:off x="68" y="37"/>
              <a:ext cx="409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800">
                  <a:latin typeface="Calibri" panose="020F0502020204030204" pitchFamily="34" charset="0"/>
                </a:rPr>
                <a:t>      be hurt</a:t>
              </a:r>
            </a:p>
          </p:txBody>
        </p:sp>
      </p:grpSp>
      <p:grpSp>
        <p:nvGrpSpPr>
          <p:cNvPr id="9238" name="Group 23"/>
          <p:cNvGrpSpPr/>
          <p:nvPr/>
        </p:nvGrpSpPr>
        <p:grpSpPr bwMode="auto">
          <a:xfrm>
            <a:off x="5362575" y="1485900"/>
            <a:ext cx="3025775" cy="549275"/>
            <a:chOff x="0" y="0"/>
            <a:chExt cx="4158" cy="866"/>
          </a:xfrm>
        </p:grpSpPr>
        <p:sp>
          <p:nvSpPr>
            <p:cNvPr id="105494" name="AutoShape 24"/>
            <p:cNvSpPr>
              <a:spLocks noChangeArrowheads="1"/>
            </p:cNvSpPr>
            <p:nvPr/>
          </p:nvSpPr>
          <p:spPr bwMode="auto">
            <a:xfrm>
              <a:off x="0" y="0"/>
              <a:ext cx="4082" cy="86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>
                <a:buFont typeface="Arial" panose="020B0604020202020204" pitchFamily="34" charset="0"/>
                <a:buNone/>
              </a:pPr>
              <a:endParaRPr lang="zh-CN" altLang="zh-CN">
                <a:latin typeface="Verdana" panose="020B0604030504040204" pitchFamily="34" charset="0"/>
              </a:endParaRPr>
            </a:p>
          </p:txBody>
        </p:sp>
        <p:sp>
          <p:nvSpPr>
            <p:cNvPr id="105495" name="Text Box 25"/>
            <p:cNvSpPr txBox="1">
              <a:spLocks noChangeArrowheads="1"/>
            </p:cNvSpPr>
            <p:nvPr/>
          </p:nvSpPr>
          <p:spPr bwMode="auto">
            <a:xfrm>
              <a:off x="68" y="37"/>
              <a:ext cx="409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800">
                  <a:latin typeface="Calibri" panose="020F0502020204030204" pitchFamily="34" charset="0"/>
                </a:rPr>
                <a:t>    be close friends</a:t>
              </a:r>
            </a:p>
          </p:txBody>
        </p:sp>
      </p:grpSp>
      <p:grpSp>
        <p:nvGrpSpPr>
          <p:cNvPr id="9241" name="Group 26"/>
          <p:cNvGrpSpPr/>
          <p:nvPr/>
        </p:nvGrpSpPr>
        <p:grpSpPr bwMode="auto">
          <a:xfrm>
            <a:off x="1333500" y="4797425"/>
            <a:ext cx="2447925" cy="550863"/>
            <a:chOff x="0" y="0"/>
            <a:chExt cx="4158" cy="866"/>
          </a:xfrm>
        </p:grpSpPr>
        <p:sp>
          <p:nvSpPr>
            <p:cNvPr id="105497" name="AutoShape 27"/>
            <p:cNvSpPr>
              <a:spLocks noChangeArrowheads="1"/>
            </p:cNvSpPr>
            <p:nvPr/>
          </p:nvSpPr>
          <p:spPr bwMode="auto">
            <a:xfrm>
              <a:off x="0" y="0"/>
              <a:ext cx="4082" cy="86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>
                <a:buFont typeface="Arial" panose="020B0604020202020204" pitchFamily="34" charset="0"/>
                <a:buNone/>
              </a:pPr>
              <a:endParaRPr lang="zh-CN" altLang="zh-CN">
                <a:latin typeface="Verdana" panose="020B0604030504040204" pitchFamily="34" charset="0"/>
              </a:endParaRPr>
            </a:p>
          </p:txBody>
        </p:sp>
        <p:sp>
          <p:nvSpPr>
            <p:cNvPr id="105498" name="Text Box 28"/>
            <p:cNvSpPr txBox="1">
              <a:spLocks noChangeArrowheads="1"/>
            </p:cNvSpPr>
            <p:nvPr/>
          </p:nvSpPr>
          <p:spPr bwMode="auto">
            <a:xfrm>
              <a:off x="68" y="37"/>
              <a:ext cx="409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800">
                  <a:latin typeface="Calibri" panose="020F0502020204030204" pitchFamily="34" charset="0"/>
                </a:rPr>
                <a:t>    be angry </a:t>
              </a:r>
            </a:p>
          </p:txBody>
        </p:sp>
      </p:grpSp>
      <p:sp>
        <p:nvSpPr>
          <p:cNvPr id="105499" name="未知"/>
          <p:cNvSpPr/>
          <p:nvPr/>
        </p:nvSpPr>
        <p:spPr bwMode="auto">
          <a:xfrm rot="10860000" flipH="1">
            <a:off x="2844800" y="1844675"/>
            <a:ext cx="901700" cy="1241425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rgbClr val="BEBED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5500" name="未知"/>
          <p:cNvSpPr/>
          <p:nvPr/>
        </p:nvSpPr>
        <p:spPr bwMode="auto">
          <a:xfrm rot="10440000">
            <a:off x="4933950" y="1773238"/>
            <a:ext cx="901700" cy="1241425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rgbClr val="BEBED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5501" name="未知"/>
          <p:cNvSpPr/>
          <p:nvPr/>
        </p:nvSpPr>
        <p:spPr bwMode="auto">
          <a:xfrm rot="300000">
            <a:off x="2844800" y="3500438"/>
            <a:ext cx="901700" cy="1241425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rgbClr val="BEBED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6" name="WordArt 31" descr="water"/>
          <p:cNvSpPr>
            <a:spLocks noChangeArrowheads="1" noChangeShapeType="1"/>
          </p:cNvSpPr>
          <p:nvPr/>
        </p:nvSpPr>
        <p:spPr bwMode="auto">
          <a:xfrm rot="-360000">
            <a:off x="180975" y="404813"/>
            <a:ext cx="3200400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600" kern="10" dirty="0">
                <a:ln w="9525">
                  <a:solidFill>
                    <a:srgbClr val="006600"/>
                  </a:solidFill>
                  <a:rou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07763" dir="13500000" sx="125000" sy="125000" rotWithShape="0">
                    <a:srgbClr val="C7DFD3">
                      <a:alpha val="75000"/>
                    </a:srgbClr>
                  </a:outerShdw>
                </a:effectLst>
                <a:latin typeface="+mn-lt"/>
                <a:ea typeface="宋体" panose="02010600030101010101" pitchFamily="2" charset="-122"/>
              </a:rPr>
              <a:t>Let</a:t>
            </a:r>
            <a:r>
              <a:rPr lang="en-US" altLang="zh-CN" sz="3600" dirty="0">
                <a:ln w="9525" cap="flat" cmpd="sng">
                  <a:solidFill>
                    <a:srgbClr val="006600"/>
                  </a:solidFill>
                  <a:rou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07763" dir="13500000" sx="125000" sy="125000" rotWithShape="0">
                    <a:srgbClr val="C7DFD3">
                      <a:alpha val="75000"/>
                    </a:srgbClr>
                  </a:outerShdw>
                </a:effectLst>
                <a:latin typeface="+mn-lt"/>
                <a:ea typeface="SimSun-ExtB" panose="02010609060101010101" pitchFamily="49" charset="-122"/>
                <a:cs typeface="Times New Roman" panose="02020603050405020304" pitchFamily="18" charset="0"/>
              </a:rPr>
              <a:t>’</a:t>
            </a:r>
            <a:r>
              <a:rPr lang="en-US" altLang="zh-CN" sz="3600" kern="10" dirty="0">
                <a:ln w="9525">
                  <a:solidFill>
                    <a:srgbClr val="006600"/>
                  </a:solidFill>
                  <a:rou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07763" dir="13500000" sx="125000" sy="125000" rotWithShape="0">
                    <a:srgbClr val="C7DFD3">
                      <a:alpha val="75000"/>
                    </a:srgbClr>
                  </a:outerShdw>
                </a:effectLst>
                <a:latin typeface="+mn-lt"/>
                <a:ea typeface="宋体" panose="02010600030101010101" pitchFamily="2" charset="-122"/>
              </a:rPr>
              <a:t>s predict</a:t>
            </a:r>
            <a:endParaRPr lang="zh-CN" altLang="en-US" sz="3600" kern="10" dirty="0">
              <a:ln w="9525">
                <a:solidFill>
                  <a:srgbClr val="006600"/>
                </a:solidFill>
                <a:rou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107763" dir="13500000" sx="125000" sy="125000" rotWithShape="0">
                  <a:srgbClr val="C7DFD3">
                    <a:alpha val="75000"/>
                  </a:srgbClr>
                </a:outerShdw>
              </a:effectLst>
              <a:latin typeface="+mn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96975"/>
            <a:ext cx="871220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485900"/>
            <a:ext cx="7848600" cy="41751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Did the robot really change </a:t>
            </a:r>
            <a:r>
              <a:rPr lang="en-US" altLang="zh-C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Mr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Jiang’s life</a:t>
            </a:r>
          </a:p>
          <a:p>
            <a:pPr>
              <a:buFontTx/>
              <a:buNone/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finally? Why?</a:t>
            </a:r>
          </a:p>
          <a:p>
            <a:pPr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A. Yes, because it was able to do lots of housework.</a:t>
            </a:r>
          </a:p>
          <a:p>
            <a:pPr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B. No, because a robot can only work for a few weeks. </a:t>
            </a:r>
            <a:endParaRPr lang="en-US" altLang="zh-CN" sz="2800" dirty="0"/>
          </a:p>
          <a:p>
            <a:pPr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C. No, because it caught a </a:t>
            </a:r>
            <a:r>
              <a:rPr lang="en-US" altLang="zh-CN" sz="2800" b="1" u="sng" dirty="0">
                <a:solidFill>
                  <a:srgbClr val="CC0000"/>
                </a:solidFill>
                <a:latin typeface="Times New Roman" panose="02020603050405020304" pitchFamily="18" charset="0"/>
              </a:rPr>
              <a:t>virus</a:t>
            </a:r>
            <a:r>
              <a:rPr lang="en-US" altLang="zh-CN" sz="2800" b="1" dirty="0">
                <a:latin typeface="Times New Roman" panose="02020603050405020304" pitchFamily="18" charset="0"/>
              </a:rPr>
              <a:t> and made many stupid mistakes.</a:t>
            </a:r>
          </a:p>
          <a:p>
            <a:pPr>
              <a:buFontTx/>
              <a:buNone/>
            </a:pPr>
            <a:endParaRPr lang="en-US" altLang="zh-CN" sz="2800" dirty="0"/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868363" y="4267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pic>
        <p:nvPicPr>
          <p:cNvPr id="10245" name="Picture 5" descr="C8B51784BE68711A7664ECB178B588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417195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2" name="Text Box 10"/>
          <p:cNvSpPr txBox="1">
            <a:spLocks noChangeArrowheads="1"/>
          </p:cNvSpPr>
          <p:nvPr/>
        </p:nvSpPr>
        <p:spPr bwMode="auto">
          <a:xfrm>
            <a:off x="36513" y="406400"/>
            <a:ext cx="5184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</a:rPr>
              <a:t>Choose the best answer</a:t>
            </a:r>
          </a:p>
        </p:txBody>
      </p:sp>
      <p:sp>
        <p:nvSpPr>
          <p:cNvPr id="106503" name="Oval 7"/>
          <p:cNvSpPr>
            <a:spLocks noChangeArrowheads="1"/>
          </p:cNvSpPr>
          <p:nvPr/>
        </p:nvSpPr>
        <p:spPr bwMode="auto">
          <a:xfrm>
            <a:off x="892175" y="4495800"/>
            <a:ext cx="3024188" cy="7191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06504" name="圆角矩形标注 1"/>
          <p:cNvSpPr>
            <a:spLocks noChangeArrowheads="1"/>
          </p:cNvSpPr>
          <p:nvPr/>
        </p:nvSpPr>
        <p:spPr bwMode="auto">
          <a:xfrm rot="10800000" flipV="1">
            <a:off x="4859338" y="5151438"/>
            <a:ext cx="1944687" cy="503237"/>
          </a:xfrm>
          <a:prstGeom prst="wedgeRoundRectCallout">
            <a:avLst>
              <a:gd name="adj1" fmla="val 40991"/>
              <a:gd name="adj2" fmla="val -155421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DCD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    </a:t>
            </a:r>
            <a:r>
              <a:rPr lang="zh-CN" altLang="en-US" sz="2800" b="1">
                <a:solidFill>
                  <a:srgbClr val="FF0000"/>
                </a:solidFill>
              </a:rPr>
              <a:t>病  毒</a:t>
            </a:r>
          </a:p>
        </p:txBody>
      </p:sp>
      <p:sp>
        <p:nvSpPr>
          <p:cNvPr id="106505" name="Text Box 7"/>
          <p:cNvSpPr txBox="1">
            <a:spLocks noChangeArrowheads="1"/>
          </p:cNvSpPr>
          <p:nvPr/>
        </p:nvSpPr>
        <p:spPr bwMode="auto">
          <a:xfrm rot="720000">
            <a:off x="6229350" y="404813"/>
            <a:ext cx="2879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/>
              <a:t>Fast reading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utoUpdateAnimBg="0"/>
      <p:bldP spid="106503" grpId="0"/>
      <p:bldP spid="106504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WordArt 9"/>
          <p:cNvSpPr>
            <a:spLocks noChangeArrowheads="1" noChangeShapeType="1" noTextEdit="1"/>
          </p:cNvSpPr>
          <p:nvPr/>
        </p:nvSpPr>
        <p:spPr bwMode="auto">
          <a:xfrm>
            <a:off x="539750" y="549275"/>
            <a:ext cx="23764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Careful reading</a:t>
            </a:r>
            <a:endParaRPr lang="zh-CN" altLang="en-US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7523" name="Text Box 12" descr="08062615"/>
          <p:cNvSpPr txBox="1">
            <a:spLocks noChangeArrowheads="1"/>
          </p:cNvSpPr>
          <p:nvPr/>
        </p:nvSpPr>
        <p:spPr bwMode="auto">
          <a:xfrm rot="780000">
            <a:off x="6948488" y="476250"/>
            <a:ext cx="2100262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800" b="1" dirty="0"/>
              <a:t>Para 1</a:t>
            </a:r>
          </a:p>
        </p:txBody>
      </p:sp>
      <p:pic>
        <p:nvPicPr>
          <p:cNvPr id="10752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412875"/>
            <a:ext cx="828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25" name="Text Box 6"/>
          <p:cNvSpPr txBox="1">
            <a:spLocks noChangeArrowheads="1"/>
          </p:cNvSpPr>
          <p:nvPr/>
        </p:nvSpPr>
        <p:spPr bwMode="auto">
          <a:xfrm>
            <a:off x="684213" y="1844675"/>
            <a:ext cx="7129462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dirty="0">
                <a:latin typeface="Calibri" panose="020F0502020204030204" pitchFamily="34" charset="0"/>
              </a:rPr>
              <a:t>1. Where does </a:t>
            </a:r>
            <a:r>
              <a:rPr lang="en-US" altLang="zh-CN" sz="3200" dirty="0" err="1">
                <a:latin typeface="Calibri" panose="020F0502020204030204" pitchFamily="34" charset="0"/>
              </a:rPr>
              <a:t>Mr</a:t>
            </a:r>
            <a:r>
              <a:rPr lang="en-US" altLang="zh-CN" sz="3200" dirty="0">
                <a:latin typeface="Calibri" panose="020F0502020204030204" pitchFamily="34" charset="0"/>
              </a:rPr>
              <a:t> Jiang work?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dirty="0">
                <a:latin typeface="Calibri" panose="020F0502020204030204" pitchFamily="34" charset="0"/>
              </a:rPr>
              <a:t>2. What was his problem?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dirty="0">
                <a:latin typeface="Calibri" panose="020F0502020204030204" pitchFamily="34" charset="0"/>
              </a:rPr>
              <a:t>3. What did he do to solve his problem? </a:t>
            </a:r>
          </a:p>
        </p:txBody>
      </p:sp>
      <p:sp>
        <p:nvSpPr>
          <p:cNvPr id="107526" name="Text Box 7"/>
          <p:cNvSpPr txBox="1">
            <a:spLocks noChangeArrowheads="1"/>
          </p:cNvSpPr>
          <p:nvPr/>
        </p:nvSpPr>
        <p:spPr bwMode="auto">
          <a:xfrm>
            <a:off x="684213" y="3644900"/>
            <a:ext cx="792003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dirty="0">
                <a:latin typeface="Calibri" panose="020F0502020204030204" pitchFamily="34" charset="0"/>
              </a:rPr>
              <a:t>1. He works in Sunshine Town.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dirty="0">
                <a:latin typeface="Calibri" panose="020F0502020204030204" pitchFamily="34" charset="0"/>
              </a:rPr>
              <a:t>2. He was too busy to have any time to relax.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dirty="0">
                <a:latin typeface="Calibri" panose="020F0502020204030204" pitchFamily="34" charset="0"/>
              </a:rPr>
              <a:t>3. He ordered a robot from a robot shop.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20713"/>
            <a:ext cx="8281987" cy="607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 descr="IMG_8873_2345看图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0000">
            <a:off x="1331913" y="2852738"/>
            <a:ext cx="2801937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Text Box 4"/>
          <p:cNvSpPr txBox="1">
            <a:spLocks noChangeArrowheads="1"/>
          </p:cNvSpPr>
          <p:nvPr/>
        </p:nvSpPr>
        <p:spPr bwMode="auto">
          <a:xfrm rot="-60000">
            <a:off x="4860925" y="2406650"/>
            <a:ext cx="3116263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9900"/>
                </a:solidFill>
                <a:latin typeface="Calibri" panose="020F0502020204030204" pitchFamily="34" charset="0"/>
              </a:rPr>
              <a:t>order a robot: </a:t>
            </a:r>
            <a:r>
              <a:rPr lang="en-US" altLang="zh-CN" sz="3600" i="1" dirty="0">
                <a:latin typeface="Calibri" panose="020F0502020204030204" pitchFamily="34" charset="0"/>
              </a:rPr>
              <a:t>pay for the robot first and then the shop sends it to you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260475" y="1270000"/>
            <a:ext cx="6064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Cambria" panose="02040503050406030204" pitchFamily="18" charset="0"/>
              </a:rPr>
              <a:t>What does </a:t>
            </a:r>
            <a:r>
              <a:rPr lang="en-US" altLang="zh-CN" sz="3200" b="1" i="1">
                <a:solidFill>
                  <a:srgbClr val="009900"/>
                </a:solidFill>
                <a:latin typeface="Cambria" panose="02040503050406030204" pitchFamily="18" charset="0"/>
              </a:rPr>
              <a:t>order  a robot</a:t>
            </a:r>
            <a:r>
              <a:rPr lang="en-US" altLang="zh-CN" sz="3200" b="1">
                <a:latin typeface="Cambria" panose="02040503050406030204" pitchFamily="18" charset="0"/>
              </a:rPr>
              <a:t> mean?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bldLvl="0" autoUpdateAnimBg="0"/>
      <p:bldP spid="108548" grpId="1" bldLvl="0" autoUpdateAnimBg="0"/>
      <p:bldP spid="108549" grpId="0" bldLvl="0" autoUpdateAnimBg="0"/>
      <p:bldP spid="108549" grpId="1" bldLvl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全屏显示(4:3)</PresentationFormat>
  <Paragraphs>117</Paragraphs>
  <Slides>26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Gulim</vt:lpstr>
      <vt:lpstr>SimSun-ExtB</vt:lpstr>
      <vt:lpstr>黑体</vt:lpstr>
      <vt:lpstr>宋体</vt:lpstr>
      <vt:lpstr>微软雅黑</vt:lpstr>
      <vt:lpstr>Arial</vt:lpstr>
      <vt:lpstr>Calibri</vt:lpstr>
      <vt:lpstr>Cambria</vt:lpstr>
      <vt:lpstr>Times New Roman</vt:lpstr>
      <vt:lpstr>Verdana</vt:lpstr>
      <vt:lpstr>WWW.2PPT.COM
</vt:lpstr>
      <vt:lpstr>PowerPoint 演示文稿</vt:lpstr>
      <vt:lpstr>What is the type of this passage?</vt:lpstr>
      <vt:lpstr>PowerPoint 演示文稿</vt:lpstr>
      <vt:lpstr>What can the robot do for Mr Jiang?</vt:lpstr>
      <vt:lpstr>What would the robot do for Mr Jiang?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Which English saying can be used to describe his life now? </vt:lpstr>
      <vt:lpstr>Answer the following questions</vt:lpstr>
      <vt:lpstr>PowerPoint 演示文稿</vt:lpstr>
      <vt:lpstr>How did Mr Jiang feel with his robot from beginning to the end? </vt:lpstr>
      <vt:lpstr>PowerPoint 演示文稿</vt:lpstr>
      <vt:lpstr>  1. Design your own robot.  2. What do you want your robot to         do for you? 3. What will you do for your robot? 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2023-01-17T02:08:14Z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BCA0EE5097AF49E8BA906A5C81EEB9FA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