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717" r:id="rId15"/>
    <p:sldId id="718" r:id="rId16"/>
    <p:sldId id="258" r:id="rId17"/>
  </p:sldIdLst>
  <p:sldSz cx="12192000" cy="6858000"/>
  <p:notesSz cx="6858000" cy="9144000"/>
  <p:embeddedFontLst>
    <p:embeddedFont>
      <p:font typeface="思源黑体 CN Bold" panose="02010600030101010101" charset="-122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1" autoAdjust="0"/>
    <p:restoredTop sz="94660"/>
  </p:normalViewPr>
  <p:slideViewPr>
    <p:cSldViewPr snapToGrid="0">
      <p:cViewPr>
        <p:scale>
          <a:sx n="66" d="100"/>
          <a:sy n="66" d="100"/>
        </p:scale>
        <p:origin x="190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语文园地（四）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五年级上册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2" name="Rectangle 5"/>
          <p:cNvSpPr/>
          <p:nvPr/>
        </p:nvSpPr>
        <p:spPr>
          <a:xfrm>
            <a:off x="1023144" y="1947602"/>
            <a:ext cx="10145712" cy="335649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1524000" indent="-1524000" defTabSz="457200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足智多谋：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足：充实，足够；智：聪明、智慧；谋：计谋。富有智慧，善于谋划。形容人善于料事和用计。</a:t>
            </a:r>
          </a:p>
          <a:p>
            <a:pPr marL="1524000" indent="-1524000" defTabSz="457200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诡计多端：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诡计：狡诈的计谋；端：项目，点。形容坏主意很多。</a:t>
            </a:r>
          </a:p>
          <a:p>
            <a:pPr marL="1524000" indent="-1524000" defTabSz="457200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呕心沥血：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呕：吐；沥：一滴一滴。比喻用尽心思。多形容为事业、工作、文艺创作等用心的艰苦。</a:t>
            </a:r>
          </a:p>
          <a:p>
            <a:pPr marL="1524000" indent="-1524000" defTabSz="457200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处心积虑：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经过长时间的考虑。形容蓄谋已久。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39825" y="2770037"/>
            <a:ext cx="1860550" cy="13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褒义词：</a:t>
            </a:r>
          </a:p>
          <a:p>
            <a:pPr marL="355600" indent="-355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贬义词：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636839" y="2926671"/>
            <a:ext cx="6001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举世闻名   兴高采烈   足智多谋   呕心沥血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636839" y="3735237"/>
            <a:ext cx="6001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臭名远扬   得意忘形   诡计多端   处心积虑</a:t>
            </a:r>
          </a:p>
        </p:txBody>
      </p:sp>
      <p:sp>
        <p:nvSpPr>
          <p:cNvPr id="7" name="文本框 99"/>
          <p:cNvSpPr txBox="1">
            <a:spLocks noChangeArrowheads="1"/>
          </p:cNvSpPr>
          <p:nvPr/>
        </p:nvSpPr>
        <p:spPr bwMode="auto">
          <a:xfrm>
            <a:off x="1135065" y="1836585"/>
            <a:ext cx="112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填空：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317" y="3122763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317" y="3122763"/>
            <a:ext cx="2667000" cy="3581400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73127" y="1533221"/>
            <a:ext cx="8386763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457200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“足智多谋”写一段话：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084265" y="2447771"/>
            <a:ext cx="8035925" cy="22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诸葛孔明幼时便学习博大精深的中国文化，并善于融会贯通、举一反三、集思广益，于是便造就了一个博古通今、才华横溢、出类拔萃的卧龙先生，并被后人奉为足智多谋，料事如神的神人宰相。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4677348" cy="498475"/>
          </a:xfrm>
        </p:spPr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练一练，学运用。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317" y="3122763"/>
            <a:ext cx="2667000" cy="35814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22365" y="2300817"/>
            <a:ext cx="8351835" cy="280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55600" indent="-355600" algn="ctr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呕心沥血   处心积虑   得意忘形  </a:t>
            </a:r>
            <a:endParaRPr lang="en-US" altLang="zh-CN" sz="24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355600" indent="-355600" algn="ctr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兴高采烈   臭名远扬   举世闻名  </a:t>
            </a:r>
          </a:p>
          <a:p>
            <a:pPr marL="355600" indent="-355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老师为了我们 </a:t>
            </a:r>
            <a:r>
              <a:rPr lang="zh-CN" altLang="en-US" sz="2400" b="1" u="sng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了一生，如今年过花甲，咱们可得经常去看望他。</a:t>
            </a:r>
          </a:p>
          <a:p>
            <a:pPr marL="355600" indent="-355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没想到你们这么不长进，老是</a:t>
            </a:r>
            <a:r>
              <a:rPr lang="zh-CN" altLang="en-US" sz="2400" b="1" u="sng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地想要分家产。</a:t>
            </a: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169988" y="1767418"/>
            <a:ext cx="8026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读句子，根据感情色彩选词填空。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735356" y="3492354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呕心沥血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518151" y="4556859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处心积虑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4677348" cy="498475"/>
          </a:xfrm>
        </p:spPr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练一练，学运用。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19165" y="1835151"/>
            <a:ext cx="9799635" cy="391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55600" indent="-355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大家听说总政歌舞团要来我们这里演出，个个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，奔走相告。 </a:t>
            </a:r>
            <a:endParaRPr lang="en-US" altLang="zh-CN" sz="24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355600" indent="-355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你这次段考有点进步，应再接再厉，可别就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，松懈下来了！</a:t>
            </a:r>
          </a:p>
          <a:p>
            <a:pPr marL="355600" indent="-355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(5)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中国的长城，埃及的金字塔，都是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的古代建筑。</a:t>
            </a:r>
          </a:p>
          <a:p>
            <a:pPr marL="355600" indent="-355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(6)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这些民族败类，干了那么多伤天害理之事，早已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了，在我们这里是妇孺唾弃。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463003" y="3026896"/>
            <a:ext cx="1532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得意忘形 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080093" y="4074706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举世闻名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033105" y="4587171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臭名远扬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722326" y="1856643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兴高采烈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4677348" cy="498475"/>
          </a:xfrm>
        </p:spPr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练一练，学运用。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01715" y="1581152"/>
            <a:ext cx="3057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6748465" y="1581152"/>
            <a:ext cx="3436937" cy="2429933"/>
          </a:xfrm>
          <a:prstGeom prst="wedgeRoundRectCallout">
            <a:avLst>
              <a:gd name="adj1" fmla="val -45637"/>
              <a:gd name="adj2" fmla="val 6676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我还积累了：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鞠躬尽瘁   争先恐后    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肝胆相照   不拘一格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刚愎自用   趋之若鹜    </a:t>
            </a:r>
            <a:endParaRPr lang="en-US" altLang="zh-CN" sz="24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臭味相投   离经叛道 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2043113" y="2343151"/>
            <a:ext cx="3090862" cy="1166284"/>
          </a:xfrm>
          <a:prstGeom prst="wedgeRoundRectCallout">
            <a:avLst>
              <a:gd name="adj1" fmla="val 45417"/>
              <a:gd name="adj2" fmla="val 92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小朋友，你还积累了哪些类似的词语？</a:t>
            </a:r>
            <a:endParaRPr lang="en-US" altLang="zh-CN" sz="24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2" y="4445003"/>
            <a:ext cx="1274763" cy="193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C:\Users\Administrator\Desktop\17e1884f61f242d2a7c5ee365a480b1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56090" y="3589869"/>
            <a:ext cx="2073275" cy="276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五年级上册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3" name="矩形 2"/>
          <p:cNvSpPr/>
          <p:nvPr/>
        </p:nvSpPr>
        <p:spPr>
          <a:xfrm>
            <a:off x="1009650" y="1547286"/>
            <a:ext cx="10325100" cy="441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defTabSz="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1.通过“交流平台”的学习，能把握文字情感基调，通过语速、语调和节奏的变化读出文字中蕴含的情感。</a:t>
            </a:r>
          </a:p>
          <a:p>
            <a:pPr marL="177800" indent="-177800" defTabSz="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2.能发现“词句段运用”中第一部分里左右两组词语在情感色彩上的不同。</a:t>
            </a:r>
          </a:p>
          <a:p>
            <a:pPr marL="177800" indent="-177800" defTabSz="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3.理解逗号的用法，并正确使用。</a:t>
            </a:r>
          </a:p>
          <a:p>
            <a:pPr marL="177800" indent="-177800" defTabSz="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4.通过看图、学会横版与竖版两种写法。</a:t>
            </a:r>
          </a:p>
          <a:p>
            <a:pPr marL="177800" indent="-177800" defTabSz="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5. 积累有关描写国家政治民生的四字词语。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4" name="矩形 15"/>
          <p:cNvSpPr>
            <a:spLocks noChangeArrowheads="1"/>
          </p:cNvSpPr>
          <p:nvPr/>
        </p:nvSpPr>
        <p:spPr bwMode="auto">
          <a:xfrm>
            <a:off x="5276851" y="3142584"/>
            <a:ext cx="5357516" cy="25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60680" defTabSz="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我发现大家交流的是怎样有感情地朗读课文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通过朗读把充沛的感情表达出来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，方法有：</a:t>
            </a:r>
            <a:endParaRPr lang="en-US" altLang="zh-CN" sz="20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360680" defTabSz="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①准确地把握课文的感情基调；  </a:t>
            </a:r>
            <a:endParaRPr lang="en-US" altLang="zh-CN" sz="20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360680" defTabSz="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②通过调整语速、语调和节奏来表现课文的感情。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974151" y="1670052"/>
            <a:ext cx="3057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读一读，找规律。</a:t>
            </a:r>
          </a:p>
        </p:txBody>
      </p:sp>
      <p:pic>
        <p:nvPicPr>
          <p:cNvPr id="6" name="Picture 1" descr="C:\Users\Administrator\AppData\Roaming\Tencent\Users\541737432\QQ\WinTemp\RichOle\4YL_MR9@Z(JYO@GMAOD}DY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015" y="2413001"/>
            <a:ext cx="3297234" cy="3302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组合 6"/>
          <p:cNvGrpSpPr/>
          <p:nvPr/>
        </p:nvGrpSpPr>
        <p:grpSpPr bwMode="auto">
          <a:xfrm>
            <a:off x="6302079" y="1862708"/>
            <a:ext cx="3944937" cy="736600"/>
            <a:chOff x="3982768" y="2623775"/>
            <a:chExt cx="7688016" cy="554182"/>
          </a:xfrm>
        </p:grpSpPr>
        <p:sp>
          <p:nvSpPr>
            <p:cNvPr id="9" name="云形标注 12"/>
            <p:cNvSpPr/>
            <p:nvPr/>
          </p:nvSpPr>
          <p:spPr>
            <a:xfrm>
              <a:off x="3982768" y="2623775"/>
              <a:ext cx="7391014" cy="554182"/>
            </a:xfrm>
            <a:prstGeom prst="cloudCallout">
              <a:avLst>
                <a:gd name="adj1" fmla="val -48811"/>
                <a:gd name="adj2" fmla="val 4776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6"/>
            <p:cNvSpPr>
              <a:spLocks noChangeArrowheads="1"/>
            </p:cNvSpPr>
            <p:nvPr/>
          </p:nvSpPr>
          <p:spPr bwMode="auto">
            <a:xfrm>
              <a:off x="4555921" y="2723933"/>
              <a:ext cx="7114863" cy="277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你读了这些话，你了解了什么？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769100" y="1791416"/>
            <a:ext cx="4051300" cy="406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82700" y="2675829"/>
            <a:ext cx="5245100" cy="14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defTabSz="457200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下面这段文章选自闻一多的《七子之歌》，先想想课文表达什么感情？再想想用怎样的语速、语调、节奏来读？</a:t>
            </a: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117602" y="1755079"/>
            <a:ext cx="3057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练一练，学运用。</a:t>
            </a:r>
          </a:p>
        </p:txBody>
      </p:sp>
      <p:sp>
        <p:nvSpPr>
          <p:cNvPr id="6" name="文本框 99"/>
          <p:cNvSpPr txBox="1">
            <a:spLocks noChangeArrowheads="1"/>
          </p:cNvSpPr>
          <p:nvPr/>
        </p:nvSpPr>
        <p:spPr bwMode="auto">
          <a:xfrm>
            <a:off x="7112000" y="2216744"/>
            <a:ext cx="4533900" cy="33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七子之歌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节选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</a:p>
          <a:p>
            <a:pPr algn="ctr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香港</a:t>
            </a:r>
            <a:endParaRPr lang="zh-CN" altLang="zh-CN" sz="16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我好比凤阙阶守夜的黄豹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endParaRPr lang="zh-CN" altLang="zh-CN" sz="16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母亲啊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我身份虽微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地位险要。</a:t>
            </a:r>
          </a:p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如今狞恶的海狮扑在我身上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endParaRPr lang="zh-CN" altLang="zh-CN" sz="16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咬着我的骨肉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咽着我的脂膏；</a:t>
            </a:r>
          </a:p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母亲啊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我哭泣号啕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呼你不应。</a:t>
            </a:r>
          </a:p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母亲啊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快让我躲入你的怀抱！</a:t>
            </a:r>
          </a:p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母亲！我要回来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1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母亲！</a:t>
            </a:r>
            <a:endParaRPr lang="zh-CN" altLang="en-US" sz="16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55700" y="1967946"/>
            <a:ext cx="9969500" cy="72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622300" defTabSz="457200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文字的感情基调是什么？用怎么样的语音、语调和节奏朗读？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93799" y="3198285"/>
            <a:ext cx="9887107" cy="220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04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文章</a:t>
            </a:r>
            <a:r>
              <a:rPr lang="zh-CN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表达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</a:t>
            </a:r>
            <a:r>
              <a:rPr lang="zh-CN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强烈的希望香港回归祖国的愿望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把香港比作儿子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大陆是母亲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母子分离那是非常伤感的。所以可以读得慢一点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语调低沉些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以体现受到的苦痛、伤感而又殷切希望回归的心情。</a:t>
            </a:r>
            <a:endParaRPr lang="zh-CN" altLang="en-US" sz="2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89015" y="1619252"/>
            <a:ext cx="2634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9" name="圆角矩形标注 11"/>
          <p:cNvSpPr/>
          <p:nvPr/>
        </p:nvSpPr>
        <p:spPr>
          <a:xfrm>
            <a:off x="6723065" y="2443842"/>
            <a:ext cx="3563937" cy="1344993"/>
          </a:xfrm>
          <a:prstGeom prst="wedgeRoundRectCallout">
            <a:avLst>
              <a:gd name="adj1" fmla="val -41882"/>
              <a:gd name="adj2" fmla="val 7587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平时阅读中，我在朗读时将一些关键性的词语读成重音，也能很好地表达感情。</a:t>
            </a:r>
          </a:p>
        </p:txBody>
      </p:sp>
      <p:sp>
        <p:nvSpPr>
          <p:cNvPr id="11" name="圆角矩形标注 12"/>
          <p:cNvSpPr/>
          <p:nvPr/>
        </p:nvSpPr>
        <p:spPr>
          <a:xfrm>
            <a:off x="2317750" y="2654300"/>
            <a:ext cx="2305050" cy="1020234"/>
          </a:xfrm>
          <a:prstGeom prst="wedgeRoundRectCallout">
            <a:avLst>
              <a:gd name="adj1" fmla="val 55746"/>
              <a:gd name="adj2" fmla="val 806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小朋友，你有什么好方法？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7588" y="4284134"/>
            <a:ext cx="1274762" cy="193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C:\Users\Administrator\Desktop\17e1884f61f242d2a7c5ee365a480b1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57676" y="3429000"/>
            <a:ext cx="2073275" cy="276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34429" y="1593448"/>
            <a:ext cx="7793672" cy="58881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>
            <a:spAutoFit/>
          </a:bodyPr>
          <a:lstStyle>
            <a:lvl1pPr indent="6223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defTabSz="45720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她找哇，找哇，终于在一座山上找到了一个很小的泉眼。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826000" y="2182264"/>
            <a:ext cx="6069074" cy="37930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读这句话，我们可以从“找哇，找哇”“终于”“很小”感受到小姑娘走了很多很多地方，走了很远很远的路程，花了很长很长的时间，费了很大很大的力气，才好不容易的找到泉眼，还是很小的泉眼，为了读出她的“不容易”，就要将这几个词语读成重音，还要读得慢、拖长音，就能很好地表达感情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1" y="2093364"/>
            <a:ext cx="4229309" cy="4675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6" name="圆角矩形标注 13"/>
          <p:cNvSpPr/>
          <p:nvPr/>
        </p:nvSpPr>
        <p:spPr>
          <a:xfrm>
            <a:off x="1583429" y="4182753"/>
            <a:ext cx="1930400" cy="1212849"/>
          </a:xfrm>
          <a:prstGeom prst="wedgeRoundRectCallout">
            <a:avLst>
              <a:gd name="adj1" fmla="val 38655"/>
              <a:gd name="adj2" fmla="val -862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读一读，你发现了什么？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105274" y="3888678"/>
            <a:ext cx="6918325" cy="129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4958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上下两组相对的词语意思相近，但是感情色彩不同。上面一行都是褒义词——褒义词就是表扬，肯定，赞许的好词语。下面一行都是贬义词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贬义词就是批评、否定、贬低的不好听的词语。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361627" y="2701406"/>
            <a:ext cx="99478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举世闻名   兴高采烈   足智多谋   呕心沥血  臭名远扬   得意忘形   诡计多端   处心积虑</a:t>
            </a:r>
          </a:p>
        </p:txBody>
      </p:sp>
      <p:grpSp>
        <p:nvGrpSpPr>
          <p:cNvPr id="11" name="组合 14"/>
          <p:cNvGrpSpPr/>
          <p:nvPr/>
        </p:nvGrpSpPr>
        <p:grpSpPr bwMode="auto">
          <a:xfrm>
            <a:off x="1139825" y="1707530"/>
            <a:ext cx="10417174" cy="612162"/>
            <a:chOff x="773119" y="934630"/>
            <a:chExt cx="10416544" cy="459534"/>
          </a:xfrm>
        </p:grpSpPr>
        <p:sp>
          <p:nvSpPr>
            <p:cNvPr id="12" name="矩形 1"/>
            <p:cNvSpPr>
              <a:spLocks noChangeArrowheads="1"/>
            </p:cNvSpPr>
            <p:nvPr/>
          </p:nvSpPr>
          <p:spPr bwMode="auto">
            <a:xfrm>
              <a:off x="1242388" y="991118"/>
              <a:ext cx="9947275" cy="346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下面每组词语的意思有什么相同和不同？选择其中一个词语写一段话。</a:t>
              </a: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3119" y="934630"/>
              <a:ext cx="443577" cy="459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2" name="Rectangle 5"/>
          <p:cNvSpPr/>
          <p:nvPr/>
        </p:nvSpPr>
        <p:spPr>
          <a:xfrm>
            <a:off x="1023144" y="1416688"/>
            <a:ext cx="10145712" cy="44183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1611630" indent="-1611630" defTabSz="457200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FF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举世闻名：</a:t>
            </a:r>
            <a:r>
              <a:rPr lang="zh-CN" altLang="en-US" sz="2400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举世：全世界。全世界都知道。形容非常著名。</a:t>
            </a:r>
          </a:p>
          <a:p>
            <a:pPr marL="1611630" indent="-1611630" defTabSz="457200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FF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臭名远扬：</a:t>
            </a:r>
            <a:r>
              <a:rPr lang="zh-CN" altLang="en-US" sz="2400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名：名声；扬：传播。坏名声传得很远。</a:t>
            </a:r>
          </a:p>
          <a:p>
            <a:pPr marL="1611630" indent="-1611630" defTabSz="457200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FF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兴高采烈：</a:t>
            </a:r>
            <a:r>
              <a:rPr lang="zh-CN" altLang="en-US" sz="2400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兴：原指志趣，后指兴致；采：原指神采，后指精神；</a:t>
            </a:r>
            <a:endParaRPr lang="en-US" altLang="zh-CN" sz="2400" noProof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1611630" indent="-1611630" defTabSz="457200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</a:t>
            </a:r>
            <a:r>
              <a:rPr lang="zh-CN" altLang="en-US" sz="2400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烈：旺盛。原指文章志趣高尚，言词犀利。后多形容兴致高，精神饱满。</a:t>
            </a:r>
          </a:p>
          <a:p>
            <a:pPr defTabSz="457200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FF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得意忘形：</a:t>
            </a:r>
            <a:r>
              <a:rPr lang="zh-CN" altLang="en-US" sz="2400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形：形态。形容高兴得失去了常态。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1090</Words>
  <Application>Microsoft Office PowerPoint</Application>
  <PresentationFormat>宽屏</PresentationFormat>
  <Paragraphs>108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思源黑体 CN Light</vt:lpstr>
      <vt:lpstr>Arial</vt:lpstr>
      <vt:lpstr>Wingdings</vt:lpstr>
      <vt:lpstr>Times New Roman</vt:lpstr>
      <vt:lpstr>思源黑体 CN Bold</vt:lpstr>
      <vt:lpstr>思源黑体 CN Regular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2020-10-09T06:09:00Z</dcterms:created>
  <dcterms:modified xsi:type="dcterms:W3CDTF">2023-01-10T07:14:56Z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6EF4BFD77ECF45DCA7F92A09448ACBFE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