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54" r:id="rId2"/>
    <p:sldId id="571" r:id="rId3"/>
    <p:sldId id="573" r:id="rId4"/>
    <p:sldId id="572" r:id="rId5"/>
    <p:sldId id="603" r:id="rId6"/>
    <p:sldId id="610" r:id="rId7"/>
    <p:sldId id="604" r:id="rId8"/>
    <p:sldId id="574" r:id="rId9"/>
    <p:sldId id="605" r:id="rId10"/>
    <p:sldId id="606" r:id="rId11"/>
    <p:sldId id="607" r:id="rId12"/>
    <p:sldId id="608" r:id="rId13"/>
    <p:sldId id="609" r:id="rId14"/>
    <p:sldId id="575" r:id="rId15"/>
    <p:sldId id="581" r:id="rId16"/>
    <p:sldId id="584" r:id="rId17"/>
    <p:sldId id="583" r:id="rId18"/>
    <p:sldId id="576" r:id="rId19"/>
    <p:sldId id="601" r:id="rId20"/>
    <p:sldId id="577" r:id="rId21"/>
    <p:sldId id="578" r:id="rId22"/>
    <p:sldId id="579" r:id="rId23"/>
    <p:sldId id="585" r:id="rId24"/>
    <p:sldId id="611" r:id="rId25"/>
    <p:sldId id="612" r:id="rId26"/>
    <p:sldId id="613" r:id="rId27"/>
    <p:sldId id="614" r:id="rId28"/>
    <p:sldId id="615" r:id="rId29"/>
    <p:sldId id="616" r:id="rId30"/>
    <p:sldId id="602" r:id="rId31"/>
    <p:sldId id="596" r:id="rId32"/>
    <p:sldId id="580" r:id="rId33"/>
    <p:sldId id="590" r:id="rId34"/>
    <p:sldId id="599" r:id="rId35"/>
    <p:sldId id="59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0000FF"/>
    <a:srgbClr val="FF5050"/>
    <a:srgbClr val="FF00FF"/>
    <a:srgbClr val="FF6600"/>
    <a:srgbClr val="CC99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1" autoAdjust="0"/>
    <p:restoredTop sz="90488" autoAdjust="0"/>
  </p:normalViewPr>
  <p:slideViewPr>
    <p:cSldViewPr>
      <p:cViewPr>
        <p:scale>
          <a:sx n="100" d="100"/>
          <a:sy n="100" d="100"/>
        </p:scale>
        <p:origin x="-21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E8E8124-5127-441D-ACF5-F6A772271C9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07EFED2-F0DB-480D-AC78-561F29CFAB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1EC7DBB-CD1B-4925-B751-E770B7E5569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654E86-6A35-4013-95A1-B698EDEDBF80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2CBB8C-92DD-4870-91AD-80D8D1BE0DEB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D9D710-648B-4127-8E46-E0F9E9902EA1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4305261-3179-4EE4-A6A0-24617513A503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405691-66BA-4B21-A7B7-8A42F0F8D831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15F56B-C57B-4F47-A3E8-FF08307CB297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F68CA5-8191-45D0-9CD7-58202283CC66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7AC9CD-BAB6-4DF1-9073-9DDB77D464A1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6B123B-AD3D-47C0-B325-087FA9AC2A02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788133-72C8-4BFF-AD93-09B721DBE73A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AE9974-8C06-4158-BBF3-582670D62EF9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EAD0DE-FCF0-48EC-9EB8-277D8639EDC4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2EA7C8-5FC9-4F0B-94B9-D2041A6B4AA6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5D47D6-80BA-4757-A5AB-8210669817AB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69BE47-D2A2-49B8-97D5-83CFA780578F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2F5E39-2F75-4E9D-872F-20CC601DE53C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944C2D-F82C-4809-B5DD-A55879719F6C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04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23D88F-41F7-4304-84BF-AB607ADED459}" type="slidenum">
              <a:rPr lang="zh-CN" altLang="en-US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24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24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96993E-FF74-441F-BB4D-FCD5ABA738A9}" type="slidenum">
              <a:rPr lang="zh-CN" altLang="en-US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45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45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8B2945-F0D9-47B6-887E-593763A9C737}" type="slidenum">
              <a:rPr lang="zh-CN" altLang="en-US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65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65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7D5251-E1B2-4F7D-84E1-9DB4A18F195F}" type="slidenum">
              <a:rPr lang="zh-CN" altLang="en-US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86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AD5095-4AAF-4D95-9805-7C20FFAD588C}" type="slidenum">
              <a:rPr lang="zh-CN" altLang="en-US"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4F0877-5923-4478-8864-A50699F14337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EBE671-0975-4CB7-A7D5-066E50E106BD}" type="slidenum">
              <a:rPr lang="zh-CN" altLang="en-US"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27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727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564242-2059-4148-A53B-236DAB6B2E1C}" type="slidenum">
              <a:rPr lang="zh-CN" altLang="en-US"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976FE2-59B1-4337-AAA1-3676E904FB95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1C4B29-2452-4874-9AF4-F3973E090DF0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7C987E-4323-4D8A-9D35-868E18ECF757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13CD93-E02F-4A16-97B8-8495DCDF7679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2A958D-FE9E-4E5B-B33D-AABA51383545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A0A2FF-5021-41F0-8E00-1CB01523D005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9564B-CFFA-4B17-BFF0-37926351CC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DC130-2462-4008-9FC2-62342C429A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5AEE-EED9-45B6-A0A8-0F1C8E694A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01012-0A8F-48EB-BAAC-F9B357659A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6C517-87AB-4AEA-9061-F23D166363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46767-A179-4BAE-8BD2-65271F0B231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05839-F532-451F-B201-31810545FB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71CEA-195D-4236-A177-28E5A2EE9E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C4E6-4667-4633-BB78-B24D35A4E0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68198-F3BD-45EC-8031-A68452EE7F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F2131-A5D3-436C-A1F0-85C77F6ACC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A918202-0BC6-416A-922A-F5FA8437271C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4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2" Type="http://schemas.openxmlformats.org/officeDocument/2006/relationships/audio" Target="file:///C:\Users\Administrator\Desktop\&#33521;&#35821;%20&#20845;&#24180;&#32423;&#19978;&#20876;%20&#25945;&#23398;&#35838;&#20214;\Module%204\Unit%2011\&#38899;&#39057;\match.mp3" TargetMode="External"/><Relationship Id="rId1" Type="http://schemas.microsoft.com/office/2007/relationships/media" Target="file:///C:\Users\Administrator\Desktop\&#33521;&#35821;%20&#20845;&#24180;&#32423;&#19978;&#20876;%20&#25945;&#23398;&#35838;&#20214;\Module%204\Unit%2011\&#38899;&#39057;\match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2971842" y="1524050"/>
            <a:ext cx="4495682" cy="152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16600" b="1" i="1" kern="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 BT" pitchFamily="82" charset="0"/>
              </a:rPr>
              <a:t>Trees</a:t>
            </a:r>
          </a:p>
        </p:txBody>
      </p:sp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" y="762070"/>
            <a:ext cx="2084302" cy="26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 1"/>
          <p:cNvSpPr txBox="1">
            <a:spLocks noChangeArrowheads="1"/>
          </p:cNvSpPr>
          <p:nvPr/>
        </p:nvSpPr>
        <p:spPr bwMode="auto">
          <a:xfrm>
            <a:off x="112950" y="1752708"/>
            <a:ext cx="14398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11</a:t>
            </a:r>
          </a:p>
        </p:txBody>
      </p:sp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124208"/>
            <a:ext cx="4343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矩形 308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60" y="6076853"/>
            <a:ext cx="914406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32004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GCFrutiger" pitchFamily="50" charset="0"/>
              </a:rPr>
              <a:t>Trees provide homes for birds.</a:t>
            </a:r>
          </a:p>
        </p:txBody>
      </p:sp>
      <p:sp>
        <p:nvSpPr>
          <p:cNvPr id="12291" name="WordArt 7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5715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3600" kern="10">
              <a:ln w="57150">
                <a:solidFill>
                  <a:srgbClr val="3333CC"/>
                </a:solidFill>
                <a:rou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read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3114675" cy="383857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2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181600" y="1828800"/>
            <a:ext cx="3200400" cy="1447800"/>
          </a:xfrm>
        </p:spPr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pic>
        <p:nvPicPr>
          <p:cNvPr id="25602" name="Picture 5" descr="200807260225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3657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142303242125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37338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p_20074121U3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543425"/>
            <a:ext cx="3810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read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54102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GCFrutiger" pitchFamily="50" charset="0"/>
              </a:rPr>
              <a:t>Trees give us wood.</a:t>
            </a:r>
          </a:p>
        </p:txBody>
      </p:sp>
      <p:sp>
        <p:nvSpPr>
          <p:cNvPr id="13320" name="WordArt 7"/>
          <p:cNvSpPr>
            <a:spLocks noChangeArrowheads="1" noChangeShapeType="1" noTextEdit="1"/>
          </p:cNvSpPr>
          <p:nvPr/>
        </p:nvSpPr>
        <p:spPr bwMode="auto">
          <a:xfrm>
            <a:off x="304800" y="44196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5715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3600" kern="10">
              <a:ln w="57150">
                <a:solidFill>
                  <a:srgbClr val="3333CC"/>
                </a:solidFill>
                <a:rou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7" grpId="0"/>
      <p:bldP spid="133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>
              <a:ea typeface="宋体" panose="02010600030101010101" pitchFamily="2" charset="-122"/>
            </a:endParaRPr>
          </a:p>
        </p:txBody>
      </p:sp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1" descr="7842970_112033235000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4" descr="3320946_235041332438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44888"/>
            <a:ext cx="46482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15"/>
          <p:cNvSpPr>
            <a:spLocks noChangeArrowheads="1" noChangeShapeType="1" noTextEdit="1"/>
          </p:cNvSpPr>
          <p:nvPr/>
        </p:nvSpPr>
        <p:spPr bwMode="auto">
          <a:xfrm>
            <a:off x="914400" y="838200"/>
            <a:ext cx="182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508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books</a:t>
            </a:r>
            <a:endParaRPr lang="zh-CN" altLang="en-US" sz="3600" kern="10">
              <a:ln w="508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5" name="WordArt 16"/>
          <p:cNvSpPr>
            <a:spLocks noChangeArrowheads="1" noChangeShapeType="1" noTextEdit="1"/>
          </p:cNvSpPr>
          <p:nvPr/>
        </p:nvSpPr>
        <p:spPr bwMode="auto">
          <a:xfrm>
            <a:off x="5943600" y="3200400"/>
            <a:ext cx="2514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508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pencils</a:t>
            </a:r>
            <a:endParaRPr lang="zh-CN" altLang="en-US" sz="3600" kern="10">
              <a:ln w="508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6" name="WordArt 17"/>
          <p:cNvSpPr>
            <a:spLocks noChangeArrowheads="1" noChangeShapeType="1" noTextEdit="1"/>
          </p:cNvSpPr>
          <p:nvPr/>
        </p:nvSpPr>
        <p:spPr bwMode="auto">
          <a:xfrm>
            <a:off x="1447800" y="5105400"/>
            <a:ext cx="182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50800">
                  <a:solidFill>
                    <a:srgbClr val="3333CC"/>
                  </a:solidFill>
                  <a:round/>
                </a:ln>
                <a:solidFill>
                  <a:srgbClr val="8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paper</a:t>
            </a:r>
            <a:endParaRPr lang="zh-CN" altLang="en-US" sz="3600" kern="10">
              <a:ln w="50800">
                <a:solidFill>
                  <a:srgbClr val="3333CC"/>
                </a:solidFill>
                <a:round/>
              </a:ln>
              <a:solidFill>
                <a:srgbClr val="8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588" y="879475"/>
            <a:ext cx="2587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11" descr="3320946_23504133243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0925" y="684213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2" descr="7842970_112033235000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9775" y="1008063"/>
            <a:ext cx="32940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3" descr="200807260225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9530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4" descr="142303242125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519613"/>
            <a:ext cx="30480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5" descr="p_20074121U3q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95600" y="4294188"/>
            <a:ext cx="25908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28600" y="339725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GCFrutiger" pitchFamily="50" charset="0"/>
              </a:rPr>
              <a:t>We can make many things with wood.</a:t>
            </a:r>
          </a:p>
        </p:txBody>
      </p:sp>
      <p:sp>
        <p:nvSpPr>
          <p:cNvPr id="15369" name="WordArt 7"/>
          <p:cNvSpPr>
            <a:spLocks noChangeArrowheads="1" noChangeShapeType="1" noTextEdit="1"/>
          </p:cNvSpPr>
          <p:nvPr/>
        </p:nvSpPr>
        <p:spPr bwMode="auto">
          <a:xfrm>
            <a:off x="228600" y="23622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5715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3600" kern="10">
              <a:ln w="57150">
                <a:solidFill>
                  <a:srgbClr val="3333CC"/>
                </a:solidFill>
                <a:rou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8" grpId="0"/>
      <p:bldP spid="153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4419600" y="9906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16436" name="Picture 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599" y="2209799"/>
            <a:ext cx="5562600" cy="3948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8100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Ask and answer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4419600" y="9906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sp>
        <p:nvSpPr>
          <p:cNvPr id="33794" name="矩形 50"/>
          <p:cNvSpPr>
            <a:spLocks noChangeArrowheads="1"/>
          </p:cNvSpPr>
          <p:nvPr/>
        </p:nvSpPr>
        <p:spPr bwMode="auto">
          <a:xfrm>
            <a:off x="457200" y="1981200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Who is the bird’s friend?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What does the bird often do in the tree?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3"/>
            </a:pPr>
            <a:r>
              <a:rPr lang="en-US" altLang="zh-CN" sz="2400" dirty="0">
                <a:latin typeface="GCFrutiger" pitchFamily="50" charset="0"/>
              </a:rPr>
              <a:t>When autumn comes, what does the bird have to do?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3"/>
            </a:pPr>
            <a:r>
              <a:rPr lang="en-US" altLang="zh-CN" sz="2400" dirty="0">
                <a:latin typeface="GCFrutiger" pitchFamily="50" charset="0"/>
              </a:rPr>
              <a:t>Spring comes. Can the bird see the tree?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dirty="0">
                <a:latin typeface="GCFrutiger" pitchFamily="50" charset="0"/>
              </a:rPr>
              <a:t>      Why/Why not?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5"/>
            </a:pPr>
            <a:r>
              <a:rPr lang="en-US" altLang="zh-CN" sz="2400" dirty="0">
                <a:latin typeface="GCFrutiger" pitchFamily="50" charset="0"/>
              </a:rPr>
              <a:t>What happened to the tree?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5"/>
            </a:pPr>
            <a:r>
              <a:rPr lang="en-US" altLang="zh-CN" sz="2400" dirty="0">
                <a:latin typeface="GCFrutiger" pitchFamily="50" charset="0"/>
              </a:rPr>
              <a:t>Where did the bird go? Did she meet the tree there?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5"/>
            </a:pPr>
            <a:r>
              <a:rPr lang="en-US" altLang="zh-CN" sz="2400" dirty="0">
                <a:latin typeface="GCFrutiger" pitchFamily="50" charset="0"/>
              </a:rPr>
              <a:t>What did the bird do at last?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8100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Ask and answer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4419600" y="9906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sp>
        <p:nvSpPr>
          <p:cNvPr id="37890" name="矩形 50"/>
          <p:cNvSpPr>
            <a:spLocks noChangeArrowheads="1"/>
          </p:cNvSpPr>
          <p:nvPr/>
        </p:nvSpPr>
        <p:spPr bwMode="auto">
          <a:xfrm>
            <a:off x="457200" y="1981200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Who is the bird’s friend?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>
                <a:latin typeface="GCFrutiger" pitchFamily="50" charset="0"/>
              </a:rPr>
              <a:t>What does the bird often do in the tree?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3"/>
            </a:pPr>
            <a:r>
              <a:rPr lang="en-US" altLang="zh-CN" sz="2400" dirty="0">
                <a:latin typeface="GCFrutiger" pitchFamily="50" charset="0"/>
              </a:rPr>
              <a:t>When autumn comes, what does the bird have to do?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3"/>
            </a:pPr>
            <a:r>
              <a:rPr lang="en-US" altLang="zh-CN" sz="2400" dirty="0">
                <a:latin typeface="GCFrutiger" pitchFamily="50" charset="0"/>
              </a:rPr>
              <a:t>Spring comes. Can the bird see the tree?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dirty="0">
                <a:latin typeface="GCFrutiger" pitchFamily="50" charset="0"/>
              </a:rPr>
              <a:t>      Why/Why not?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5"/>
            </a:pPr>
            <a:r>
              <a:rPr lang="en-US" altLang="zh-CN" sz="2400" dirty="0">
                <a:latin typeface="GCFrutiger" pitchFamily="50" charset="0"/>
              </a:rPr>
              <a:t>What happened to the tree?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5"/>
            </a:pPr>
            <a:r>
              <a:rPr lang="en-US" altLang="zh-CN" sz="2400" dirty="0">
                <a:latin typeface="GCFrutiger" pitchFamily="50" charset="0"/>
              </a:rPr>
              <a:t>Where did the bird go? Did she meet the tree there?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 startAt="5"/>
            </a:pPr>
            <a:r>
              <a:rPr lang="en-US" altLang="zh-CN" sz="2400" dirty="0">
                <a:latin typeface="GCFrutiger" pitchFamily="50" charset="0"/>
              </a:rPr>
              <a:t>What did the bird do at last?</a:t>
            </a: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8100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Ask and answer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37892" name="矩形 19462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79563"/>
            <a:ext cx="25146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79563"/>
            <a:ext cx="25146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579563"/>
            <a:ext cx="25146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3276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810000"/>
            <a:ext cx="3429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886200"/>
            <a:ext cx="2743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3352800" y="1524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8" y="354013"/>
            <a:ext cx="30400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4"/>
          <p:cNvSpPr>
            <a:spLocks noChangeArrowheads="1"/>
          </p:cNvSpPr>
          <p:nvPr/>
        </p:nvSpPr>
        <p:spPr bwMode="auto">
          <a:xfrm>
            <a:off x="1447800" y="5370513"/>
            <a:ext cx="746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GCFrutiger" pitchFamily="50" charset="0"/>
              </a:rPr>
              <a:t>The bird and the tree are friends. </a:t>
            </a:r>
          </a:p>
          <a:p>
            <a:r>
              <a:rPr lang="en-US" altLang="zh-CN" sz="2800" dirty="0">
                <a:latin typeface="GCFrutiger" pitchFamily="50" charset="0"/>
              </a:rPr>
              <a:t>The bird often sings songs in the tree.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191000" y="490538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29113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8" y="354013"/>
            <a:ext cx="30400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30363"/>
            <a:ext cx="28416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矩形 7"/>
          <p:cNvSpPr>
            <a:spLocks noChangeArrowheads="1"/>
          </p:cNvSpPr>
          <p:nvPr/>
        </p:nvSpPr>
        <p:spPr bwMode="auto">
          <a:xfrm>
            <a:off x="3352800" y="1858963"/>
            <a:ext cx="6248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/>
              <a:t>Autumn comes. </a:t>
            </a:r>
          </a:p>
          <a:p>
            <a:r>
              <a:rPr lang="en-US" altLang="zh-CN" sz="2400" dirty="0"/>
              <a:t>The bird has to fly to the south.</a:t>
            </a:r>
            <a:endParaRPr lang="zh-CN" altLang="en-US" sz="2400" dirty="0"/>
          </a:p>
        </p:txBody>
      </p:sp>
      <p:sp>
        <p:nvSpPr>
          <p:cNvPr id="22532" name="矩形 8"/>
          <p:cNvSpPr>
            <a:spLocks noChangeArrowheads="1"/>
          </p:cNvSpPr>
          <p:nvPr/>
        </p:nvSpPr>
        <p:spPr bwMode="auto">
          <a:xfrm>
            <a:off x="3352800" y="2773363"/>
            <a:ext cx="6477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2550" indent="-82550" eaLnBrk="1" hangingPunct="1">
              <a:buFontTx/>
              <a:buNone/>
              <a:defRPr/>
            </a:pPr>
            <a:r>
              <a:rPr lang="en-US" altLang="zh-CN" sz="2400" dirty="0" smtClean="0">
                <a:solidFill>
                  <a:srgbClr val="00B0F0"/>
                </a:solidFill>
              </a:rPr>
              <a:t> Bird: See you next spring, </a:t>
            </a:r>
            <a:r>
              <a:rPr lang="en-US" altLang="zh-CN" sz="2400" dirty="0" err="1" smtClean="0">
                <a:solidFill>
                  <a:srgbClr val="00B0F0"/>
                </a:solidFill>
              </a:rPr>
              <a:t>Mr</a:t>
            </a:r>
            <a:r>
              <a:rPr lang="en-US" altLang="zh-CN" sz="2400" dirty="0" smtClean="0">
                <a:solidFill>
                  <a:srgbClr val="00B0F0"/>
                </a:solidFill>
              </a:rPr>
              <a:t> Tree. 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2400" dirty="0" smtClean="0">
                <a:solidFill>
                  <a:srgbClr val="996600"/>
                </a:solidFill>
              </a:rPr>
              <a:t>Tree:  See you, Miss Bird. I’ll miss you.   </a:t>
            </a:r>
            <a:endParaRPr lang="zh-CN" altLang="en-US" sz="2400" dirty="0" smtClean="0">
              <a:solidFill>
                <a:srgbClr val="996600"/>
              </a:solidFill>
            </a:endParaRP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68763"/>
            <a:ext cx="2776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矩形 10"/>
          <p:cNvSpPr>
            <a:spLocks noChangeArrowheads="1"/>
          </p:cNvSpPr>
          <p:nvPr/>
        </p:nvSpPr>
        <p:spPr bwMode="auto">
          <a:xfrm>
            <a:off x="3352800" y="4068763"/>
            <a:ext cx="601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/>
              <a:t>Spring comes. The bird comes back, but she cannot see the tree.</a:t>
            </a:r>
            <a:endParaRPr lang="zh-CN" altLang="en-US" sz="2400" dirty="0"/>
          </a:p>
        </p:txBody>
      </p:sp>
      <p:sp>
        <p:nvSpPr>
          <p:cNvPr id="44038" name="矩形 11"/>
          <p:cNvSpPr>
            <a:spLocks noChangeArrowheads="1"/>
          </p:cNvSpPr>
          <p:nvPr/>
        </p:nvSpPr>
        <p:spPr bwMode="auto">
          <a:xfrm>
            <a:off x="3352800" y="4983163"/>
            <a:ext cx="5867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</a:rPr>
              <a:t>   Bird: Where’s </a:t>
            </a:r>
            <a:r>
              <a:rPr lang="en-US" altLang="zh-CN" sz="2400" dirty="0" err="1">
                <a:solidFill>
                  <a:srgbClr val="00B0F0"/>
                </a:solidFill>
              </a:rPr>
              <a:t>Mr</a:t>
            </a:r>
            <a:r>
              <a:rPr lang="en-US" altLang="zh-CN" sz="2400" dirty="0">
                <a:solidFill>
                  <a:srgbClr val="00B0F0"/>
                </a:solidFill>
              </a:rPr>
              <a:t> Tree?</a:t>
            </a:r>
          </a:p>
          <a:p>
            <a:r>
              <a:rPr lang="en-US" altLang="zh-CN" sz="2400" dirty="0">
                <a:solidFill>
                  <a:srgbClr val="009900"/>
                </a:solidFill>
              </a:rPr>
              <a:t>Grass:  Some workers cut him down and </a:t>
            </a:r>
          </a:p>
          <a:p>
            <a:r>
              <a:rPr lang="en-US" altLang="zh-CN" sz="2400" dirty="0">
                <a:solidFill>
                  <a:srgbClr val="009900"/>
                </a:solidFill>
              </a:rPr>
              <a:t>             took him to a factory.</a:t>
            </a:r>
            <a:endParaRPr lang="zh-CN" altLang="en-US" sz="2400" dirty="0">
              <a:solidFill>
                <a:srgbClr val="009900"/>
              </a:solidFill>
            </a:endParaRPr>
          </a:p>
          <a:p>
            <a:endParaRPr lang="zh-CN" altLang="en-US" sz="2400" dirty="0"/>
          </a:p>
        </p:txBody>
      </p:sp>
      <p:sp>
        <p:nvSpPr>
          <p:cNvPr id="9" name="圆角矩形 8"/>
          <p:cNvSpPr/>
          <p:nvPr/>
        </p:nvSpPr>
        <p:spPr>
          <a:xfrm>
            <a:off x="3717925" y="504825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8" y="354013"/>
            <a:ext cx="30400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矩形 2253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>
            <a:spLocks noChangeArrowheads="1"/>
          </p:cNvSpPr>
          <p:nvPr/>
        </p:nvSpPr>
        <p:spPr bwMode="auto">
          <a:xfrm>
            <a:off x="1066800" y="1905000"/>
            <a:ext cx="8610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Kozuka Gothic Pro B" pitchFamily="34" charset="-128"/>
                <a:ea typeface="Kozuka Gothic Pro B" pitchFamily="34" charset="-128"/>
              </a:rPr>
              <a:t>Peter:</a:t>
            </a:r>
            <a:endParaRPr lang="en-US" altLang="zh-CN" sz="24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Kozuka Gothic Pro B" pitchFamily="34" charset="-128"/>
                <a:ea typeface="Kozuka Gothic Pro B" pitchFamily="34" charset="-128"/>
              </a:rPr>
              <a:t>    Joe:</a:t>
            </a:r>
            <a:endParaRPr lang="en-US" altLang="zh-CN" sz="2400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Kozuka Gothic Pro B" pitchFamily="34" charset="-128"/>
                <a:ea typeface="Kozuka Gothic Pro B" pitchFamily="34" charset="-128"/>
              </a:rPr>
              <a:t>Peter:</a:t>
            </a:r>
            <a:endParaRPr lang="en-US" altLang="zh-CN" sz="24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   </a:t>
            </a:r>
            <a:r>
              <a:rPr lang="en-US" altLang="zh-CN" sz="2400" dirty="0">
                <a:latin typeface="Kozuka Gothic Pro B" pitchFamily="34" charset="-128"/>
                <a:ea typeface="Kozuka Gothic Pro B" pitchFamily="34" charset="-128"/>
              </a:rPr>
              <a:t>Joe:</a:t>
            </a:r>
            <a:endParaRPr lang="en-US" altLang="zh-CN" sz="2400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Kozuka Gothic Pro B" pitchFamily="34" charset="-128"/>
                <a:ea typeface="Kozuka Gothic Pro B" pitchFamily="34" charset="-128"/>
              </a:rPr>
              <a:t>Peter:</a:t>
            </a:r>
            <a:endParaRPr lang="en-US" altLang="zh-CN" sz="24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/>
              <a:t>   </a:t>
            </a:r>
            <a:r>
              <a:rPr lang="en-US" altLang="zh-CN" sz="2400" dirty="0">
                <a:latin typeface="Kozuka Gothic Pro B" pitchFamily="34" charset="-128"/>
                <a:ea typeface="Kozuka Gothic Pro B" pitchFamily="34" charset="-128"/>
              </a:rPr>
              <a:t>Joe:</a:t>
            </a:r>
            <a:endParaRPr lang="en-US" altLang="zh-CN" sz="2400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Kozuka Gothic Pro B" pitchFamily="34" charset="-128"/>
                <a:ea typeface="Kozuka Gothic Pro B" pitchFamily="34" charset="-128"/>
              </a:rPr>
              <a:t>Peter: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905000"/>
            <a:ext cx="638175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762000"/>
            <a:ext cx="482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0"/>
            <a:ext cx="5099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矩形 4"/>
          <p:cNvSpPr>
            <a:spLocks noChangeArrowheads="1"/>
          </p:cNvSpPr>
          <p:nvPr/>
        </p:nvSpPr>
        <p:spPr bwMode="auto">
          <a:xfrm>
            <a:off x="914400" y="3878263"/>
            <a:ext cx="4911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GCFrutiger" pitchFamily="50" charset="0"/>
              </a:rPr>
              <a:t>The bird flies to the factory.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46083" name="矩形 5"/>
          <p:cNvSpPr>
            <a:spLocks noChangeArrowheads="1"/>
          </p:cNvSpPr>
          <p:nvPr/>
        </p:nvSpPr>
        <p:spPr bwMode="auto">
          <a:xfrm>
            <a:off x="914400" y="4383088"/>
            <a:ext cx="7772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B0F0"/>
                </a:solidFill>
                <a:latin typeface="GCFrutiger" pitchFamily="50" charset="0"/>
              </a:rPr>
              <a:t> Bird: I’m looking for my friend </a:t>
            </a:r>
            <a:r>
              <a:rPr lang="en-US" altLang="zh-CN" sz="2800" dirty="0" err="1">
                <a:solidFill>
                  <a:srgbClr val="00B0F0"/>
                </a:solidFill>
                <a:latin typeface="GCFrutiger" pitchFamily="50" charset="0"/>
              </a:rPr>
              <a:t>Mr</a:t>
            </a:r>
            <a:r>
              <a:rPr lang="en-US" altLang="zh-CN" sz="2800" dirty="0">
                <a:solidFill>
                  <a:srgbClr val="00B0F0"/>
                </a:solidFill>
                <a:latin typeface="GCFrutiger" pitchFamily="50" charset="0"/>
              </a:rPr>
              <a:t> Tree.   </a:t>
            </a:r>
          </a:p>
          <a:p>
            <a:r>
              <a:rPr lang="en-US" altLang="zh-CN" sz="2800" dirty="0">
                <a:solidFill>
                  <a:srgbClr val="00B0F0"/>
                </a:solidFill>
                <a:latin typeface="GCFrutiger" pitchFamily="50" charset="0"/>
              </a:rPr>
              <a:t>          Where is he? </a:t>
            </a:r>
          </a:p>
          <a:p>
            <a:r>
              <a:rPr lang="en-US" altLang="zh-CN" sz="2800" dirty="0">
                <a:solidFill>
                  <a:srgbClr val="FF6600"/>
                </a:solidFill>
                <a:latin typeface="GCFrutiger" pitchFamily="50" charset="0"/>
              </a:rPr>
              <a:t>Gate: The workers cut him into wood. They </a:t>
            </a:r>
          </a:p>
          <a:p>
            <a:r>
              <a:rPr lang="en-US" altLang="zh-CN" sz="2800" dirty="0">
                <a:solidFill>
                  <a:srgbClr val="FF6600"/>
                </a:solidFill>
                <a:latin typeface="GCFrutiger" pitchFamily="50" charset="0"/>
              </a:rPr>
              <a:t>          used the wood to make matches. Then    </a:t>
            </a:r>
          </a:p>
          <a:p>
            <a:r>
              <a:rPr lang="en-US" altLang="zh-CN" sz="2800" dirty="0">
                <a:solidFill>
                  <a:srgbClr val="FF6600"/>
                </a:solidFill>
                <a:latin typeface="GCFrutiger" pitchFamily="50" charset="0"/>
              </a:rPr>
              <a:t>          they took the matches to a village.</a:t>
            </a:r>
            <a:endParaRPr lang="zh-CN" altLang="en-US" sz="2800" dirty="0">
              <a:solidFill>
                <a:srgbClr val="FF6600"/>
              </a:solidFill>
              <a:latin typeface="GCFrutiger" pitchFamily="50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17925" y="4572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8" y="354013"/>
            <a:ext cx="30400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95450"/>
            <a:ext cx="48641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838200" y="40576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/>
              <a:t>The bird flies to the village and sees a girl beside a fire.</a:t>
            </a:r>
            <a:endParaRPr lang="zh-CN" altLang="en-US" sz="2400"/>
          </a:p>
        </p:txBody>
      </p:sp>
      <p:sp>
        <p:nvSpPr>
          <p:cNvPr id="48131" name="矩形 3"/>
          <p:cNvSpPr>
            <a:spLocks noChangeArrowheads="1"/>
          </p:cNvSpPr>
          <p:nvPr/>
        </p:nvSpPr>
        <p:spPr bwMode="auto">
          <a:xfrm>
            <a:off x="769938" y="458628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</a:rPr>
              <a:t>Bird: Hello! Are there any matches in your home?</a:t>
            </a:r>
            <a:endParaRPr lang="zh-CN" altLang="en-US" sz="2400">
              <a:solidFill>
                <a:srgbClr val="00B0F0"/>
              </a:solidFill>
            </a:endParaRPr>
          </a:p>
        </p:txBody>
      </p:sp>
      <p:sp>
        <p:nvSpPr>
          <p:cNvPr id="48132" name="矩形 5"/>
          <p:cNvSpPr>
            <a:spLocks noChangeArrowheads="1"/>
          </p:cNvSpPr>
          <p:nvPr/>
        </p:nvSpPr>
        <p:spPr bwMode="auto">
          <a:xfrm>
            <a:off x="838200" y="504825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FF"/>
                </a:solidFill>
              </a:rPr>
              <a:t>Girl:  There were many matches, but now there aren’t    </a:t>
            </a:r>
          </a:p>
          <a:p>
            <a:r>
              <a:rPr lang="en-US" altLang="zh-CN" sz="2400">
                <a:solidFill>
                  <a:srgbClr val="FF00FF"/>
                </a:solidFill>
              </a:rPr>
              <a:t>         any. I used the last one to make the fire.</a:t>
            </a:r>
            <a:endParaRPr lang="zh-CN" altLang="en-US" sz="2400">
              <a:solidFill>
                <a:srgbClr val="FF00FF"/>
              </a:solidFill>
            </a:endParaRPr>
          </a:p>
          <a:p>
            <a:r>
              <a:rPr lang="en-US" altLang="zh-CN" sz="2400">
                <a:solidFill>
                  <a:srgbClr val="FF00FF"/>
                </a:solidFill>
              </a:rPr>
              <a:t> </a:t>
            </a:r>
            <a:endParaRPr lang="zh-CN" altLang="en-US" sz="2400">
              <a:solidFill>
                <a:srgbClr val="FF00FF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733800" y="4572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8" y="354013"/>
            <a:ext cx="30400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678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矩形 2"/>
          <p:cNvSpPr>
            <a:spLocks noChangeArrowheads="1"/>
          </p:cNvSpPr>
          <p:nvPr/>
        </p:nvSpPr>
        <p:spPr bwMode="auto">
          <a:xfrm>
            <a:off x="990600" y="5141913"/>
            <a:ext cx="716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GCFrutiger" pitchFamily="50" charset="0"/>
              </a:rPr>
              <a:t>The bird sings a sad song to the fire and then flies away.</a:t>
            </a:r>
            <a:endParaRPr lang="zh-CN" altLang="en-US" sz="2800">
              <a:latin typeface="GCFrutiger" pitchFamily="50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641725" y="4572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8" y="354013"/>
            <a:ext cx="30400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1"/>
          <p:cNvSpPr>
            <a:spLocks noChangeArrowheads="1"/>
          </p:cNvSpPr>
          <p:nvPr/>
        </p:nvSpPr>
        <p:spPr bwMode="auto">
          <a:xfrm>
            <a:off x="685800" y="4267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6600"/>
                </a:solidFill>
              </a:rPr>
              <a:t>Gate: The workers cut him into </a:t>
            </a:r>
            <a:r>
              <a:rPr lang="en-US" altLang="zh-CN" sz="2400" u="sng">
                <a:solidFill>
                  <a:srgbClr val="FF6600"/>
                </a:solidFill>
                <a:hlinkClick r:id="rId3" action="ppaction://hlinksldjump"/>
              </a:rPr>
              <a:t>wood</a:t>
            </a:r>
            <a:r>
              <a:rPr lang="en-US" altLang="zh-CN" sz="2400">
                <a:solidFill>
                  <a:srgbClr val="FF6600"/>
                </a:solidFill>
              </a:rPr>
              <a:t>. They used the </a:t>
            </a:r>
          </a:p>
          <a:p>
            <a:r>
              <a:rPr lang="en-US" altLang="zh-CN" sz="2400">
                <a:solidFill>
                  <a:srgbClr val="FF6600"/>
                </a:solidFill>
              </a:rPr>
              <a:t>          wood to make </a:t>
            </a:r>
            <a:r>
              <a:rPr lang="en-US" altLang="zh-CN" sz="2400" u="sng">
                <a:solidFill>
                  <a:srgbClr val="FF6600"/>
                </a:solidFill>
                <a:hlinkClick r:id="rId3" action="ppaction://hlinksldjump"/>
              </a:rPr>
              <a:t>match</a:t>
            </a:r>
            <a:r>
              <a:rPr lang="en-US" altLang="zh-CN" sz="2400">
                <a:solidFill>
                  <a:srgbClr val="FF6600"/>
                </a:solidFill>
              </a:rPr>
              <a:t>es. Then they took the </a:t>
            </a:r>
          </a:p>
          <a:p>
            <a:r>
              <a:rPr lang="en-US" altLang="zh-CN" sz="2400">
                <a:solidFill>
                  <a:srgbClr val="FF6600"/>
                </a:solidFill>
              </a:rPr>
              <a:t>          matches to a village.</a:t>
            </a:r>
            <a:endParaRPr lang="zh-CN" altLang="en-US" sz="2400">
              <a:solidFill>
                <a:srgbClr val="FF6600"/>
              </a:solidFill>
            </a:endParaRPr>
          </a:p>
        </p:txBody>
      </p:sp>
      <p:pic>
        <p:nvPicPr>
          <p:cNvPr id="5017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7938" y="1447800"/>
            <a:ext cx="6154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9" name="组合 61"/>
          <p:cNvGrpSpPr/>
          <p:nvPr/>
        </p:nvGrpSpPr>
        <p:grpSpPr bwMode="auto">
          <a:xfrm>
            <a:off x="0" y="152400"/>
            <a:ext cx="4724400" cy="838200"/>
            <a:chOff x="0" y="0"/>
            <a:chExt cx="2743200" cy="485775"/>
          </a:xfrm>
        </p:grpSpPr>
        <p:pic>
          <p:nvPicPr>
            <p:cNvPr id="50180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11430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1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09675" y="76200"/>
              <a:ext cx="1533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6" name="AutoShape 4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7" name="AutoShape 6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8" name="AutoShape 8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29" name="AutoShape 10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30" name="AutoShape 12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3550" name="Picture 14" descr="c:\DOCUME~1\ADMINI~1\APPLIC~1\360se6\USERDA~1\Temp\STACKE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990600"/>
            <a:ext cx="35575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2" name="Picture 16" descr="c:\DOCUME~1\ADMINI~1\APPLIC~1\360se6\USERDA~1\Temp\wood_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9906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AutoShape 18" descr="c:\documents and settings\administrator\application data\360se6\User Data\Temp\images?q=tbn:ANd9GcR3YZz9w38BlpsJCqPLkLH2Q6rTu8xt_N73OFno6wYM_iNIFi5vScTzeU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3556" name="Picture 20" descr="c:\DOCUME~1\ADMINI~1\APPLIC~1\360se6\USERDA~1\Temp\123880~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3886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8" name="Picture 22" descr="c:\DOCUME~1\ADMINI~1\APPLIC~1\360se6\USERDA~1\Temp\%E5%8E~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886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6" name="组合 61"/>
          <p:cNvGrpSpPr/>
          <p:nvPr/>
        </p:nvGrpSpPr>
        <p:grpSpPr bwMode="auto">
          <a:xfrm>
            <a:off x="0" y="152400"/>
            <a:ext cx="4724400" cy="838200"/>
            <a:chOff x="0" y="0"/>
            <a:chExt cx="2743200" cy="485775"/>
          </a:xfrm>
        </p:grpSpPr>
        <p:pic>
          <p:nvPicPr>
            <p:cNvPr id="52237" name="Picture 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0"/>
              <a:ext cx="11430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209675" y="76200"/>
              <a:ext cx="1533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9" name="矩形 27665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4" name="AutoShape 4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5" name="AutoShape 6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6" name="AutoShape 8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7" name="AutoShape 10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8" name="AutoShape 12" descr="c:\documents and settings\administrator\application data\360se6\User Data\Temp\images?q=tbn:ANd9GcSCJz6j7Vk7qyqv61C0taNk0v31OvGDNhlyKioY_-MoAkksYNw2q38DWs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4279" name="Picture 14" descr="c:\DOCUME~1\ADMINI~1\APPLIC~1\360se6\USERDA~1\Temp\STACKE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990600"/>
            <a:ext cx="35575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6" descr="c:\DOCUME~1\ADMINI~1\APPLIC~1\360se6\USERDA~1\Temp\wood_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906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AutoShape 18" descr="c:\documents and settings\administrator\application data\360se6\User Data\Temp\images?q=tbn:ANd9GcR3YZz9w38BlpsJCqPLkLH2Q6rTu8xt_N73OFno6wYM_iNIFi5vScTzeU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4282" name="Picture 20" descr="c:\DOCUME~1\ADMINI~1\APPLIC~1\360se6\USERDA~1\Temp\123880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886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22" descr="c:\DOCUME~1\ADMINI~1\APPLIC~1\360se6\USERDA~1\Temp\%E5%8E~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8862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4" name="组合 61"/>
          <p:cNvGrpSpPr/>
          <p:nvPr/>
        </p:nvGrpSpPr>
        <p:grpSpPr bwMode="auto">
          <a:xfrm>
            <a:off x="0" y="152400"/>
            <a:ext cx="4724400" cy="838200"/>
            <a:chOff x="0" y="0"/>
            <a:chExt cx="2743200" cy="485775"/>
          </a:xfrm>
        </p:grpSpPr>
        <p:pic>
          <p:nvPicPr>
            <p:cNvPr id="54285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11430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6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09675" y="76200"/>
              <a:ext cx="1533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1981199"/>
            <a:ext cx="3855307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3047999" y="5181600"/>
            <a:ext cx="24384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  wood</a:t>
            </a:r>
            <a:endParaRPr lang="zh-CN" altLang="en-US" sz="4400" b="1" dirty="0">
              <a:ln w="11430"/>
              <a:solidFill>
                <a:srgbClr val="99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200" y="1314450"/>
            <a:ext cx="7024688" cy="280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Where can we see wood?</a:t>
            </a:r>
          </a:p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What is it like? </a:t>
            </a:r>
          </a:p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How does it feel?</a:t>
            </a:r>
          </a:p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When do we need it?</a:t>
            </a:r>
            <a:endParaRPr lang="zh-CN" altLang="en-US" sz="4400" b="1" dirty="0">
              <a:ln w="11430"/>
              <a:solidFill>
                <a:srgbClr val="99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27512"/>
            <a:ext cx="3017107" cy="2325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8100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Ask and answer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590800"/>
            <a:ext cx="2587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562600" y="2971800"/>
            <a:ext cx="184698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match</a:t>
            </a:r>
            <a:endParaRPr lang="zh-CN" alt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57347" name="组合 61"/>
          <p:cNvGrpSpPr/>
          <p:nvPr/>
        </p:nvGrpSpPr>
        <p:grpSpPr bwMode="auto">
          <a:xfrm>
            <a:off x="0" y="152400"/>
            <a:ext cx="4724400" cy="838200"/>
            <a:chOff x="0" y="0"/>
            <a:chExt cx="2743200" cy="485775"/>
          </a:xfrm>
        </p:grpSpPr>
        <p:pic>
          <p:nvPicPr>
            <p:cNvPr id="57348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0"/>
              <a:ext cx="11430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9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09675" y="76200"/>
              <a:ext cx="1533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matc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14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矩形 3072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DOCUME~1\ADMINI~1\APPLIC~1\360se6\USERDA~1\Temp\562974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39195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c:\DOCUME~1\ADMINI~1\APPLIC~1\360se6\USERDA~1\Temp\U_1066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143000"/>
            <a:ext cx="3419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562600" y="3048000"/>
            <a:ext cx="247535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match</a:t>
            </a:r>
            <a:r>
              <a:rPr lang="en-US" altLang="zh-C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es</a:t>
            </a:r>
            <a:endParaRPr lang="zh-CN" alt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c:\DOCUME~1\ADMINI~1\APPLIC~1\360se6\USERDA~1\Temp\U_1805~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838200"/>
            <a:ext cx="3921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7200" y="3124200"/>
            <a:ext cx="30083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match box</a:t>
            </a:r>
            <a:endParaRPr lang="zh-CN" alt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5638800"/>
            <a:ext cx="53609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4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The little match girl</a:t>
            </a:r>
            <a:endParaRPr lang="zh-CN" altLang="en-US" sz="4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0725" y="2362200"/>
            <a:ext cx="29432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4"/>
              </a:clrFrom>
              <a:clrTo>
                <a:srgbClr val="FFFE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762000"/>
            <a:ext cx="8486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矩形 52"/>
          <p:cNvSpPr>
            <a:spLocks noChangeArrowheads="1"/>
          </p:cNvSpPr>
          <p:nvPr/>
        </p:nvSpPr>
        <p:spPr bwMode="auto">
          <a:xfrm>
            <a:off x="2895600" y="4038600"/>
            <a:ext cx="187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</a:rPr>
              <a:t>cool the air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9219" name="矩形 53"/>
          <p:cNvSpPr>
            <a:spLocks noChangeArrowheads="1"/>
          </p:cNvSpPr>
          <p:nvPr/>
        </p:nvSpPr>
        <p:spPr bwMode="auto">
          <a:xfrm>
            <a:off x="2362200" y="2438400"/>
            <a:ext cx="78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</a:rPr>
              <a:t>fruit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9220" name="矩形 54"/>
          <p:cNvSpPr>
            <a:spLocks noChangeArrowheads="1"/>
          </p:cNvSpPr>
          <p:nvPr/>
        </p:nvSpPr>
        <p:spPr bwMode="auto">
          <a:xfrm>
            <a:off x="3570288" y="2971800"/>
            <a:ext cx="146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</a:rPr>
              <a:t>beautiful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9221" name="矩形 55"/>
          <p:cNvSpPr>
            <a:spLocks noChangeArrowheads="1"/>
          </p:cNvSpPr>
          <p:nvPr/>
        </p:nvSpPr>
        <p:spPr bwMode="auto">
          <a:xfrm>
            <a:off x="4038600" y="3505200"/>
            <a:ext cx="97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</a:rPr>
              <a:t>clean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9222" name="矩形 56"/>
          <p:cNvSpPr>
            <a:spLocks noChangeArrowheads="1"/>
          </p:cNvSpPr>
          <p:nvPr/>
        </p:nvSpPr>
        <p:spPr bwMode="auto">
          <a:xfrm>
            <a:off x="4191000" y="2433638"/>
            <a:ext cx="98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</a:rPr>
              <a:t>wood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9223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Read and complete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799" y="3316069"/>
            <a:ext cx="7848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Why does the bird sing a sad song?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pic>
        <p:nvPicPr>
          <p:cNvPr id="63490" name="Picture 2" descr="c:\DOCUME~1\ADMINI~1\APPLIC~1\360se6\USERDA~1\Temp\552740~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00200"/>
            <a:ext cx="1447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1" name="组合 114"/>
          <p:cNvGrpSpPr/>
          <p:nvPr/>
        </p:nvGrpSpPr>
        <p:grpSpPr bwMode="auto">
          <a:xfrm>
            <a:off x="228600" y="533400"/>
            <a:ext cx="3733800" cy="838200"/>
            <a:chOff x="4572000" y="0"/>
            <a:chExt cx="2286000" cy="447675"/>
          </a:xfrm>
        </p:grpSpPr>
        <p:pic>
          <p:nvPicPr>
            <p:cNvPr id="63492" name="Picture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0"/>
              <a:ext cx="100012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3" name="Group 10"/>
            <p:cNvGrpSpPr/>
            <p:nvPr/>
          </p:nvGrpSpPr>
          <p:grpSpPr bwMode="auto">
            <a:xfrm>
              <a:off x="5645150" y="101581"/>
              <a:ext cx="400050" cy="196888"/>
              <a:chOff x="2691" y="-526"/>
              <a:chExt cx="630" cy="311"/>
            </a:xfrm>
          </p:grpSpPr>
          <p:grpSp>
            <p:nvGrpSpPr>
              <p:cNvPr id="63494" name="Group 11"/>
              <p:cNvGrpSpPr/>
              <p:nvPr/>
            </p:nvGrpSpPr>
            <p:grpSpPr bwMode="auto">
              <a:xfrm>
                <a:off x="2691" y="-433"/>
                <a:ext cx="183" cy="218"/>
                <a:chOff x="2691" y="-433"/>
                <a:chExt cx="183" cy="218"/>
              </a:xfrm>
            </p:grpSpPr>
            <p:sp>
              <p:nvSpPr>
                <p:cNvPr id="63495" name="Freeform 12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34 w 183"/>
                    <a:gd name="T1" fmla="*/ 43 h 218"/>
                    <a:gd name="T2" fmla="*/ 76 w 183"/>
                    <a:gd name="T3" fmla="*/ 43 h 218"/>
                    <a:gd name="T4" fmla="*/ 88 w 183"/>
                    <a:gd name="T5" fmla="*/ 53 h 218"/>
                    <a:gd name="T6" fmla="*/ 93 w 183"/>
                    <a:gd name="T7" fmla="*/ 77 h 218"/>
                    <a:gd name="T8" fmla="*/ 62 w 183"/>
                    <a:gd name="T9" fmla="*/ 90 h 218"/>
                    <a:gd name="T10" fmla="*/ 38 w 183"/>
                    <a:gd name="T11" fmla="*/ 103 h 218"/>
                    <a:gd name="T12" fmla="*/ 20 w 183"/>
                    <a:gd name="T13" fmla="*/ 116 h 218"/>
                    <a:gd name="T14" fmla="*/ 8 w 183"/>
                    <a:gd name="T15" fmla="*/ 129 h 218"/>
                    <a:gd name="T16" fmla="*/ 2 w 183"/>
                    <a:gd name="T17" fmla="*/ 143 h 218"/>
                    <a:gd name="T18" fmla="*/ 0 w 183"/>
                    <a:gd name="T19" fmla="*/ 156 h 218"/>
                    <a:gd name="T20" fmla="*/ 6 w 183"/>
                    <a:gd name="T21" fmla="*/ 181 h 218"/>
                    <a:gd name="T22" fmla="*/ 17 w 183"/>
                    <a:gd name="T23" fmla="*/ 200 h 218"/>
                    <a:gd name="T24" fmla="*/ 31 w 183"/>
                    <a:gd name="T25" fmla="*/ 212 h 218"/>
                    <a:gd name="T26" fmla="*/ 49 w 183"/>
                    <a:gd name="T27" fmla="*/ 217 h 218"/>
                    <a:gd name="T28" fmla="*/ 68 w 183"/>
                    <a:gd name="T29" fmla="*/ 217 h 218"/>
                    <a:gd name="T30" fmla="*/ 88 w 183"/>
                    <a:gd name="T31" fmla="*/ 210 h 218"/>
                    <a:gd name="T32" fmla="*/ 104 w 183"/>
                    <a:gd name="T33" fmla="*/ 198 h 218"/>
                    <a:gd name="T34" fmla="*/ 116 w 183"/>
                    <a:gd name="T35" fmla="*/ 181 h 218"/>
                    <a:gd name="T36" fmla="*/ 181 w 183"/>
                    <a:gd name="T37" fmla="*/ 181 h 218"/>
                    <a:gd name="T38" fmla="*/ 181 w 183"/>
                    <a:gd name="T39" fmla="*/ 179 h 218"/>
                    <a:gd name="T40" fmla="*/ 57 w 183"/>
                    <a:gd name="T41" fmla="*/ 179 h 218"/>
                    <a:gd name="T42" fmla="*/ 48 w 183"/>
                    <a:gd name="T43" fmla="*/ 172 h 218"/>
                    <a:gd name="T44" fmla="*/ 46 w 183"/>
                    <a:gd name="T45" fmla="*/ 160 h 218"/>
                    <a:gd name="T46" fmla="*/ 46 w 183"/>
                    <a:gd name="T47" fmla="*/ 146 h 218"/>
                    <a:gd name="T48" fmla="*/ 55 w 183"/>
                    <a:gd name="T49" fmla="*/ 133 h 218"/>
                    <a:gd name="T50" fmla="*/ 72 w 183"/>
                    <a:gd name="T51" fmla="*/ 120 h 218"/>
                    <a:gd name="T52" fmla="*/ 147 w 183"/>
                    <a:gd name="T53" fmla="*/ 120 h 218"/>
                    <a:gd name="T54" fmla="*/ 138 w 183"/>
                    <a:gd name="T55" fmla="*/ 64 h 218"/>
                    <a:gd name="T56" fmla="*/ 138 w 183"/>
                    <a:gd name="T57" fmla="*/ 59 h 218"/>
                    <a:gd name="T58" fmla="*/ 136 w 183"/>
                    <a:gd name="T59" fmla="*/ 47 h 218"/>
                    <a:gd name="T60" fmla="*/ 134 w 183"/>
                    <a:gd name="T61" fmla="*/ 4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3" h="218">
                      <a:moveTo>
                        <a:pt x="134" y="43"/>
                      </a:moveTo>
                      <a:lnTo>
                        <a:pt x="76" y="43"/>
                      </a:lnTo>
                      <a:lnTo>
                        <a:pt x="88" y="53"/>
                      </a:lnTo>
                      <a:lnTo>
                        <a:pt x="93" y="77"/>
                      </a:lnTo>
                      <a:lnTo>
                        <a:pt x="62" y="90"/>
                      </a:lnTo>
                      <a:lnTo>
                        <a:pt x="38" y="103"/>
                      </a:lnTo>
                      <a:lnTo>
                        <a:pt x="20" y="116"/>
                      </a:lnTo>
                      <a:lnTo>
                        <a:pt x="8" y="129"/>
                      </a:lnTo>
                      <a:lnTo>
                        <a:pt x="2" y="143"/>
                      </a:lnTo>
                      <a:lnTo>
                        <a:pt x="0" y="156"/>
                      </a:lnTo>
                      <a:lnTo>
                        <a:pt x="6" y="181"/>
                      </a:lnTo>
                      <a:lnTo>
                        <a:pt x="17" y="200"/>
                      </a:lnTo>
                      <a:lnTo>
                        <a:pt x="31" y="212"/>
                      </a:lnTo>
                      <a:lnTo>
                        <a:pt x="49" y="217"/>
                      </a:lnTo>
                      <a:lnTo>
                        <a:pt x="68" y="217"/>
                      </a:lnTo>
                      <a:lnTo>
                        <a:pt x="88" y="210"/>
                      </a:lnTo>
                      <a:lnTo>
                        <a:pt x="104" y="198"/>
                      </a:lnTo>
                      <a:lnTo>
                        <a:pt x="116" y="181"/>
                      </a:lnTo>
                      <a:lnTo>
                        <a:pt x="181" y="181"/>
                      </a:lnTo>
                      <a:lnTo>
                        <a:pt x="181" y="179"/>
                      </a:lnTo>
                      <a:lnTo>
                        <a:pt x="57" y="179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6" y="146"/>
                      </a:lnTo>
                      <a:lnTo>
                        <a:pt x="55" y="133"/>
                      </a:lnTo>
                      <a:lnTo>
                        <a:pt x="72" y="120"/>
                      </a:lnTo>
                      <a:lnTo>
                        <a:pt x="147" y="120"/>
                      </a:lnTo>
                      <a:lnTo>
                        <a:pt x="138" y="64"/>
                      </a:lnTo>
                      <a:lnTo>
                        <a:pt x="138" y="59"/>
                      </a:lnTo>
                      <a:lnTo>
                        <a:pt x="136" y="47"/>
                      </a:lnTo>
                      <a:lnTo>
                        <a:pt x="134" y="4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496" name="Freeform 13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81 w 183"/>
                    <a:gd name="T1" fmla="*/ 181 h 218"/>
                    <a:gd name="T2" fmla="*/ 116 w 183"/>
                    <a:gd name="T3" fmla="*/ 181 h 218"/>
                    <a:gd name="T4" fmla="*/ 129 w 183"/>
                    <a:gd name="T5" fmla="*/ 196 h 218"/>
                    <a:gd name="T6" fmla="*/ 148 w 183"/>
                    <a:gd name="T7" fmla="*/ 202 h 218"/>
                    <a:gd name="T8" fmla="*/ 165 w 183"/>
                    <a:gd name="T9" fmla="*/ 197 h 218"/>
                    <a:gd name="T10" fmla="*/ 182 w 183"/>
                    <a:gd name="T11" fmla="*/ 188 h 218"/>
                    <a:gd name="T12" fmla="*/ 181 w 183"/>
                    <a:gd name="T13" fmla="*/ 1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81" y="181"/>
                      </a:moveTo>
                      <a:lnTo>
                        <a:pt x="116" y="181"/>
                      </a:lnTo>
                      <a:lnTo>
                        <a:pt x="129" y="196"/>
                      </a:lnTo>
                      <a:lnTo>
                        <a:pt x="148" y="202"/>
                      </a:lnTo>
                      <a:lnTo>
                        <a:pt x="165" y="197"/>
                      </a:lnTo>
                      <a:lnTo>
                        <a:pt x="182" y="188"/>
                      </a:lnTo>
                      <a:lnTo>
                        <a:pt x="181" y="18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497" name="Freeform 14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47 w 183"/>
                    <a:gd name="T1" fmla="*/ 120 h 218"/>
                    <a:gd name="T2" fmla="*/ 72 w 183"/>
                    <a:gd name="T3" fmla="*/ 120 h 218"/>
                    <a:gd name="T4" fmla="*/ 106 w 183"/>
                    <a:gd name="T5" fmla="*/ 154 h 218"/>
                    <a:gd name="T6" fmla="*/ 97 w 183"/>
                    <a:gd name="T7" fmla="*/ 168 h 218"/>
                    <a:gd name="T8" fmla="*/ 85 w 183"/>
                    <a:gd name="T9" fmla="*/ 177 h 218"/>
                    <a:gd name="T10" fmla="*/ 73 w 183"/>
                    <a:gd name="T11" fmla="*/ 179 h 218"/>
                    <a:gd name="T12" fmla="*/ 57 w 183"/>
                    <a:gd name="T13" fmla="*/ 179 h 218"/>
                    <a:gd name="T14" fmla="*/ 181 w 183"/>
                    <a:gd name="T15" fmla="*/ 179 h 218"/>
                    <a:gd name="T16" fmla="*/ 179 w 183"/>
                    <a:gd name="T17" fmla="*/ 164 h 218"/>
                    <a:gd name="T18" fmla="*/ 160 w 183"/>
                    <a:gd name="T19" fmla="*/ 164 h 218"/>
                    <a:gd name="T20" fmla="*/ 153 w 183"/>
                    <a:gd name="T21" fmla="*/ 157 h 218"/>
                    <a:gd name="T22" fmla="*/ 151 w 183"/>
                    <a:gd name="T23" fmla="*/ 146 h 218"/>
                    <a:gd name="T24" fmla="*/ 149 w 183"/>
                    <a:gd name="T25" fmla="*/ 138 h 218"/>
                    <a:gd name="T26" fmla="*/ 148 w 183"/>
                    <a:gd name="T27" fmla="*/ 129 h 218"/>
                    <a:gd name="T28" fmla="*/ 147 w 183"/>
                    <a:gd name="T29" fmla="*/ 12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3" h="218">
                      <a:moveTo>
                        <a:pt x="147" y="120"/>
                      </a:moveTo>
                      <a:lnTo>
                        <a:pt x="72" y="120"/>
                      </a:lnTo>
                      <a:lnTo>
                        <a:pt x="106" y="154"/>
                      </a:lnTo>
                      <a:lnTo>
                        <a:pt x="97" y="168"/>
                      </a:lnTo>
                      <a:lnTo>
                        <a:pt x="85" y="177"/>
                      </a:lnTo>
                      <a:lnTo>
                        <a:pt x="73" y="179"/>
                      </a:lnTo>
                      <a:lnTo>
                        <a:pt x="57" y="179"/>
                      </a:lnTo>
                      <a:lnTo>
                        <a:pt x="181" y="179"/>
                      </a:lnTo>
                      <a:lnTo>
                        <a:pt x="179" y="164"/>
                      </a:lnTo>
                      <a:lnTo>
                        <a:pt x="160" y="164"/>
                      </a:lnTo>
                      <a:lnTo>
                        <a:pt x="153" y="157"/>
                      </a:lnTo>
                      <a:lnTo>
                        <a:pt x="151" y="146"/>
                      </a:lnTo>
                      <a:lnTo>
                        <a:pt x="149" y="138"/>
                      </a:lnTo>
                      <a:lnTo>
                        <a:pt x="148" y="129"/>
                      </a:lnTo>
                      <a:lnTo>
                        <a:pt x="147" y="12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498" name="Freeform 15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178 w 183"/>
                    <a:gd name="T1" fmla="*/ 155 h 218"/>
                    <a:gd name="T2" fmla="*/ 171 w 183"/>
                    <a:gd name="T3" fmla="*/ 161 h 218"/>
                    <a:gd name="T4" fmla="*/ 167 w 183"/>
                    <a:gd name="T5" fmla="*/ 163 h 218"/>
                    <a:gd name="T6" fmla="*/ 165 w 183"/>
                    <a:gd name="T7" fmla="*/ 163 h 218"/>
                    <a:gd name="T8" fmla="*/ 160 w 183"/>
                    <a:gd name="T9" fmla="*/ 164 h 218"/>
                    <a:gd name="T10" fmla="*/ 179 w 183"/>
                    <a:gd name="T11" fmla="*/ 164 h 218"/>
                    <a:gd name="T12" fmla="*/ 178 w 183"/>
                    <a:gd name="T13" fmla="*/ 155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3" h="218">
                      <a:moveTo>
                        <a:pt x="178" y="155"/>
                      </a:moveTo>
                      <a:lnTo>
                        <a:pt x="171" y="161"/>
                      </a:lnTo>
                      <a:lnTo>
                        <a:pt x="167" y="163"/>
                      </a:lnTo>
                      <a:lnTo>
                        <a:pt x="165" y="163"/>
                      </a:lnTo>
                      <a:lnTo>
                        <a:pt x="160" y="164"/>
                      </a:lnTo>
                      <a:lnTo>
                        <a:pt x="179" y="164"/>
                      </a:lnTo>
                      <a:lnTo>
                        <a:pt x="178" y="15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499" name="Freeform 16"/>
                <p:cNvSpPr>
                  <a:spLocks noChangeArrowheads="1"/>
                </p:cNvSpPr>
                <p:nvPr/>
              </p:nvSpPr>
              <p:spPr bwMode="auto">
                <a:xfrm>
                  <a:off x="2691" y="-433"/>
                  <a:ext cx="183" cy="218"/>
                </a:xfrm>
                <a:custGeom>
                  <a:avLst/>
                  <a:gdLst>
                    <a:gd name="T0" fmla="*/ 77 w 183"/>
                    <a:gd name="T1" fmla="*/ 0 h 218"/>
                    <a:gd name="T2" fmla="*/ 73 w 183"/>
                    <a:gd name="T3" fmla="*/ 0 h 218"/>
                    <a:gd name="T4" fmla="*/ 68 w 183"/>
                    <a:gd name="T5" fmla="*/ 1 h 218"/>
                    <a:gd name="T6" fmla="*/ 55 w 183"/>
                    <a:gd name="T7" fmla="*/ 4 h 218"/>
                    <a:gd name="T8" fmla="*/ 41 w 183"/>
                    <a:gd name="T9" fmla="*/ 10 h 218"/>
                    <a:gd name="T10" fmla="*/ 25 w 183"/>
                    <a:gd name="T11" fmla="*/ 20 h 218"/>
                    <a:gd name="T12" fmla="*/ 7 w 183"/>
                    <a:gd name="T13" fmla="*/ 37 h 218"/>
                    <a:gd name="T14" fmla="*/ 17 w 183"/>
                    <a:gd name="T15" fmla="*/ 78 h 218"/>
                    <a:gd name="T16" fmla="*/ 38 w 183"/>
                    <a:gd name="T17" fmla="*/ 56 h 218"/>
                    <a:gd name="T18" fmla="*/ 53 w 183"/>
                    <a:gd name="T19" fmla="*/ 45 h 218"/>
                    <a:gd name="T20" fmla="*/ 76 w 183"/>
                    <a:gd name="T21" fmla="*/ 43 h 218"/>
                    <a:gd name="T22" fmla="*/ 134 w 183"/>
                    <a:gd name="T23" fmla="*/ 43 h 218"/>
                    <a:gd name="T24" fmla="*/ 127 w 183"/>
                    <a:gd name="T25" fmla="*/ 24 h 218"/>
                    <a:gd name="T26" fmla="*/ 112 w 183"/>
                    <a:gd name="T27" fmla="*/ 9 h 218"/>
                    <a:gd name="T28" fmla="*/ 94 w 183"/>
                    <a:gd name="T29" fmla="*/ 1 h 218"/>
                    <a:gd name="T30" fmla="*/ 77 w 183"/>
                    <a:gd name="T3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3" h="218">
                      <a:moveTo>
                        <a:pt x="77" y="0"/>
                      </a:moveTo>
                      <a:lnTo>
                        <a:pt x="73" y="0"/>
                      </a:lnTo>
                      <a:lnTo>
                        <a:pt x="68" y="1"/>
                      </a:lnTo>
                      <a:lnTo>
                        <a:pt x="55" y="4"/>
                      </a:lnTo>
                      <a:lnTo>
                        <a:pt x="41" y="10"/>
                      </a:lnTo>
                      <a:lnTo>
                        <a:pt x="25" y="20"/>
                      </a:lnTo>
                      <a:lnTo>
                        <a:pt x="7" y="37"/>
                      </a:lnTo>
                      <a:lnTo>
                        <a:pt x="17" y="78"/>
                      </a:lnTo>
                      <a:lnTo>
                        <a:pt x="38" y="56"/>
                      </a:lnTo>
                      <a:lnTo>
                        <a:pt x="53" y="45"/>
                      </a:lnTo>
                      <a:lnTo>
                        <a:pt x="76" y="43"/>
                      </a:lnTo>
                      <a:lnTo>
                        <a:pt x="134" y="43"/>
                      </a:lnTo>
                      <a:lnTo>
                        <a:pt x="127" y="24"/>
                      </a:lnTo>
                      <a:lnTo>
                        <a:pt x="112" y="9"/>
                      </a:lnTo>
                      <a:lnTo>
                        <a:pt x="94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0" name="Group 17"/>
              <p:cNvGrpSpPr/>
              <p:nvPr/>
            </p:nvGrpSpPr>
            <p:grpSpPr bwMode="auto">
              <a:xfrm>
                <a:off x="2881" y="-459"/>
                <a:ext cx="190" cy="221"/>
                <a:chOff x="2881" y="-459"/>
                <a:chExt cx="190" cy="221"/>
              </a:xfrm>
            </p:grpSpPr>
            <p:sp>
              <p:nvSpPr>
                <p:cNvPr id="63501" name="Freeform 18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47 w 190"/>
                    <a:gd name="T1" fmla="*/ 14 h 221"/>
                    <a:gd name="T2" fmla="*/ 0 w 190"/>
                    <a:gd name="T3" fmla="*/ 20 h 221"/>
                    <a:gd name="T4" fmla="*/ 23 w 190"/>
                    <a:gd name="T5" fmla="*/ 220 h 221"/>
                    <a:gd name="T6" fmla="*/ 71 w 190"/>
                    <a:gd name="T7" fmla="*/ 214 h 221"/>
                    <a:gd name="T8" fmla="*/ 55 w 190"/>
                    <a:gd name="T9" fmla="*/ 78 h 221"/>
                    <a:gd name="T10" fmla="*/ 69 w 190"/>
                    <a:gd name="T11" fmla="*/ 62 h 221"/>
                    <a:gd name="T12" fmla="*/ 85 w 190"/>
                    <a:gd name="T13" fmla="*/ 50 h 221"/>
                    <a:gd name="T14" fmla="*/ 110 w 190"/>
                    <a:gd name="T15" fmla="*/ 49 h 221"/>
                    <a:gd name="T16" fmla="*/ 171 w 190"/>
                    <a:gd name="T17" fmla="*/ 49 h 221"/>
                    <a:gd name="T18" fmla="*/ 169 w 190"/>
                    <a:gd name="T19" fmla="*/ 38 h 221"/>
                    <a:gd name="T20" fmla="*/ 50 w 190"/>
                    <a:gd name="T21" fmla="*/ 38 h 221"/>
                    <a:gd name="T22" fmla="*/ 47 w 190"/>
                    <a:gd name="T23" fmla="*/ 1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47" y="14"/>
                      </a:moveTo>
                      <a:lnTo>
                        <a:pt x="0" y="20"/>
                      </a:lnTo>
                      <a:lnTo>
                        <a:pt x="23" y="220"/>
                      </a:lnTo>
                      <a:lnTo>
                        <a:pt x="71" y="214"/>
                      </a:lnTo>
                      <a:lnTo>
                        <a:pt x="55" y="78"/>
                      </a:lnTo>
                      <a:lnTo>
                        <a:pt x="69" y="62"/>
                      </a:lnTo>
                      <a:lnTo>
                        <a:pt x="85" y="50"/>
                      </a:lnTo>
                      <a:lnTo>
                        <a:pt x="110" y="49"/>
                      </a:lnTo>
                      <a:lnTo>
                        <a:pt x="171" y="49"/>
                      </a:lnTo>
                      <a:lnTo>
                        <a:pt x="169" y="38"/>
                      </a:lnTo>
                      <a:lnTo>
                        <a:pt x="50" y="38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02" name="Freeform 19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71 w 190"/>
                    <a:gd name="T1" fmla="*/ 49 h 221"/>
                    <a:gd name="T2" fmla="*/ 110 w 190"/>
                    <a:gd name="T3" fmla="*/ 49 h 221"/>
                    <a:gd name="T4" fmla="*/ 122 w 190"/>
                    <a:gd name="T5" fmla="*/ 60 h 221"/>
                    <a:gd name="T6" fmla="*/ 126 w 190"/>
                    <a:gd name="T7" fmla="*/ 83 h 221"/>
                    <a:gd name="T8" fmla="*/ 129 w 190"/>
                    <a:gd name="T9" fmla="*/ 103 h 221"/>
                    <a:gd name="T10" fmla="*/ 131 w 190"/>
                    <a:gd name="T11" fmla="*/ 122 h 221"/>
                    <a:gd name="T12" fmla="*/ 133 w 190"/>
                    <a:gd name="T13" fmla="*/ 140 h 221"/>
                    <a:gd name="T14" fmla="*/ 141 w 190"/>
                    <a:gd name="T15" fmla="*/ 205 h 221"/>
                    <a:gd name="T16" fmla="*/ 189 w 190"/>
                    <a:gd name="T17" fmla="*/ 199 h 221"/>
                    <a:gd name="T18" fmla="*/ 178 w 190"/>
                    <a:gd name="T19" fmla="*/ 99 h 221"/>
                    <a:gd name="T20" fmla="*/ 174 w 190"/>
                    <a:gd name="T21" fmla="*/ 60 h 221"/>
                    <a:gd name="T22" fmla="*/ 171 w 190"/>
                    <a:gd name="T23" fmla="*/ 4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71" y="49"/>
                      </a:moveTo>
                      <a:lnTo>
                        <a:pt x="110" y="49"/>
                      </a:lnTo>
                      <a:lnTo>
                        <a:pt x="122" y="60"/>
                      </a:lnTo>
                      <a:lnTo>
                        <a:pt x="126" y="83"/>
                      </a:lnTo>
                      <a:lnTo>
                        <a:pt x="129" y="103"/>
                      </a:lnTo>
                      <a:lnTo>
                        <a:pt x="131" y="122"/>
                      </a:lnTo>
                      <a:lnTo>
                        <a:pt x="133" y="140"/>
                      </a:lnTo>
                      <a:lnTo>
                        <a:pt x="141" y="205"/>
                      </a:lnTo>
                      <a:lnTo>
                        <a:pt x="189" y="199"/>
                      </a:lnTo>
                      <a:lnTo>
                        <a:pt x="178" y="99"/>
                      </a:lnTo>
                      <a:lnTo>
                        <a:pt x="174" y="60"/>
                      </a:lnTo>
                      <a:lnTo>
                        <a:pt x="171" y="4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03" name="Freeform 20"/>
                <p:cNvSpPr>
                  <a:spLocks noChangeArrowheads="1"/>
                </p:cNvSpPr>
                <p:nvPr/>
              </p:nvSpPr>
              <p:spPr bwMode="auto">
                <a:xfrm>
                  <a:off x="2881" y="-459"/>
                  <a:ext cx="190" cy="221"/>
                </a:xfrm>
                <a:custGeom>
                  <a:avLst/>
                  <a:gdLst>
                    <a:gd name="T0" fmla="*/ 119 w 190"/>
                    <a:gd name="T1" fmla="*/ 0 h 221"/>
                    <a:gd name="T2" fmla="*/ 115 w 190"/>
                    <a:gd name="T3" fmla="*/ 0 h 221"/>
                    <a:gd name="T4" fmla="*/ 112 w 190"/>
                    <a:gd name="T5" fmla="*/ 0 h 221"/>
                    <a:gd name="T6" fmla="*/ 91 w 190"/>
                    <a:gd name="T7" fmla="*/ 6 h 221"/>
                    <a:gd name="T8" fmla="*/ 73 w 190"/>
                    <a:gd name="T9" fmla="*/ 15 h 221"/>
                    <a:gd name="T10" fmla="*/ 58 w 190"/>
                    <a:gd name="T11" fmla="*/ 29 h 221"/>
                    <a:gd name="T12" fmla="*/ 50 w 190"/>
                    <a:gd name="T13" fmla="*/ 38 h 221"/>
                    <a:gd name="T14" fmla="*/ 169 w 190"/>
                    <a:gd name="T15" fmla="*/ 38 h 221"/>
                    <a:gd name="T16" fmla="*/ 168 w 190"/>
                    <a:gd name="T17" fmla="*/ 36 h 221"/>
                    <a:gd name="T18" fmla="*/ 159 w 190"/>
                    <a:gd name="T19" fmla="*/ 17 h 221"/>
                    <a:gd name="T20" fmla="*/ 144 w 190"/>
                    <a:gd name="T21" fmla="*/ 4 h 221"/>
                    <a:gd name="T22" fmla="*/ 119 w 190"/>
                    <a:gd name="T23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0" h="221">
                      <a:moveTo>
                        <a:pt x="119" y="0"/>
                      </a:moveTo>
                      <a:lnTo>
                        <a:pt x="115" y="0"/>
                      </a:lnTo>
                      <a:lnTo>
                        <a:pt x="112" y="0"/>
                      </a:lnTo>
                      <a:lnTo>
                        <a:pt x="91" y="6"/>
                      </a:lnTo>
                      <a:lnTo>
                        <a:pt x="73" y="15"/>
                      </a:lnTo>
                      <a:lnTo>
                        <a:pt x="58" y="29"/>
                      </a:lnTo>
                      <a:lnTo>
                        <a:pt x="50" y="38"/>
                      </a:lnTo>
                      <a:lnTo>
                        <a:pt x="169" y="38"/>
                      </a:lnTo>
                      <a:lnTo>
                        <a:pt x="168" y="36"/>
                      </a:lnTo>
                      <a:lnTo>
                        <a:pt x="159" y="17"/>
                      </a:lnTo>
                      <a:lnTo>
                        <a:pt x="144" y="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4" name="Group 21"/>
              <p:cNvGrpSpPr/>
              <p:nvPr/>
            </p:nvGrpSpPr>
            <p:grpSpPr bwMode="auto">
              <a:xfrm>
                <a:off x="3095" y="-526"/>
                <a:ext cx="226" cy="303"/>
                <a:chOff x="3095" y="-526"/>
                <a:chExt cx="226" cy="303"/>
              </a:xfrm>
            </p:grpSpPr>
            <p:sp>
              <p:nvSpPr>
                <p:cNvPr id="63505" name="Freeform 22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65 w 226"/>
                    <a:gd name="T1" fmla="*/ 271 h 303"/>
                    <a:gd name="T2" fmla="*/ 117 w 226"/>
                    <a:gd name="T3" fmla="*/ 271 h 303"/>
                    <a:gd name="T4" fmla="*/ 112 w 226"/>
                    <a:gd name="T5" fmla="*/ 292 h 303"/>
                    <a:gd name="T6" fmla="*/ 158 w 226"/>
                    <a:gd name="T7" fmla="*/ 303 h 303"/>
                    <a:gd name="T8" fmla="*/ 165 w 226"/>
                    <a:gd name="T9" fmla="*/ 271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65" y="271"/>
                      </a:moveTo>
                      <a:lnTo>
                        <a:pt x="117" y="271"/>
                      </a:lnTo>
                      <a:lnTo>
                        <a:pt x="112" y="292"/>
                      </a:lnTo>
                      <a:lnTo>
                        <a:pt x="158" y="303"/>
                      </a:lnTo>
                      <a:lnTo>
                        <a:pt x="165" y="27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06" name="Freeform 23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98 w 226"/>
                    <a:gd name="T1" fmla="*/ 80 h 303"/>
                    <a:gd name="T2" fmla="*/ 78 w 226"/>
                    <a:gd name="T3" fmla="*/ 82 h 303"/>
                    <a:gd name="T4" fmla="*/ 59 w 226"/>
                    <a:gd name="T5" fmla="*/ 88 h 303"/>
                    <a:gd name="T6" fmla="*/ 43 w 226"/>
                    <a:gd name="T7" fmla="*/ 98 h 303"/>
                    <a:gd name="T8" fmla="*/ 30 w 226"/>
                    <a:gd name="T9" fmla="*/ 111 h 303"/>
                    <a:gd name="T10" fmla="*/ 18 w 226"/>
                    <a:gd name="T11" fmla="*/ 126 h 303"/>
                    <a:gd name="T12" fmla="*/ 9 w 226"/>
                    <a:gd name="T13" fmla="*/ 144 h 303"/>
                    <a:gd name="T14" fmla="*/ 3 w 226"/>
                    <a:gd name="T15" fmla="*/ 163 h 303"/>
                    <a:gd name="T16" fmla="*/ 0 w 226"/>
                    <a:gd name="T17" fmla="*/ 187 h 303"/>
                    <a:gd name="T18" fmla="*/ 0 w 226"/>
                    <a:gd name="T19" fmla="*/ 209 h 303"/>
                    <a:gd name="T20" fmla="*/ 4 w 226"/>
                    <a:gd name="T21" fmla="*/ 229 h 303"/>
                    <a:gd name="T22" fmla="*/ 11 w 226"/>
                    <a:gd name="T23" fmla="*/ 247 h 303"/>
                    <a:gd name="T24" fmla="*/ 22 w 226"/>
                    <a:gd name="T25" fmla="*/ 262 h 303"/>
                    <a:gd name="T26" fmla="*/ 35 w 226"/>
                    <a:gd name="T27" fmla="*/ 274 h 303"/>
                    <a:gd name="T28" fmla="*/ 52 w 226"/>
                    <a:gd name="T29" fmla="*/ 283 h 303"/>
                    <a:gd name="T30" fmla="*/ 75 w 226"/>
                    <a:gd name="T31" fmla="*/ 286 h 303"/>
                    <a:gd name="T32" fmla="*/ 95 w 226"/>
                    <a:gd name="T33" fmla="*/ 283 h 303"/>
                    <a:gd name="T34" fmla="*/ 110 w 226"/>
                    <a:gd name="T35" fmla="*/ 275 h 303"/>
                    <a:gd name="T36" fmla="*/ 117 w 226"/>
                    <a:gd name="T37" fmla="*/ 271 h 303"/>
                    <a:gd name="T38" fmla="*/ 165 w 226"/>
                    <a:gd name="T39" fmla="*/ 271 h 303"/>
                    <a:gd name="T40" fmla="*/ 170 w 226"/>
                    <a:gd name="T41" fmla="*/ 248 h 303"/>
                    <a:gd name="T42" fmla="*/ 87 w 226"/>
                    <a:gd name="T43" fmla="*/ 248 h 303"/>
                    <a:gd name="T44" fmla="*/ 85 w 226"/>
                    <a:gd name="T45" fmla="*/ 248 h 303"/>
                    <a:gd name="T46" fmla="*/ 83 w 226"/>
                    <a:gd name="T47" fmla="*/ 248 h 303"/>
                    <a:gd name="T48" fmla="*/ 67 w 226"/>
                    <a:gd name="T49" fmla="*/ 240 h 303"/>
                    <a:gd name="T50" fmla="*/ 55 w 226"/>
                    <a:gd name="T51" fmla="*/ 226 h 303"/>
                    <a:gd name="T52" fmla="*/ 49 w 226"/>
                    <a:gd name="T53" fmla="*/ 207 h 303"/>
                    <a:gd name="T54" fmla="*/ 49 w 226"/>
                    <a:gd name="T55" fmla="*/ 185 h 303"/>
                    <a:gd name="T56" fmla="*/ 57 w 226"/>
                    <a:gd name="T57" fmla="*/ 159 h 303"/>
                    <a:gd name="T58" fmla="*/ 69 w 226"/>
                    <a:gd name="T59" fmla="*/ 140 h 303"/>
                    <a:gd name="T60" fmla="*/ 83 w 226"/>
                    <a:gd name="T61" fmla="*/ 128 h 303"/>
                    <a:gd name="T62" fmla="*/ 99 w 226"/>
                    <a:gd name="T63" fmla="*/ 123 h 303"/>
                    <a:gd name="T64" fmla="*/ 200 w 226"/>
                    <a:gd name="T65" fmla="*/ 123 h 303"/>
                    <a:gd name="T66" fmla="*/ 203 w 226"/>
                    <a:gd name="T67" fmla="*/ 109 h 303"/>
                    <a:gd name="T68" fmla="*/ 152 w 226"/>
                    <a:gd name="T69" fmla="*/ 109 h 303"/>
                    <a:gd name="T70" fmla="*/ 151 w 226"/>
                    <a:gd name="T71" fmla="*/ 109 h 303"/>
                    <a:gd name="T72" fmla="*/ 138 w 226"/>
                    <a:gd name="T73" fmla="*/ 92 h 303"/>
                    <a:gd name="T74" fmla="*/ 120 w 226"/>
                    <a:gd name="T75" fmla="*/ 83 h 303"/>
                    <a:gd name="T76" fmla="*/ 98 w 226"/>
                    <a:gd name="T77" fmla="*/ 8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6" h="303">
                      <a:moveTo>
                        <a:pt x="98" y="80"/>
                      </a:moveTo>
                      <a:lnTo>
                        <a:pt x="78" y="82"/>
                      </a:lnTo>
                      <a:lnTo>
                        <a:pt x="59" y="88"/>
                      </a:lnTo>
                      <a:lnTo>
                        <a:pt x="43" y="98"/>
                      </a:lnTo>
                      <a:lnTo>
                        <a:pt x="30" y="111"/>
                      </a:lnTo>
                      <a:lnTo>
                        <a:pt x="18" y="126"/>
                      </a:lnTo>
                      <a:lnTo>
                        <a:pt x="9" y="144"/>
                      </a:lnTo>
                      <a:lnTo>
                        <a:pt x="3" y="163"/>
                      </a:lnTo>
                      <a:lnTo>
                        <a:pt x="0" y="187"/>
                      </a:lnTo>
                      <a:lnTo>
                        <a:pt x="0" y="209"/>
                      </a:lnTo>
                      <a:lnTo>
                        <a:pt x="4" y="229"/>
                      </a:lnTo>
                      <a:lnTo>
                        <a:pt x="11" y="247"/>
                      </a:lnTo>
                      <a:lnTo>
                        <a:pt x="22" y="262"/>
                      </a:lnTo>
                      <a:lnTo>
                        <a:pt x="35" y="274"/>
                      </a:lnTo>
                      <a:lnTo>
                        <a:pt x="52" y="283"/>
                      </a:lnTo>
                      <a:lnTo>
                        <a:pt x="75" y="286"/>
                      </a:lnTo>
                      <a:lnTo>
                        <a:pt x="95" y="283"/>
                      </a:lnTo>
                      <a:lnTo>
                        <a:pt x="110" y="275"/>
                      </a:lnTo>
                      <a:lnTo>
                        <a:pt x="117" y="271"/>
                      </a:lnTo>
                      <a:lnTo>
                        <a:pt x="165" y="271"/>
                      </a:lnTo>
                      <a:lnTo>
                        <a:pt x="170" y="248"/>
                      </a:lnTo>
                      <a:lnTo>
                        <a:pt x="87" y="248"/>
                      </a:lnTo>
                      <a:lnTo>
                        <a:pt x="85" y="248"/>
                      </a:lnTo>
                      <a:lnTo>
                        <a:pt x="83" y="248"/>
                      </a:lnTo>
                      <a:lnTo>
                        <a:pt x="67" y="240"/>
                      </a:lnTo>
                      <a:lnTo>
                        <a:pt x="55" y="226"/>
                      </a:lnTo>
                      <a:lnTo>
                        <a:pt x="49" y="207"/>
                      </a:lnTo>
                      <a:lnTo>
                        <a:pt x="49" y="185"/>
                      </a:lnTo>
                      <a:lnTo>
                        <a:pt x="57" y="159"/>
                      </a:lnTo>
                      <a:lnTo>
                        <a:pt x="69" y="140"/>
                      </a:lnTo>
                      <a:lnTo>
                        <a:pt x="83" y="128"/>
                      </a:lnTo>
                      <a:lnTo>
                        <a:pt x="99" y="123"/>
                      </a:lnTo>
                      <a:lnTo>
                        <a:pt x="200" y="123"/>
                      </a:lnTo>
                      <a:lnTo>
                        <a:pt x="203" y="109"/>
                      </a:lnTo>
                      <a:lnTo>
                        <a:pt x="152" y="109"/>
                      </a:lnTo>
                      <a:lnTo>
                        <a:pt x="151" y="109"/>
                      </a:lnTo>
                      <a:lnTo>
                        <a:pt x="138" y="92"/>
                      </a:lnTo>
                      <a:lnTo>
                        <a:pt x="120" y="83"/>
                      </a:lnTo>
                      <a:lnTo>
                        <a:pt x="98" y="8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07" name="Freeform 24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200 w 226"/>
                    <a:gd name="T1" fmla="*/ 123 h 303"/>
                    <a:gd name="T2" fmla="*/ 99 w 226"/>
                    <a:gd name="T3" fmla="*/ 123 h 303"/>
                    <a:gd name="T4" fmla="*/ 126 w 226"/>
                    <a:gd name="T5" fmla="*/ 131 h 303"/>
                    <a:gd name="T6" fmla="*/ 139 w 226"/>
                    <a:gd name="T7" fmla="*/ 143 h 303"/>
                    <a:gd name="T8" fmla="*/ 125 w 226"/>
                    <a:gd name="T9" fmla="*/ 225 h 303"/>
                    <a:gd name="T10" fmla="*/ 111 w 226"/>
                    <a:gd name="T11" fmla="*/ 241 h 303"/>
                    <a:gd name="T12" fmla="*/ 92 w 226"/>
                    <a:gd name="T13" fmla="*/ 248 h 303"/>
                    <a:gd name="T14" fmla="*/ 87 w 226"/>
                    <a:gd name="T15" fmla="*/ 248 h 303"/>
                    <a:gd name="T16" fmla="*/ 170 w 226"/>
                    <a:gd name="T17" fmla="*/ 248 h 303"/>
                    <a:gd name="T18" fmla="*/ 200 w 226"/>
                    <a:gd name="T19" fmla="*/ 123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6" h="303">
                      <a:moveTo>
                        <a:pt x="200" y="123"/>
                      </a:moveTo>
                      <a:lnTo>
                        <a:pt x="99" y="123"/>
                      </a:lnTo>
                      <a:lnTo>
                        <a:pt x="126" y="131"/>
                      </a:lnTo>
                      <a:lnTo>
                        <a:pt x="139" y="143"/>
                      </a:lnTo>
                      <a:lnTo>
                        <a:pt x="125" y="225"/>
                      </a:lnTo>
                      <a:lnTo>
                        <a:pt x="111" y="241"/>
                      </a:lnTo>
                      <a:lnTo>
                        <a:pt x="92" y="248"/>
                      </a:lnTo>
                      <a:lnTo>
                        <a:pt x="87" y="248"/>
                      </a:lnTo>
                      <a:lnTo>
                        <a:pt x="170" y="248"/>
                      </a:lnTo>
                      <a:lnTo>
                        <a:pt x="200" y="12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08" name="Freeform 25"/>
                <p:cNvSpPr>
                  <a:spLocks noChangeArrowheads="1"/>
                </p:cNvSpPr>
                <p:nvPr/>
              </p:nvSpPr>
              <p:spPr bwMode="auto">
                <a:xfrm>
                  <a:off x="3095" y="-526"/>
                  <a:ext cx="226" cy="303"/>
                </a:xfrm>
                <a:custGeom>
                  <a:avLst/>
                  <a:gdLst>
                    <a:gd name="T0" fmla="*/ 178 w 226"/>
                    <a:gd name="T1" fmla="*/ 0 h 303"/>
                    <a:gd name="T2" fmla="*/ 152 w 226"/>
                    <a:gd name="T3" fmla="*/ 109 h 303"/>
                    <a:gd name="T4" fmla="*/ 203 w 226"/>
                    <a:gd name="T5" fmla="*/ 109 h 303"/>
                    <a:gd name="T6" fmla="*/ 226 w 226"/>
                    <a:gd name="T7" fmla="*/ 10 h 303"/>
                    <a:gd name="T8" fmla="*/ 178 w 226"/>
                    <a:gd name="T9" fmla="*/ 0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303">
                      <a:moveTo>
                        <a:pt x="178" y="0"/>
                      </a:moveTo>
                      <a:lnTo>
                        <a:pt x="152" y="109"/>
                      </a:lnTo>
                      <a:lnTo>
                        <a:pt x="203" y="109"/>
                      </a:lnTo>
                      <a:lnTo>
                        <a:pt x="226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3509" name="Group 26"/>
            <p:cNvGrpSpPr/>
            <p:nvPr/>
          </p:nvGrpSpPr>
          <p:grpSpPr bwMode="auto">
            <a:xfrm>
              <a:off x="6102351" y="133350"/>
              <a:ext cx="749325" cy="165100"/>
              <a:chOff x="3424" y="-431"/>
              <a:chExt cx="1182" cy="260"/>
            </a:xfrm>
          </p:grpSpPr>
          <p:grpSp>
            <p:nvGrpSpPr>
              <p:cNvPr id="63510" name="Group 27"/>
              <p:cNvGrpSpPr/>
              <p:nvPr/>
            </p:nvGrpSpPr>
            <p:grpSpPr bwMode="auto">
              <a:xfrm>
                <a:off x="3424" y="-403"/>
                <a:ext cx="184" cy="224"/>
                <a:chOff x="3424" y="-403"/>
                <a:chExt cx="184" cy="224"/>
              </a:xfrm>
            </p:grpSpPr>
            <p:sp>
              <p:nvSpPr>
                <p:cNvPr id="63511" name="Freeform 28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50 w 184"/>
                    <a:gd name="T1" fmla="*/ 193 h 224"/>
                    <a:gd name="T2" fmla="*/ 85 w 184"/>
                    <a:gd name="T3" fmla="*/ 193 h 224"/>
                    <a:gd name="T4" fmla="*/ 100 w 184"/>
                    <a:gd name="T5" fmla="*/ 206 h 224"/>
                    <a:gd name="T6" fmla="*/ 116 w 184"/>
                    <a:gd name="T7" fmla="*/ 218 h 224"/>
                    <a:gd name="T8" fmla="*/ 134 w 184"/>
                    <a:gd name="T9" fmla="*/ 223 h 224"/>
                    <a:gd name="T10" fmla="*/ 152 w 184"/>
                    <a:gd name="T11" fmla="*/ 223 h 224"/>
                    <a:gd name="T12" fmla="*/ 165 w 184"/>
                    <a:gd name="T13" fmla="*/ 194 h 224"/>
                    <a:gd name="T14" fmla="*/ 153 w 184"/>
                    <a:gd name="T15" fmla="*/ 194 h 224"/>
                    <a:gd name="T16" fmla="*/ 150 w 184"/>
                    <a:gd name="T17" fmla="*/ 19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50" y="193"/>
                      </a:moveTo>
                      <a:lnTo>
                        <a:pt x="85" y="193"/>
                      </a:lnTo>
                      <a:lnTo>
                        <a:pt x="100" y="206"/>
                      </a:lnTo>
                      <a:lnTo>
                        <a:pt x="116" y="218"/>
                      </a:lnTo>
                      <a:lnTo>
                        <a:pt x="134" y="223"/>
                      </a:lnTo>
                      <a:lnTo>
                        <a:pt x="152" y="223"/>
                      </a:lnTo>
                      <a:lnTo>
                        <a:pt x="165" y="194"/>
                      </a:lnTo>
                      <a:lnTo>
                        <a:pt x="153" y="194"/>
                      </a:lnTo>
                      <a:lnTo>
                        <a:pt x="150" y="193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2" name="Freeform 29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95 w 184"/>
                    <a:gd name="T1" fmla="*/ 79 h 224"/>
                    <a:gd name="T2" fmla="*/ 67 w 184"/>
                    <a:gd name="T3" fmla="*/ 79 h 224"/>
                    <a:gd name="T4" fmla="*/ 46 w 184"/>
                    <a:gd name="T5" fmla="*/ 83 h 224"/>
                    <a:gd name="T6" fmla="*/ 29 w 184"/>
                    <a:gd name="T7" fmla="*/ 89 h 224"/>
                    <a:gd name="T8" fmla="*/ 17 w 184"/>
                    <a:gd name="T9" fmla="*/ 97 h 224"/>
                    <a:gd name="T10" fmla="*/ 9 w 184"/>
                    <a:gd name="T11" fmla="*/ 108 h 224"/>
                    <a:gd name="T12" fmla="*/ 3 w 184"/>
                    <a:gd name="T13" fmla="*/ 120 h 224"/>
                    <a:gd name="T14" fmla="*/ 0 w 184"/>
                    <a:gd name="T15" fmla="*/ 141 h 224"/>
                    <a:gd name="T16" fmla="*/ 2 w 184"/>
                    <a:gd name="T17" fmla="*/ 160 h 224"/>
                    <a:gd name="T18" fmla="*/ 11 w 184"/>
                    <a:gd name="T19" fmla="*/ 176 h 224"/>
                    <a:gd name="T20" fmla="*/ 26 w 184"/>
                    <a:gd name="T21" fmla="*/ 188 h 224"/>
                    <a:gd name="T22" fmla="*/ 50 w 184"/>
                    <a:gd name="T23" fmla="*/ 195 h 224"/>
                    <a:gd name="T24" fmla="*/ 69 w 184"/>
                    <a:gd name="T25" fmla="*/ 196 h 224"/>
                    <a:gd name="T26" fmla="*/ 85 w 184"/>
                    <a:gd name="T27" fmla="*/ 193 h 224"/>
                    <a:gd name="T28" fmla="*/ 150 w 184"/>
                    <a:gd name="T29" fmla="*/ 193 h 224"/>
                    <a:gd name="T30" fmla="*/ 146 w 184"/>
                    <a:gd name="T31" fmla="*/ 191 h 224"/>
                    <a:gd name="T32" fmla="*/ 143 w 184"/>
                    <a:gd name="T33" fmla="*/ 182 h 224"/>
                    <a:gd name="T34" fmla="*/ 146 w 184"/>
                    <a:gd name="T35" fmla="*/ 171 h 224"/>
                    <a:gd name="T36" fmla="*/ 148 w 184"/>
                    <a:gd name="T37" fmla="*/ 165 h 224"/>
                    <a:gd name="T38" fmla="*/ 71 w 184"/>
                    <a:gd name="T39" fmla="*/ 165 h 224"/>
                    <a:gd name="T40" fmla="*/ 67 w 184"/>
                    <a:gd name="T41" fmla="*/ 165 h 224"/>
                    <a:gd name="T42" fmla="*/ 65 w 184"/>
                    <a:gd name="T43" fmla="*/ 164 h 224"/>
                    <a:gd name="T44" fmla="*/ 49 w 184"/>
                    <a:gd name="T45" fmla="*/ 153 h 224"/>
                    <a:gd name="T46" fmla="*/ 47 w 184"/>
                    <a:gd name="T47" fmla="*/ 134 h 224"/>
                    <a:gd name="T48" fmla="*/ 55 w 184"/>
                    <a:gd name="T49" fmla="*/ 121 h 224"/>
                    <a:gd name="T50" fmla="*/ 69 w 184"/>
                    <a:gd name="T51" fmla="*/ 114 h 224"/>
                    <a:gd name="T52" fmla="*/ 91 w 184"/>
                    <a:gd name="T53" fmla="*/ 111 h 224"/>
                    <a:gd name="T54" fmla="*/ 168 w 184"/>
                    <a:gd name="T55" fmla="*/ 111 h 224"/>
                    <a:gd name="T56" fmla="*/ 174 w 184"/>
                    <a:gd name="T57" fmla="*/ 93 h 224"/>
                    <a:gd name="T58" fmla="*/ 176 w 184"/>
                    <a:gd name="T59" fmla="*/ 88 h 224"/>
                    <a:gd name="T60" fmla="*/ 178 w 184"/>
                    <a:gd name="T61" fmla="*/ 83 h 224"/>
                    <a:gd name="T62" fmla="*/ 128 w 184"/>
                    <a:gd name="T63" fmla="*/ 83 h 224"/>
                    <a:gd name="T64" fmla="*/ 95 w 184"/>
                    <a:gd name="T65" fmla="*/ 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224">
                      <a:moveTo>
                        <a:pt x="95" y="79"/>
                      </a:moveTo>
                      <a:lnTo>
                        <a:pt x="67" y="79"/>
                      </a:lnTo>
                      <a:lnTo>
                        <a:pt x="46" y="83"/>
                      </a:lnTo>
                      <a:lnTo>
                        <a:pt x="29" y="89"/>
                      </a:lnTo>
                      <a:lnTo>
                        <a:pt x="17" y="97"/>
                      </a:lnTo>
                      <a:lnTo>
                        <a:pt x="9" y="108"/>
                      </a:lnTo>
                      <a:lnTo>
                        <a:pt x="3" y="120"/>
                      </a:lnTo>
                      <a:lnTo>
                        <a:pt x="0" y="141"/>
                      </a:lnTo>
                      <a:lnTo>
                        <a:pt x="2" y="160"/>
                      </a:lnTo>
                      <a:lnTo>
                        <a:pt x="11" y="176"/>
                      </a:lnTo>
                      <a:lnTo>
                        <a:pt x="26" y="188"/>
                      </a:lnTo>
                      <a:lnTo>
                        <a:pt x="50" y="195"/>
                      </a:lnTo>
                      <a:lnTo>
                        <a:pt x="69" y="196"/>
                      </a:lnTo>
                      <a:lnTo>
                        <a:pt x="85" y="193"/>
                      </a:lnTo>
                      <a:lnTo>
                        <a:pt x="150" y="193"/>
                      </a:lnTo>
                      <a:lnTo>
                        <a:pt x="146" y="191"/>
                      </a:lnTo>
                      <a:lnTo>
                        <a:pt x="143" y="182"/>
                      </a:lnTo>
                      <a:lnTo>
                        <a:pt x="146" y="171"/>
                      </a:lnTo>
                      <a:lnTo>
                        <a:pt x="148" y="165"/>
                      </a:lnTo>
                      <a:lnTo>
                        <a:pt x="71" y="165"/>
                      </a:lnTo>
                      <a:lnTo>
                        <a:pt x="67" y="165"/>
                      </a:lnTo>
                      <a:lnTo>
                        <a:pt x="65" y="164"/>
                      </a:lnTo>
                      <a:lnTo>
                        <a:pt x="49" y="153"/>
                      </a:lnTo>
                      <a:lnTo>
                        <a:pt x="47" y="134"/>
                      </a:lnTo>
                      <a:lnTo>
                        <a:pt x="55" y="121"/>
                      </a:lnTo>
                      <a:lnTo>
                        <a:pt x="69" y="114"/>
                      </a:lnTo>
                      <a:lnTo>
                        <a:pt x="91" y="111"/>
                      </a:lnTo>
                      <a:lnTo>
                        <a:pt x="168" y="111"/>
                      </a:lnTo>
                      <a:lnTo>
                        <a:pt x="174" y="93"/>
                      </a:lnTo>
                      <a:lnTo>
                        <a:pt x="176" y="88"/>
                      </a:lnTo>
                      <a:lnTo>
                        <a:pt x="178" y="83"/>
                      </a:lnTo>
                      <a:lnTo>
                        <a:pt x="128" y="83"/>
                      </a:lnTo>
                      <a:lnTo>
                        <a:pt x="95" y="7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3" name="Freeform 30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6 w 184"/>
                    <a:gd name="T1" fmla="*/ 192 h 224"/>
                    <a:gd name="T2" fmla="*/ 157 w 184"/>
                    <a:gd name="T3" fmla="*/ 194 h 224"/>
                    <a:gd name="T4" fmla="*/ 153 w 184"/>
                    <a:gd name="T5" fmla="*/ 194 h 224"/>
                    <a:gd name="T6" fmla="*/ 165 w 184"/>
                    <a:gd name="T7" fmla="*/ 194 h 224"/>
                    <a:gd name="T8" fmla="*/ 166 w 184"/>
                    <a:gd name="T9" fmla="*/ 192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4" h="224">
                      <a:moveTo>
                        <a:pt x="166" y="192"/>
                      </a:moveTo>
                      <a:lnTo>
                        <a:pt x="157" y="194"/>
                      </a:lnTo>
                      <a:lnTo>
                        <a:pt x="153" y="194"/>
                      </a:lnTo>
                      <a:lnTo>
                        <a:pt x="165" y="194"/>
                      </a:lnTo>
                      <a:lnTo>
                        <a:pt x="166" y="19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4" name="Freeform 31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68 w 184"/>
                    <a:gd name="T1" fmla="*/ 111 h 224"/>
                    <a:gd name="T2" fmla="*/ 91 w 184"/>
                    <a:gd name="T3" fmla="*/ 111 h 224"/>
                    <a:gd name="T4" fmla="*/ 104 w 184"/>
                    <a:gd name="T5" fmla="*/ 157 h 224"/>
                    <a:gd name="T6" fmla="*/ 93 w 184"/>
                    <a:gd name="T7" fmla="*/ 163 h 224"/>
                    <a:gd name="T8" fmla="*/ 83 w 184"/>
                    <a:gd name="T9" fmla="*/ 165 h 224"/>
                    <a:gd name="T10" fmla="*/ 148 w 184"/>
                    <a:gd name="T11" fmla="*/ 165 h 224"/>
                    <a:gd name="T12" fmla="*/ 149 w 184"/>
                    <a:gd name="T13" fmla="*/ 163 h 224"/>
                    <a:gd name="T14" fmla="*/ 155 w 184"/>
                    <a:gd name="T15" fmla="*/ 148 h 224"/>
                    <a:gd name="T16" fmla="*/ 168 w 184"/>
                    <a:gd name="T17" fmla="*/ 11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4" h="224">
                      <a:moveTo>
                        <a:pt x="168" y="111"/>
                      </a:moveTo>
                      <a:lnTo>
                        <a:pt x="91" y="111"/>
                      </a:lnTo>
                      <a:lnTo>
                        <a:pt x="104" y="157"/>
                      </a:lnTo>
                      <a:lnTo>
                        <a:pt x="93" y="163"/>
                      </a:lnTo>
                      <a:lnTo>
                        <a:pt x="83" y="165"/>
                      </a:lnTo>
                      <a:lnTo>
                        <a:pt x="148" y="165"/>
                      </a:lnTo>
                      <a:lnTo>
                        <a:pt x="149" y="163"/>
                      </a:lnTo>
                      <a:lnTo>
                        <a:pt x="155" y="148"/>
                      </a:lnTo>
                      <a:lnTo>
                        <a:pt x="168" y="111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5" name="Freeform 32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79 w 184"/>
                    <a:gd name="T1" fmla="*/ 36 h 224"/>
                    <a:gd name="T2" fmla="*/ 107 w 184"/>
                    <a:gd name="T3" fmla="*/ 36 h 224"/>
                    <a:gd name="T4" fmla="*/ 118 w 184"/>
                    <a:gd name="T5" fmla="*/ 38 h 224"/>
                    <a:gd name="T6" fmla="*/ 132 w 184"/>
                    <a:gd name="T7" fmla="*/ 47 h 224"/>
                    <a:gd name="T8" fmla="*/ 134 w 184"/>
                    <a:gd name="T9" fmla="*/ 66 h 224"/>
                    <a:gd name="T10" fmla="*/ 128 w 184"/>
                    <a:gd name="T11" fmla="*/ 83 h 224"/>
                    <a:gd name="T12" fmla="*/ 178 w 184"/>
                    <a:gd name="T13" fmla="*/ 83 h 224"/>
                    <a:gd name="T14" fmla="*/ 180 w 184"/>
                    <a:gd name="T15" fmla="*/ 77 h 224"/>
                    <a:gd name="T16" fmla="*/ 183 w 184"/>
                    <a:gd name="T17" fmla="*/ 55 h 224"/>
                    <a:gd name="T18" fmla="*/ 179 w 184"/>
                    <a:gd name="T19" fmla="*/ 3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224">
                      <a:moveTo>
                        <a:pt x="179" y="36"/>
                      </a:moveTo>
                      <a:lnTo>
                        <a:pt x="107" y="36"/>
                      </a:lnTo>
                      <a:lnTo>
                        <a:pt x="118" y="38"/>
                      </a:lnTo>
                      <a:lnTo>
                        <a:pt x="132" y="47"/>
                      </a:lnTo>
                      <a:lnTo>
                        <a:pt x="134" y="66"/>
                      </a:lnTo>
                      <a:lnTo>
                        <a:pt x="128" y="83"/>
                      </a:lnTo>
                      <a:lnTo>
                        <a:pt x="178" y="83"/>
                      </a:lnTo>
                      <a:lnTo>
                        <a:pt x="180" y="77"/>
                      </a:lnTo>
                      <a:lnTo>
                        <a:pt x="183" y="55"/>
                      </a:lnTo>
                      <a:lnTo>
                        <a:pt x="179" y="36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6" name="Freeform 33"/>
                <p:cNvSpPr>
                  <a:spLocks noChangeArrowheads="1"/>
                </p:cNvSpPr>
                <p:nvPr/>
              </p:nvSpPr>
              <p:spPr bwMode="auto">
                <a:xfrm>
                  <a:off x="3424" y="-403"/>
                  <a:ext cx="184" cy="224"/>
                </a:xfrm>
                <a:custGeom>
                  <a:avLst/>
                  <a:gdLst>
                    <a:gd name="T0" fmla="*/ 116 w 184"/>
                    <a:gd name="T1" fmla="*/ 0 h 224"/>
                    <a:gd name="T2" fmla="*/ 100 w 184"/>
                    <a:gd name="T3" fmla="*/ 1 h 224"/>
                    <a:gd name="T4" fmla="*/ 82 w 184"/>
                    <a:gd name="T5" fmla="*/ 4 h 224"/>
                    <a:gd name="T6" fmla="*/ 61 w 184"/>
                    <a:gd name="T7" fmla="*/ 11 h 224"/>
                    <a:gd name="T8" fmla="*/ 46 w 184"/>
                    <a:gd name="T9" fmla="*/ 16 h 224"/>
                    <a:gd name="T10" fmla="*/ 60 w 184"/>
                    <a:gd name="T11" fmla="*/ 48 h 224"/>
                    <a:gd name="T12" fmla="*/ 89 w 184"/>
                    <a:gd name="T13" fmla="*/ 39 h 224"/>
                    <a:gd name="T14" fmla="*/ 107 w 184"/>
                    <a:gd name="T15" fmla="*/ 36 h 224"/>
                    <a:gd name="T16" fmla="*/ 179 w 184"/>
                    <a:gd name="T17" fmla="*/ 36 h 224"/>
                    <a:gd name="T18" fmla="*/ 169 w 184"/>
                    <a:gd name="T19" fmla="*/ 21 h 224"/>
                    <a:gd name="T20" fmla="*/ 155 w 184"/>
                    <a:gd name="T21" fmla="*/ 10 h 224"/>
                    <a:gd name="T22" fmla="*/ 132 w 184"/>
                    <a:gd name="T23" fmla="*/ 2 h 224"/>
                    <a:gd name="T24" fmla="*/ 116 w 184"/>
                    <a:gd name="T2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4" h="224">
                      <a:moveTo>
                        <a:pt x="116" y="0"/>
                      </a:moveTo>
                      <a:lnTo>
                        <a:pt x="100" y="1"/>
                      </a:lnTo>
                      <a:lnTo>
                        <a:pt x="82" y="4"/>
                      </a:lnTo>
                      <a:lnTo>
                        <a:pt x="61" y="11"/>
                      </a:lnTo>
                      <a:lnTo>
                        <a:pt x="46" y="16"/>
                      </a:lnTo>
                      <a:lnTo>
                        <a:pt x="60" y="48"/>
                      </a:lnTo>
                      <a:lnTo>
                        <a:pt x="89" y="39"/>
                      </a:lnTo>
                      <a:lnTo>
                        <a:pt x="107" y="36"/>
                      </a:lnTo>
                      <a:lnTo>
                        <a:pt x="179" y="36"/>
                      </a:lnTo>
                      <a:lnTo>
                        <a:pt x="169" y="21"/>
                      </a:lnTo>
                      <a:lnTo>
                        <a:pt x="155" y="10"/>
                      </a:lnTo>
                      <a:lnTo>
                        <a:pt x="132" y="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17" name="Group 34"/>
              <p:cNvGrpSpPr/>
              <p:nvPr/>
            </p:nvGrpSpPr>
            <p:grpSpPr bwMode="auto">
              <a:xfrm>
                <a:off x="3630" y="-385"/>
                <a:ext cx="178" cy="214"/>
                <a:chOff x="3630" y="-385"/>
                <a:chExt cx="178" cy="214"/>
              </a:xfrm>
            </p:grpSpPr>
            <p:sp>
              <p:nvSpPr>
                <p:cNvPr id="63518" name="Freeform 35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47 w 178"/>
                    <a:gd name="T1" fmla="*/ 9 h 214"/>
                    <a:gd name="T2" fmla="*/ 0 w 178"/>
                    <a:gd name="T3" fmla="*/ 12 h 214"/>
                    <a:gd name="T4" fmla="*/ 10 w 178"/>
                    <a:gd name="T5" fmla="*/ 214 h 214"/>
                    <a:gd name="T6" fmla="*/ 59 w 178"/>
                    <a:gd name="T7" fmla="*/ 211 h 214"/>
                    <a:gd name="T8" fmla="*/ 51 w 178"/>
                    <a:gd name="T9" fmla="*/ 74 h 214"/>
                    <a:gd name="T10" fmla="*/ 66 w 178"/>
                    <a:gd name="T11" fmla="*/ 59 h 214"/>
                    <a:gd name="T12" fmla="*/ 83 w 178"/>
                    <a:gd name="T13" fmla="*/ 48 h 214"/>
                    <a:gd name="T14" fmla="*/ 168 w 178"/>
                    <a:gd name="T15" fmla="*/ 48 h 214"/>
                    <a:gd name="T16" fmla="*/ 167 w 178"/>
                    <a:gd name="T17" fmla="*/ 39 h 214"/>
                    <a:gd name="T18" fmla="*/ 165 w 178"/>
                    <a:gd name="T19" fmla="*/ 34 h 214"/>
                    <a:gd name="T20" fmla="*/ 49 w 178"/>
                    <a:gd name="T21" fmla="*/ 34 h 214"/>
                    <a:gd name="T22" fmla="*/ 47 w 178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47" y="9"/>
                      </a:moveTo>
                      <a:lnTo>
                        <a:pt x="0" y="12"/>
                      </a:lnTo>
                      <a:lnTo>
                        <a:pt x="10" y="214"/>
                      </a:lnTo>
                      <a:lnTo>
                        <a:pt x="59" y="211"/>
                      </a:lnTo>
                      <a:lnTo>
                        <a:pt x="51" y="74"/>
                      </a:lnTo>
                      <a:lnTo>
                        <a:pt x="66" y="59"/>
                      </a:lnTo>
                      <a:lnTo>
                        <a:pt x="83" y="48"/>
                      </a:lnTo>
                      <a:lnTo>
                        <a:pt x="168" y="48"/>
                      </a:lnTo>
                      <a:lnTo>
                        <a:pt x="167" y="39"/>
                      </a:lnTo>
                      <a:lnTo>
                        <a:pt x="165" y="34"/>
                      </a:lnTo>
                      <a:lnTo>
                        <a:pt x="49" y="34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Freeform 36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68 w 178"/>
                    <a:gd name="T1" fmla="*/ 48 h 214"/>
                    <a:gd name="T2" fmla="*/ 83 w 178"/>
                    <a:gd name="T3" fmla="*/ 48 h 214"/>
                    <a:gd name="T4" fmla="*/ 109 w 178"/>
                    <a:gd name="T5" fmla="*/ 48 h 214"/>
                    <a:gd name="T6" fmla="*/ 120 w 178"/>
                    <a:gd name="T7" fmla="*/ 61 h 214"/>
                    <a:gd name="T8" fmla="*/ 122 w 178"/>
                    <a:gd name="T9" fmla="*/ 84 h 214"/>
                    <a:gd name="T10" fmla="*/ 124 w 178"/>
                    <a:gd name="T11" fmla="*/ 104 h 214"/>
                    <a:gd name="T12" fmla="*/ 125 w 178"/>
                    <a:gd name="T13" fmla="*/ 123 h 214"/>
                    <a:gd name="T14" fmla="*/ 129 w 178"/>
                    <a:gd name="T15" fmla="*/ 206 h 214"/>
                    <a:gd name="T16" fmla="*/ 178 w 178"/>
                    <a:gd name="T17" fmla="*/ 203 h 214"/>
                    <a:gd name="T18" fmla="*/ 173 w 178"/>
                    <a:gd name="T19" fmla="*/ 102 h 214"/>
                    <a:gd name="T20" fmla="*/ 171 w 178"/>
                    <a:gd name="T21" fmla="*/ 63 h 214"/>
                    <a:gd name="T22" fmla="*/ 168 w 178"/>
                    <a:gd name="T23" fmla="*/ 48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8" h="214">
                      <a:moveTo>
                        <a:pt x="168" y="48"/>
                      </a:moveTo>
                      <a:lnTo>
                        <a:pt x="83" y="48"/>
                      </a:lnTo>
                      <a:lnTo>
                        <a:pt x="109" y="48"/>
                      </a:lnTo>
                      <a:lnTo>
                        <a:pt x="120" y="61"/>
                      </a:lnTo>
                      <a:lnTo>
                        <a:pt x="122" y="84"/>
                      </a:lnTo>
                      <a:lnTo>
                        <a:pt x="124" y="104"/>
                      </a:lnTo>
                      <a:lnTo>
                        <a:pt x="125" y="123"/>
                      </a:lnTo>
                      <a:lnTo>
                        <a:pt x="129" y="206"/>
                      </a:lnTo>
                      <a:lnTo>
                        <a:pt x="178" y="203"/>
                      </a:lnTo>
                      <a:lnTo>
                        <a:pt x="173" y="102"/>
                      </a:lnTo>
                      <a:lnTo>
                        <a:pt x="171" y="63"/>
                      </a:lnTo>
                      <a:lnTo>
                        <a:pt x="168" y="4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0" name="Freeform 37"/>
                <p:cNvSpPr>
                  <a:spLocks noChangeArrowheads="1"/>
                </p:cNvSpPr>
                <p:nvPr/>
              </p:nvSpPr>
              <p:spPr bwMode="auto">
                <a:xfrm>
                  <a:off x="3630" y="-385"/>
                  <a:ext cx="178" cy="214"/>
                </a:xfrm>
                <a:custGeom>
                  <a:avLst/>
                  <a:gdLst>
                    <a:gd name="T0" fmla="*/ 122 w 178"/>
                    <a:gd name="T1" fmla="*/ 0 h 214"/>
                    <a:gd name="T2" fmla="*/ 113 w 178"/>
                    <a:gd name="T3" fmla="*/ 0 h 214"/>
                    <a:gd name="T4" fmla="*/ 92 w 178"/>
                    <a:gd name="T5" fmla="*/ 4 h 214"/>
                    <a:gd name="T6" fmla="*/ 73 w 178"/>
                    <a:gd name="T7" fmla="*/ 12 h 214"/>
                    <a:gd name="T8" fmla="*/ 57 w 178"/>
                    <a:gd name="T9" fmla="*/ 25 h 214"/>
                    <a:gd name="T10" fmla="*/ 49 w 178"/>
                    <a:gd name="T11" fmla="*/ 34 h 214"/>
                    <a:gd name="T12" fmla="*/ 165 w 178"/>
                    <a:gd name="T13" fmla="*/ 34 h 214"/>
                    <a:gd name="T14" fmla="*/ 159 w 178"/>
                    <a:gd name="T15" fmla="*/ 19 h 214"/>
                    <a:gd name="T16" fmla="*/ 144 w 178"/>
                    <a:gd name="T17" fmla="*/ 5 h 214"/>
                    <a:gd name="T18" fmla="*/ 122 w 178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214">
                      <a:moveTo>
                        <a:pt x="122" y="0"/>
                      </a:moveTo>
                      <a:lnTo>
                        <a:pt x="113" y="0"/>
                      </a:lnTo>
                      <a:lnTo>
                        <a:pt x="92" y="4"/>
                      </a:lnTo>
                      <a:lnTo>
                        <a:pt x="73" y="12"/>
                      </a:lnTo>
                      <a:lnTo>
                        <a:pt x="57" y="25"/>
                      </a:lnTo>
                      <a:lnTo>
                        <a:pt x="49" y="34"/>
                      </a:lnTo>
                      <a:lnTo>
                        <a:pt x="165" y="34"/>
                      </a:lnTo>
                      <a:lnTo>
                        <a:pt x="159" y="19"/>
                      </a:lnTo>
                      <a:lnTo>
                        <a:pt x="144" y="5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21" name="Group 38"/>
              <p:cNvGrpSpPr/>
              <p:nvPr/>
            </p:nvGrpSpPr>
            <p:grpSpPr bwMode="auto">
              <a:xfrm>
                <a:off x="3834" y="-389"/>
                <a:ext cx="147" cy="215"/>
                <a:chOff x="3834" y="-389"/>
                <a:chExt cx="147" cy="215"/>
              </a:xfrm>
            </p:grpSpPr>
            <p:sp>
              <p:nvSpPr>
                <p:cNvPr id="63522" name="Freeform 39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43 w 147"/>
                    <a:gd name="T1" fmla="*/ 172 h 215"/>
                    <a:gd name="T2" fmla="*/ 17 w 147"/>
                    <a:gd name="T3" fmla="*/ 204 h 215"/>
                    <a:gd name="T4" fmla="*/ 36 w 147"/>
                    <a:gd name="T5" fmla="*/ 210 h 215"/>
                    <a:gd name="T6" fmla="*/ 55 w 147"/>
                    <a:gd name="T7" fmla="*/ 213 h 215"/>
                    <a:gd name="T8" fmla="*/ 75 w 147"/>
                    <a:gd name="T9" fmla="*/ 214 h 215"/>
                    <a:gd name="T10" fmla="*/ 99 w 147"/>
                    <a:gd name="T11" fmla="*/ 209 h 215"/>
                    <a:gd name="T12" fmla="*/ 120 w 147"/>
                    <a:gd name="T13" fmla="*/ 200 h 215"/>
                    <a:gd name="T14" fmla="*/ 137 w 147"/>
                    <a:gd name="T15" fmla="*/ 189 h 215"/>
                    <a:gd name="T16" fmla="*/ 147 w 147"/>
                    <a:gd name="T17" fmla="*/ 176 h 215"/>
                    <a:gd name="T18" fmla="*/ 62 w 147"/>
                    <a:gd name="T19" fmla="*/ 176 h 215"/>
                    <a:gd name="T20" fmla="*/ 43 w 147"/>
                    <a:gd name="T21" fmla="*/ 17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215">
                      <a:moveTo>
                        <a:pt x="43" y="172"/>
                      </a:moveTo>
                      <a:lnTo>
                        <a:pt x="17" y="204"/>
                      </a:lnTo>
                      <a:lnTo>
                        <a:pt x="36" y="210"/>
                      </a:lnTo>
                      <a:lnTo>
                        <a:pt x="55" y="213"/>
                      </a:lnTo>
                      <a:lnTo>
                        <a:pt x="75" y="214"/>
                      </a:lnTo>
                      <a:lnTo>
                        <a:pt x="99" y="209"/>
                      </a:lnTo>
                      <a:lnTo>
                        <a:pt x="120" y="200"/>
                      </a:lnTo>
                      <a:lnTo>
                        <a:pt x="137" y="189"/>
                      </a:lnTo>
                      <a:lnTo>
                        <a:pt x="147" y="176"/>
                      </a:lnTo>
                      <a:lnTo>
                        <a:pt x="62" y="176"/>
                      </a:lnTo>
                      <a:lnTo>
                        <a:pt x="43" y="17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3" name="Freeform 40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77 w 147"/>
                    <a:gd name="T1" fmla="*/ 0 h 215"/>
                    <a:gd name="T2" fmla="*/ 71 w 147"/>
                    <a:gd name="T3" fmla="*/ 0 h 215"/>
                    <a:gd name="T4" fmla="*/ 65 w 147"/>
                    <a:gd name="T5" fmla="*/ 1 h 215"/>
                    <a:gd name="T6" fmla="*/ 44 w 147"/>
                    <a:gd name="T7" fmla="*/ 6 h 215"/>
                    <a:gd name="T8" fmla="*/ 25 w 147"/>
                    <a:gd name="T9" fmla="*/ 16 h 215"/>
                    <a:gd name="T10" fmla="*/ 11 w 147"/>
                    <a:gd name="T11" fmla="*/ 29 h 215"/>
                    <a:gd name="T12" fmla="*/ 2 w 147"/>
                    <a:gd name="T13" fmla="*/ 46 h 215"/>
                    <a:gd name="T14" fmla="*/ 0 w 147"/>
                    <a:gd name="T15" fmla="*/ 67 h 215"/>
                    <a:gd name="T16" fmla="*/ 5 w 147"/>
                    <a:gd name="T17" fmla="*/ 89 h 215"/>
                    <a:gd name="T18" fmla="*/ 15 w 147"/>
                    <a:gd name="T19" fmla="*/ 105 h 215"/>
                    <a:gd name="T20" fmla="*/ 27 w 147"/>
                    <a:gd name="T21" fmla="*/ 115 h 215"/>
                    <a:gd name="T22" fmla="*/ 40 w 147"/>
                    <a:gd name="T23" fmla="*/ 121 h 215"/>
                    <a:gd name="T24" fmla="*/ 55 w 147"/>
                    <a:gd name="T25" fmla="*/ 125 h 215"/>
                    <a:gd name="T26" fmla="*/ 82 w 147"/>
                    <a:gd name="T27" fmla="*/ 130 h 215"/>
                    <a:gd name="T28" fmla="*/ 94 w 147"/>
                    <a:gd name="T29" fmla="*/ 133 h 215"/>
                    <a:gd name="T30" fmla="*/ 102 w 147"/>
                    <a:gd name="T31" fmla="*/ 139 h 215"/>
                    <a:gd name="T32" fmla="*/ 106 w 147"/>
                    <a:gd name="T33" fmla="*/ 148 h 215"/>
                    <a:gd name="T34" fmla="*/ 101 w 147"/>
                    <a:gd name="T35" fmla="*/ 168 h 215"/>
                    <a:gd name="T36" fmla="*/ 82 w 147"/>
                    <a:gd name="T37" fmla="*/ 176 h 215"/>
                    <a:gd name="T38" fmla="*/ 62 w 147"/>
                    <a:gd name="T39" fmla="*/ 176 h 215"/>
                    <a:gd name="T40" fmla="*/ 147 w 147"/>
                    <a:gd name="T41" fmla="*/ 176 h 215"/>
                    <a:gd name="T42" fmla="*/ 148 w 147"/>
                    <a:gd name="T43" fmla="*/ 174 h 215"/>
                    <a:gd name="T44" fmla="*/ 154 w 147"/>
                    <a:gd name="T45" fmla="*/ 157 h 215"/>
                    <a:gd name="T46" fmla="*/ 148 w 147"/>
                    <a:gd name="T47" fmla="*/ 133 h 215"/>
                    <a:gd name="T48" fmla="*/ 139 w 147"/>
                    <a:gd name="T49" fmla="*/ 116 h 215"/>
                    <a:gd name="T50" fmla="*/ 127 w 147"/>
                    <a:gd name="T51" fmla="*/ 104 h 215"/>
                    <a:gd name="T52" fmla="*/ 113 w 147"/>
                    <a:gd name="T53" fmla="*/ 96 h 215"/>
                    <a:gd name="T54" fmla="*/ 98 w 147"/>
                    <a:gd name="T55" fmla="*/ 91 h 215"/>
                    <a:gd name="T56" fmla="*/ 69 w 147"/>
                    <a:gd name="T57" fmla="*/ 84 h 215"/>
                    <a:gd name="T58" fmla="*/ 58 w 147"/>
                    <a:gd name="T59" fmla="*/ 80 h 215"/>
                    <a:gd name="T60" fmla="*/ 50 w 147"/>
                    <a:gd name="T61" fmla="*/ 74 h 215"/>
                    <a:gd name="T62" fmla="*/ 51 w 147"/>
                    <a:gd name="T63" fmla="*/ 51 h 215"/>
                    <a:gd name="T64" fmla="*/ 64 w 147"/>
                    <a:gd name="T65" fmla="*/ 39 h 215"/>
                    <a:gd name="T66" fmla="*/ 87 w 147"/>
                    <a:gd name="T67" fmla="*/ 38 h 215"/>
                    <a:gd name="T68" fmla="*/ 109 w 147"/>
                    <a:gd name="T69" fmla="*/ 38 h 215"/>
                    <a:gd name="T70" fmla="*/ 136 w 147"/>
                    <a:gd name="T71" fmla="*/ 13 h 215"/>
                    <a:gd name="T72" fmla="*/ 118 w 147"/>
                    <a:gd name="T73" fmla="*/ 5 h 215"/>
                    <a:gd name="T74" fmla="*/ 98 w 147"/>
                    <a:gd name="T75" fmla="*/ 0 h 215"/>
                    <a:gd name="T76" fmla="*/ 77 w 147"/>
                    <a:gd name="T77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7" h="215">
                      <a:moveTo>
                        <a:pt x="77" y="0"/>
                      </a:moveTo>
                      <a:lnTo>
                        <a:pt x="71" y="0"/>
                      </a:lnTo>
                      <a:lnTo>
                        <a:pt x="65" y="1"/>
                      </a:lnTo>
                      <a:lnTo>
                        <a:pt x="44" y="6"/>
                      </a:lnTo>
                      <a:lnTo>
                        <a:pt x="25" y="16"/>
                      </a:lnTo>
                      <a:lnTo>
                        <a:pt x="11" y="29"/>
                      </a:lnTo>
                      <a:lnTo>
                        <a:pt x="2" y="46"/>
                      </a:lnTo>
                      <a:lnTo>
                        <a:pt x="0" y="67"/>
                      </a:lnTo>
                      <a:lnTo>
                        <a:pt x="5" y="89"/>
                      </a:lnTo>
                      <a:lnTo>
                        <a:pt x="15" y="105"/>
                      </a:lnTo>
                      <a:lnTo>
                        <a:pt x="27" y="115"/>
                      </a:lnTo>
                      <a:lnTo>
                        <a:pt x="40" y="121"/>
                      </a:lnTo>
                      <a:lnTo>
                        <a:pt x="55" y="125"/>
                      </a:lnTo>
                      <a:lnTo>
                        <a:pt x="82" y="130"/>
                      </a:lnTo>
                      <a:lnTo>
                        <a:pt x="94" y="133"/>
                      </a:lnTo>
                      <a:lnTo>
                        <a:pt x="102" y="139"/>
                      </a:lnTo>
                      <a:lnTo>
                        <a:pt x="106" y="148"/>
                      </a:lnTo>
                      <a:lnTo>
                        <a:pt x="101" y="168"/>
                      </a:lnTo>
                      <a:lnTo>
                        <a:pt x="82" y="176"/>
                      </a:lnTo>
                      <a:lnTo>
                        <a:pt x="62" y="176"/>
                      </a:lnTo>
                      <a:lnTo>
                        <a:pt x="147" y="176"/>
                      </a:lnTo>
                      <a:lnTo>
                        <a:pt x="148" y="174"/>
                      </a:lnTo>
                      <a:lnTo>
                        <a:pt x="154" y="157"/>
                      </a:lnTo>
                      <a:lnTo>
                        <a:pt x="148" y="133"/>
                      </a:lnTo>
                      <a:lnTo>
                        <a:pt x="139" y="116"/>
                      </a:lnTo>
                      <a:lnTo>
                        <a:pt x="127" y="104"/>
                      </a:lnTo>
                      <a:lnTo>
                        <a:pt x="113" y="96"/>
                      </a:lnTo>
                      <a:lnTo>
                        <a:pt x="98" y="91"/>
                      </a:lnTo>
                      <a:lnTo>
                        <a:pt x="69" y="84"/>
                      </a:lnTo>
                      <a:lnTo>
                        <a:pt x="58" y="80"/>
                      </a:lnTo>
                      <a:lnTo>
                        <a:pt x="50" y="74"/>
                      </a:lnTo>
                      <a:lnTo>
                        <a:pt x="51" y="51"/>
                      </a:lnTo>
                      <a:lnTo>
                        <a:pt x="64" y="39"/>
                      </a:lnTo>
                      <a:lnTo>
                        <a:pt x="87" y="38"/>
                      </a:lnTo>
                      <a:lnTo>
                        <a:pt x="109" y="38"/>
                      </a:lnTo>
                      <a:lnTo>
                        <a:pt x="136" y="13"/>
                      </a:lnTo>
                      <a:lnTo>
                        <a:pt x="118" y="5"/>
                      </a:lnTo>
                      <a:lnTo>
                        <a:pt x="98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4" name="Freeform 41"/>
                <p:cNvSpPr>
                  <a:spLocks noChangeArrowheads="1"/>
                </p:cNvSpPr>
                <p:nvPr/>
              </p:nvSpPr>
              <p:spPr bwMode="auto">
                <a:xfrm>
                  <a:off x="3834" y="-389"/>
                  <a:ext cx="147" cy="215"/>
                </a:xfrm>
                <a:custGeom>
                  <a:avLst/>
                  <a:gdLst>
                    <a:gd name="T0" fmla="*/ 109 w 147"/>
                    <a:gd name="T1" fmla="*/ 38 h 215"/>
                    <a:gd name="T2" fmla="*/ 87 w 147"/>
                    <a:gd name="T3" fmla="*/ 38 h 215"/>
                    <a:gd name="T4" fmla="*/ 106 w 147"/>
                    <a:gd name="T5" fmla="*/ 41 h 215"/>
                    <a:gd name="T6" fmla="*/ 109 w 147"/>
                    <a:gd name="T7" fmla="*/ 38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15">
                      <a:moveTo>
                        <a:pt x="109" y="38"/>
                      </a:moveTo>
                      <a:lnTo>
                        <a:pt x="87" y="38"/>
                      </a:lnTo>
                      <a:lnTo>
                        <a:pt x="106" y="41"/>
                      </a:lnTo>
                      <a:lnTo>
                        <a:pt x="109" y="38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25" name="Group 42"/>
              <p:cNvGrpSpPr/>
              <p:nvPr/>
            </p:nvGrpSpPr>
            <p:grpSpPr bwMode="auto">
              <a:xfrm>
                <a:off x="3987" y="-431"/>
                <a:ext cx="296" cy="239"/>
                <a:chOff x="3987" y="-431"/>
                <a:chExt cx="296" cy="239"/>
              </a:xfrm>
            </p:grpSpPr>
            <p:sp>
              <p:nvSpPr>
                <p:cNvPr id="63526" name="Freeform 43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45 w 296"/>
                    <a:gd name="T1" fmla="*/ 37 h 239"/>
                    <a:gd name="T2" fmla="*/ 0 w 296"/>
                    <a:gd name="T3" fmla="*/ 58 h 239"/>
                    <a:gd name="T4" fmla="*/ 96 w 296"/>
                    <a:gd name="T5" fmla="*/ 239 h 239"/>
                    <a:gd name="T6" fmla="*/ 144 w 296"/>
                    <a:gd name="T7" fmla="*/ 230 h 239"/>
                    <a:gd name="T8" fmla="*/ 148 w 296"/>
                    <a:gd name="T9" fmla="*/ 176 h 239"/>
                    <a:gd name="T10" fmla="*/ 108 w 296"/>
                    <a:gd name="T11" fmla="*/ 176 h 239"/>
                    <a:gd name="T12" fmla="*/ 45 w 296"/>
                    <a:gd name="T13" fmla="*/ 3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45" y="37"/>
                      </a:moveTo>
                      <a:lnTo>
                        <a:pt x="0" y="58"/>
                      </a:lnTo>
                      <a:lnTo>
                        <a:pt x="96" y="239"/>
                      </a:lnTo>
                      <a:lnTo>
                        <a:pt x="144" y="230"/>
                      </a:lnTo>
                      <a:lnTo>
                        <a:pt x="148" y="176"/>
                      </a:lnTo>
                      <a:lnTo>
                        <a:pt x="108" y="176"/>
                      </a:lnTo>
                      <a:lnTo>
                        <a:pt x="45" y="3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7" name="Freeform 44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99 w 296"/>
                    <a:gd name="T1" fmla="*/ 77 h 239"/>
                    <a:gd name="T2" fmla="*/ 156 w 296"/>
                    <a:gd name="T3" fmla="*/ 77 h 239"/>
                    <a:gd name="T4" fmla="*/ 218 w 296"/>
                    <a:gd name="T5" fmla="*/ 216 h 239"/>
                    <a:gd name="T6" fmla="*/ 267 w 296"/>
                    <a:gd name="T7" fmla="*/ 207 h 239"/>
                    <a:gd name="T8" fmla="*/ 275 w 296"/>
                    <a:gd name="T9" fmla="*/ 152 h 239"/>
                    <a:gd name="T10" fmla="*/ 235 w 296"/>
                    <a:gd name="T11" fmla="*/ 152 h 239"/>
                    <a:gd name="T12" fmla="*/ 199 w 296"/>
                    <a:gd name="T13" fmla="*/ 77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99" y="77"/>
                      </a:moveTo>
                      <a:lnTo>
                        <a:pt x="156" y="77"/>
                      </a:lnTo>
                      <a:lnTo>
                        <a:pt x="218" y="216"/>
                      </a:lnTo>
                      <a:lnTo>
                        <a:pt x="267" y="207"/>
                      </a:lnTo>
                      <a:lnTo>
                        <a:pt x="275" y="152"/>
                      </a:lnTo>
                      <a:lnTo>
                        <a:pt x="235" y="152"/>
                      </a:lnTo>
                      <a:lnTo>
                        <a:pt x="199" y="7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8" name="Freeform 45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172 w 296"/>
                    <a:gd name="T1" fmla="*/ 19 h 239"/>
                    <a:gd name="T2" fmla="*/ 121 w 296"/>
                    <a:gd name="T3" fmla="*/ 29 h 239"/>
                    <a:gd name="T4" fmla="*/ 108 w 296"/>
                    <a:gd name="T5" fmla="*/ 176 h 239"/>
                    <a:gd name="T6" fmla="*/ 148 w 296"/>
                    <a:gd name="T7" fmla="*/ 176 h 239"/>
                    <a:gd name="T8" fmla="*/ 156 w 296"/>
                    <a:gd name="T9" fmla="*/ 77 h 239"/>
                    <a:gd name="T10" fmla="*/ 199 w 296"/>
                    <a:gd name="T11" fmla="*/ 77 h 239"/>
                    <a:gd name="T12" fmla="*/ 172 w 296"/>
                    <a:gd name="T13" fmla="*/ 19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239">
                      <a:moveTo>
                        <a:pt x="172" y="19"/>
                      </a:moveTo>
                      <a:lnTo>
                        <a:pt x="121" y="29"/>
                      </a:lnTo>
                      <a:lnTo>
                        <a:pt x="108" y="176"/>
                      </a:lnTo>
                      <a:lnTo>
                        <a:pt x="148" y="176"/>
                      </a:lnTo>
                      <a:lnTo>
                        <a:pt x="156" y="77"/>
                      </a:lnTo>
                      <a:lnTo>
                        <a:pt x="199" y="77"/>
                      </a:lnTo>
                      <a:lnTo>
                        <a:pt x="172" y="1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9" name="Freeform 46"/>
                <p:cNvSpPr>
                  <a:spLocks noChangeArrowheads="1"/>
                </p:cNvSpPr>
                <p:nvPr/>
              </p:nvSpPr>
              <p:spPr bwMode="auto">
                <a:xfrm>
                  <a:off x="3987" y="-431"/>
                  <a:ext cx="296" cy="239"/>
                </a:xfrm>
                <a:custGeom>
                  <a:avLst/>
                  <a:gdLst>
                    <a:gd name="T0" fmla="*/ 249 w 296"/>
                    <a:gd name="T1" fmla="*/ 0 h 239"/>
                    <a:gd name="T2" fmla="*/ 235 w 296"/>
                    <a:gd name="T3" fmla="*/ 152 h 239"/>
                    <a:gd name="T4" fmla="*/ 275 w 296"/>
                    <a:gd name="T5" fmla="*/ 152 h 239"/>
                    <a:gd name="T6" fmla="*/ 296 w 296"/>
                    <a:gd name="T7" fmla="*/ 6 h 239"/>
                    <a:gd name="T8" fmla="*/ 249 w 296"/>
                    <a:gd name="T9" fmla="*/ 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239">
                      <a:moveTo>
                        <a:pt x="249" y="0"/>
                      </a:moveTo>
                      <a:lnTo>
                        <a:pt x="235" y="152"/>
                      </a:lnTo>
                      <a:lnTo>
                        <a:pt x="275" y="152"/>
                      </a:lnTo>
                      <a:lnTo>
                        <a:pt x="296" y="6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30" name="Group 47"/>
              <p:cNvGrpSpPr/>
              <p:nvPr/>
            </p:nvGrpSpPr>
            <p:grpSpPr bwMode="auto">
              <a:xfrm>
                <a:off x="4292" y="-427"/>
                <a:ext cx="179" cy="210"/>
                <a:chOff x="4292" y="-427"/>
                <a:chExt cx="179" cy="210"/>
              </a:xfrm>
            </p:grpSpPr>
            <p:sp>
              <p:nvSpPr>
                <p:cNvPr id="63531" name="Freeform 48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04 w 179"/>
                    <a:gd name="T1" fmla="*/ 0 h 210"/>
                    <a:gd name="T2" fmla="*/ 97 w 179"/>
                    <a:gd name="T3" fmla="*/ 0 h 210"/>
                    <a:gd name="T4" fmla="*/ 76 w 179"/>
                    <a:gd name="T5" fmla="*/ 2 h 210"/>
                    <a:gd name="T6" fmla="*/ 56 w 179"/>
                    <a:gd name="T7" fmla="*/ 10 h 210"/>
                    <a:gd name="T8" fmla="*/ 39 w 179"/>
                    <a:gd name="T9" fmla="*/ 23 h 210"/>
                    <a:gd name="T10" fmla="*/ 25 w 179"/>
                    <a:gd name="T11" fmla="*/ 38 h 210"/>
                    <a:gd name="T12" fmla="*/ 13 w 179"/>
                    <a:gd name="T13" fmla="*/ 57 h 210"/>
                    <a:gd name="T14" fmla="*/ 5 w 179"/>
                    <a:gd name="T15" fmla="*/ 77 h 210"/>
                    <a:gd name="T16" fmla="*/ 3 w 179"/>
                    <a:gd name="T17" fmla="*/ 84 h 210"/>
                    <a:gd name="T18" fmla="*/ 0 w 179"/>
                    <a:gd name="T19" fmla="*/ 108 h 210"/>
                    <a:gd name="T20" fmla="*/ 0 w 179"/>
                    <a:gd name="T21" fmla="*/ 130 h 210"/>
                    <a:gd name="T22" fmla="*/ 3 w 179"/>
                    <a:gd name="T23" fmla="*/ 150 h 210"/>
                    <a:gd name="T24" fmla="*/ 11 w 179"/>
                    <a:gd name="T25" fmla="*/ 168 h 210"/>
                    <a:gd name="T26" fmla="*/ 21 w 179"/>
                    <a:gd name="T27" fmla="*/ 183 h 210"/>
                    <a:gd name="T28" fmla="*/ 35 w 179"/>
                    <a:gd name="T29" fmla="*/ 195 h 210"/>
                    <a:gd name="T30" fmla="*/ 51 w 179"/>
                    <a:gd name="T31" fmla="*/ 204 h 210"/>
                    <a:gd name="T32" fmla="*/ 75 w 179"/>
                    <a:gd name="T33" fmla="*/ 208 h 210"/>
                    <a:gd name="T34" fmla="*/ 95 w 179"/>
                    <a:gd name="T35" fmla="*/ 209 h 210"/>
                    <a:gd name="T36" fmla="*/ 114 w 179"/>
                    <a:gd name="T37" fmla="*/ 207 h 210"/>
                    <a:gd name="T38" fmla="*/ 131 w 179"/>
                    <a:gd name="T39" fmla="*/ 201 h 210"/>
                    <a:gd name="T40" fmla="*/ 147 w 179"/>
                    <a:gd name="T41" fmla="*/ 193 h 210"/>
                    <a:gd name="T42" fmla="*/ 138 w 179"/>
                    <a:gd name="T43" fmla="*/ 172 h 210"/>
                    <a:gd name="T44" fmla="*/ 96 w 179"/>
                    <a:gd name="T45" fmla="*/ 172 h 210"/>
                    <a:gd name="T46" fmla="*/ 70 w 179"/>
                    <a:gd name="T47" fmla="*/ 163 h 210"/>
                    <a:gd name="T48" fmla="*/ 55 w 179"/>
                    <a:gd name="T49" fmla="*/ 149 h 210"/>
                    <a:gd name="T50" fmla="*/ 48 w 179"/>
                    <a:gd name="T51" fmla="*/ 131 h 210"/>
                    <a:gd name="T52" fmla="*/ 48 w 179"/>
                    <a:gd name="T53" fmla="*/ 112 h 210"/>
                    <a:gd name="T54" fmla="*/ 176 w 179"/>
                    <a:gd name="T55" fmla="*/ 112 h 210"/>
                    <a:gd name="T56" fmla="*/ 177 w 179"/>
                    <a:gd name="T57" fmla="*/ 106 h 210"/>
                    <a:gd name="T58" fmla="*/ 179 w 179"/>
                    <a:gd name="T59" fmla="*/ 84 h 210"/>
                    <a:gd name="T60" fmla="*/ 179 w 179"/>
                    <a:gd name="T61" fmla="*/ 82 h 210"/>
                    <a:gd name="T62" fmla="*/ 136 w 179"/>
                    <a:gd name="T63" fmla="*/ 82 h 210"/>
                    <a:gd name="T64" fmla="*/ 60 w 179"/>
                    <a:gd name="T65" fmla="*/ 68 h 210"/>
                    <a:gd name="T66" fmla="*/ 70 w 179"/>
                    <a:gd name="T67" fmla="*/ 52 h 210"/>
                    <a:gd name="T68" fmla="*/ 85 w 179"/>
                    <a:gd name="T69" fmla="*/ 39 h 210"/>
                    <a:gd name="T70" fmla="*/ 104 w 179"/>
                    <a:gd name="T71" fmla="*/ 35 h 210"/>
                    <a:gd name="T72" fmla="*/ 166 w 179"/>
                    <a:gd name="T73" fmla="*/ 35 h 210"/>
                    <a:gd name="T74" fmla="*/ 163 w 179"/>
                    <a:gd name="T75" fmla="*/ 29 h 210"/>
                    <a:gd name="T76" fmla="*/ 150 w 179"/>
                    <a:gd name="T77" fmla="*/ 17 h 210"/>
                    <a:gd name="T78" fmla="*/ 134 w 179"/>
                    <a:gd name="T79" fmla="*/ 7 h 210"/>
                    <a:gd name="T80" fmla="*/ 111 w 179"/>
                    <a:gd name="T81" fmla="*/ 0 h 210"/>
                    <a:gd name="T82" fmla="*/ 104 w 179"/>
                    <a:gd name="T8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9" h="210">
                      <a:moveTo>
                        <a:pt x="104" y="0"/>
                      </a:moveTo>
                      <a:lnTo>
                        <a:pt x="97" y="0"/>
                      </a:lnTo>
                      <a:lnTo>
                        <a:pt x="76" y="2"/>
                      </a:lnTo>
                      <a:lnTo>
                        <a:pt x="56" y="10"/>
                      </a:lnTo>
                      <a:lnTo>
                        <a:pt x="39" y="23"/>
                      </a:lnTo>
                      <a:lnTo>
                        <a:pt x="25" y="38"/>
                      </a:lnTo>
                      <a:lnTo>
                        <a:pt x="13" y="57"/>
                      </a:lnTo>
                      <a:lnTo>
                        <a:pt x="5" y="77"/>
                      </a:lnTo>
                      <a:lnTo>
                        <a:pt x="3" y="84"/>
                      </a:lnTo>
                      <a:lnTo>
                        <a:pt x="0" y="108"/>
                      </a:lnTo>
                      <a:lnTo>
                        <a:pt x="0" y="130"/>
                      </a:lnTo>
                      <a:lnTo>
                        <a:pt x="3" y="150"/>
                      </a:lnTo>
                      <a:lnTo>
                        <a:pt x="11" y="168"/>
                      </a:lnTo>
                      <a:lnTo>
                        <a:pt x="21" y="183"/>
                      </a:lnTo>
                      <a:lnTo>
                        <a:pt x="35" y="195"/>
                      </a:lnTo>
                      <a:lnTo>
                        <a:pt x="51" y="204"/>
                      </a:lnTo>
                      <a:lnTo>
                        <a:pt x="75" y="208"/>
                      </a:lnTo>
                      <a:lnTo>
                        <a:pt x="95" y="209"/>
                      </a:lnTo>
                      <a:lnTo>
                        <a:pt x="114" y="207"/>
                      </a:lnTo>
                      <a:lnTo>
                        <a:pt x="131" y="201"/>
                      </a:lnTo>
                      <a:lnTo>
                        <a:pt x="147" y="193"/>
                      </a:lnTo>
                      <a:lnTo>
                        <a:pt x="138" y="172"/>
                      </a:lnTo>
                      <a:lnTo>
                        <a:pt x="96" y="172"/>
                      </a:lnTo>
                      <a:lnTo>
                        <a:pt x="70" y="163"/>
                      </a:lnTo>
                      <a:lnTo>
                        <a:pt x="55" y="149"/>
                      </a:lnTo>
                      <a:lnTo>
                        <a:pt x="48" y="131"/>
                      </a:lnTo>
                      <a:lnTo>
                        <a:pt x="48" y="112"/>
                      </a:lnTo>
                      <a:lnTo>
                        <a:pt x="176" y="112"/>
                      </a:lnTo>
                      <a:lnTo>
                        <a:pt x="177" y="106"/>
                      </a:lnTo>
                      <a:lnTo>
                        <a:pt x="179" y="84"/>
                      </a:lnTo>
                      <a:lnTo>
                        <a:pt x="179" y="82"/>
                      </a:lnTo>
                      <a:lnTo>
                        <a:pt x="136" y="82"/>
                      </a:lnTo>
                      <a:lnTo>
                        <a:pt x="60" y="68"/>
                      </a:lnTo>
                      <a:lnTo>
                        <a:pt x="70" y="52"/>
                      </a:lnTo>
                      <a:lnTo>
                        <a:pt x="85" y="39"/>
                      </a:lnTo>
                      <a:lnTo>
                        <a:pt x="104" y="35"/>
                      </a:lnTo>
                      <a:lnTo>
                        <a:pt x="166" y="35"/>
                      </a:lnTo>
                      <a:lnTo>
                        <a:pt x="163" y="29"/>
                      </a:lnTo>
                      <a:lnTo>
                        <a:pt x="150" y="17"/>
                      </a:lnTo>
                      <a:lnTo>
                        <a:pt x="134" y="7"/>
                      </a:lnTo>
                      <a:lnTo>
                        <a:pt x="11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32" name="Freeform 49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32 w 179"/>
                    <a:gd name="T1" fmla="*/ 157 h 210"/>
                    <a:gd name="T2" fmla="*/ 115 w 179"/>
                    <a:gd name="T3" fmla="*/ 167 h 210"/>
                    <a:gd name="T4" fmla="*/ 96 w 179"/>
                    <a:gd name="T5" fmla="*/ 172 h 210"/>
                    <a:gd name="T6" fmla="*/ 138 w 179"/>
                    <a:gd name="T7" fmla="*/ 172 h 210"/>
                    <a:gd name="T8" fmla="*/ 132 w 179"/>
                    <a:gd name="T9" fmla="*/ 1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210">
                      <a:moveTo>
                        <a:pt x="132" y="157"/>
                      </a:moveTo>
                      <a:lnTo>
                        <a:pt x="115" y="167"/>
                      </a:lnTo>
                      <a:lnTo>
                        <a:pt x="96" y="172"/>
                      </a:lnTo>
                      <a:lnTo>
                        <a:pt x="138" y="172"/>
                      </a:lnTo>
                      <a:lnTo>
                        <a:pt x="132" y="15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33" name="Freeform 50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76 w 179"/>
                    <a:gd name="T1" fmla="*/ 112 h 210"/>
                    <a:gd name="T2" fmla="*/ 48 w 179"/>
                    <a:gd name="T3" fmla="*/ 112 h 210"/>
                    <a:gd name="T4" fmla="*/ 172 w 179"/>
                    <a:gd name="T5" fmla="*/ 131 h 210"/>
                    <a:gd name="T6" fmla="*/ 176 w 179"/>
                    <a:gd name="T7" fmla="*/ 1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210">
                      <a:moveTo>
                        <a:pt x="176" y="112"/>
                      </a:moveTo>
                      <a:lnTo>
                        <a:pt x="48" y="112"/>
                      </a:lnTo>
                      <a:lnTo>
                        <a:pt x="172" y="131"/>
                      </a:lnTo>
                      <a:lnTo>
                        <a:pt x="176" y="112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34" name="Freeform 51"/>
                <p:cNvSpPr>
                  <a:spLocks noChangeArrowheads="1"/>
                </p:cNvSpPr>
                <p:nvPr/>
              </p:nvSpPr>
              <p:spPr bwMode="auto">
                <a:xfrm>
                  <a:off x="4292" y="-427"/>
                  <a:ext cx="179" cy="210"/>
                </a:xfrm>
                <a:custGeom>
                  <a:avLst/>
                  <a:gdLst>
                    <a:gd name="T0" fmla="*/ 166 w 179"/>
                    <a:gd name="T1" fmla="*/ 35 h 210"/>
                    <a:gd name="T2" fmla="*/ 104 w 179"/>
                    <a:gd name="T3" fmla="*/ 35 h 210"/>
                    <a:gd name="T4" fmla="*/ 126 w 179"/>
                    <a:gd name="T5" fmla="*/ 45 h 210"/>
                    <a:gd name="T6" fmla="*/ 135 w 179"/>
                    <a:gd name="T7" fmla="*/ 62 h 210"/>
                    <a:gd name="T8" fmla="*/ 136 w 179"/>
                    <a:gd name="T9" fmla="*/ 82 h 210"/>
                    <a:gd name="T10" fmla="*/ 179 w 179"/>
                    <a:gd name="T11" fmla="*/ 82 h 210"/>
                    <a:gd name="T12" fmla="*/ 177 w 179"/>
                    <a:gd name="T13" fmla="*/ 62 h 210"/>
                    <a:gd name="T14" fmla="*/ 172 w 179"/>
                    <a:gd name="T15" fmla="*/ 44 h 210"/>
                    <a:gd name="T16" fmla="*/ 166 w 179"/>
                    <a:gd name="T17" fmla="*/ 35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9" h="210">
                      <a:moveTo>
                        <a:pt x="166" y="35"/>
                      </a:moveTo>
                      <a:lnTo>
                        <a:pt x="104" y="35"/>
                      </a:lnTo>
                      <a:lnTo>
                        <a:pt x="126" y="45"/>
                      </a:lnTo>
                      <a:lnTo>
                        <a:pt x="135" y="62"/>
                      </a:lnTo>
                      <a:lnTo>
                        <a:pt x="136" y="82"/>
                      </a:lnTo>
                      <a:lnTo>
                        <a:pt x="179" y="82"/>
                      </a:lnTo>
                      <a:lnTo>
                        <a:pt x="177" y="62"/>
                      </a:lnTo>
                      <a:lnTo>
                        <a:pt x="172" y="44"/>
                      </a:lnTo>
                      <a:lnTo>
                        <a:pt x="166" y="35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35" name="Group 52"/>
              <p:cNvGrpSpPr/>
              <p:nvPr/>
            </p:nvGrpSpPr>
            <p:grpSpPr bwMode="auto">
              <a:xfrm>
                <a:off x="4496" y="-428"/>
                <a:ext cx="110" cy="214"/>
                <a:chOff x="4496" y="-428"/>
                <a:chExt cx="110" cy="214"/>
              </a:xfrm>
            </p:grpSpPr>
            <p:sp>
              <p:nvSpPr>
                <p:cNvPr id="63536" name="Freeform 53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48 w 110"/>
                    <a:gd name="T1" fmla="*/ 9 h 214"/>
                    <a:gd name="T2" fmla="*/ 0 w 110"/>
                    <a:gd name="T3" fmla="*/ 13 h 214"/>
                    <a:gd name="T4" fmla="*/ 13 w 110"/>
                    <a:gd name="T5" fmla="*/ 214 h 214"/>
                    <a:gd name="T6" fmla="*/ 62 w 110"/>
                    <a:gd name="T7" fmla="*/ 210 h 214"/>
                    <a:gd name="T8" fmla="*/ 54 w 110"/>
                    <a:gd name="T9" fmla="*/ 85 h 214"/>
                    <a:gd name="T10" fmla="*/ 64 w 110"/>
                    <a:gd name="T11" fmla="*/ 65 h 214"/>
                    <a:gd name="T12" fmla="*/ 79 w 110"/>
                    <a:gd name="T13" fmla="*/ 51 h 214"/>
                    <a:gd name="T14" fmla="*/ 97 w 110"/>
                    <a:gd name="T15" fmla="*/ 47 h 214"/>
                    <a:gd name="T16" fmla="*/ 105 w 110"/>
                    <a:gd name="T17" fmla="*/ 47 h 214"/>
                    <a:gd name="T18" fmla="*/ 105 w 110"/>
                    <a:gd name="T19" fmla="*/ 46 h 214"/>
                    <a:gd name="T20" fmla="*/ 51 w 110"/>
                    <a:gd name="T21" fmla="*/ 46 h 214"/>
                    <a:gd name="T22" fmla="*/ 48 w 110"/>
                    <a:gd name="T23" fmla="*/ 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0" h="214">
                      <a:moveTo>
                        <a:pt x="48" y="9"/>
                      </a:moveTo>
                      <a:lnTo>
                        <a:pt x="0" y="13"/>
                      </a:lnTo>
                      <a:lnTo>
                        <a:pt x="13" y="214"/>
                      </a:lnTo>
                      <a:lnTo>
                        <a:pt x="62" y="210"/>
                      </a:lnTo>
                      <a:lnTo>
                        <a:pt x="54" y="85"/>
                      </a:lnTo>
                      <a:lnTo>
                        <a:pt x="64" y="65"/>
                      </a:lnTo>
                      <a:lnTo>
                        <a:pt x="79" y="51"/>
                      </a:lnTo>
                      <a:lnTo>
                        <a:pt x="97" y="47"/>
                      </a:lnTo>
                      <a:lnTo>
                        <a:pt x="105" y="47"/>
                      </a:lnTo>
                      <a:lnTo>
                        <a:pt x="105" y="46"/>
                      </a:lnTo>
                      <a:lnTo>
                        <a:pt x="51" y="46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37" name="Freeform 54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5 w 110"/>
                    <a:gd name="T1" fmla="*/ 47 h 214"/>
                    <a:gd name="T2" fmla="*/ 97 w 110"/>
                    <a:gd name="T3" fmla="*/ 47 h 214"/>
                    <a:gd name="T4" fmla="*/ 105 w 110"/>
                    <a:gd name="T5" fmla="*/ 48 h 214"/>
                    <a:gd name="T6" fmla="*/ 105 w 110"/>
                    <a:gd name="T7" fmla="*/ 47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14">
                      <a:moveTo>
                        <a:pt x="105" y="47"/>
                      </a:moveTo>
                      <a:lnTo>
                        <a:pt x="97" y="47"/>
                      </a:lnTo>
                      <a:lnTo>
                        <a:pt x="105" y="48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38" name="Freeform 55"/>
                <p:cNvSpPr>
                  <a:spLocks noChangeArrowheads="1"/>
                </p:cNvSpPr>
                <p:nvPr/>
              </p:nvSpPr>
              <p:spPr bwMode="auto">
                <a:xfrm>
                  <a:off x="4496" y="-428"/>
                  <a:ext cx="110" cy="214"/>
                </a:xfrm>
                <a:custGeom>
                  <a:avLst/>
                  <a:gdLst>
                    <a:gd name="T0" fmla="*/ 102 w 110"/>
                    <a:gd name="T1" fmla="*/ 0 h 214"/>
                    <a:gd name="T2" fmla="*/ 95 w 110"/>
                    <a:gd name="T3" fmla="*/ 0 h 214"/>
                    <a:gd name="T4" fmla="*/ 75 w 110"/>
                    <a:gd name="T5" fmla="*/ 7 h 214"/>
                    <a:gd name="T6" fmla="*/ 62 w 110"/>
                    <a:gd name="T7" fmla="*/ 22 h 214"/>
                    <a:gd name="T8" fmla="*/ 53 w 110"/>
                    <a:gd name="T9" fmla="*/ 42 h 214"/>
                    <a:gd name="T10" fmla="*/ 51 w 110"/>
                    <a:gd name="T11" fmla="*/ 46 h 214"/>
                    <a:gd name="T12" fmla="*/ 105 w 110"/>
                    <a:gd name="T13" fmla="*/ 46 h 214"/>
                    <a:gd name="T14" fmla="*/ 109 w 110"/>
                    <a:gd name="T15" fmla="*/ 1 h 214"/>
                    <a:gd name="T16" fmla="*/ 106 w 110"/>
                    <a:gd name="T17" fmla="*/ 0 h 214"/>
                    <a:gd name="T18" fmla="*/ 102 w 110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214">
                      <a:moveTo>
                        <a:pt x="102" y="0"/>
                      </a:moveTo>
                      <a:lnTo>
                        <a:pt x="95" y="0"/>
                      </a:lnTo>
                      <a:lnTo>
                        <a:pt x="75" y="7"/>
                      </a:lnTo>
                      <a:lnTo>
                        <a:pt x="62" y="2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105" y="46"/>
                      </a:lnTo>
                      <a:lnTo>
                        <a:pt x="109" y="1"/>
                      </a:lnTo>
                      <a:lnTo>
                        <a:pt x="106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EF42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2" name="矩形 51"/>
          <p:cNvSpPr/>
          <p:nvPr/>
        </p:nvSpPr>
        <p:spPr>
          <a:xfrm>
            <a:off x="685800" y="4230469"/>
            <a:ext cx="7848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What happens next?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52800" y="1524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953000"/>
            <a:ext cx="27432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04800"/>
            <a:ext cx="3009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209800"/>
            <a:ext cx="1609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822450"/>
            <a:ext cx="24384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7DD"/>
              </a:clrFrom>
              <a:clrTo>
                <a:srgbClr val="FEF7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295400"/>
            <a:ext cx="30432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648200"/>
            <a:ext cx="2057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矩形 34826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1"/>
          <p:cNvSpPr>
            <a:spLocks noChangeArrowheads="1"/>
          </p:cNvSpPr>
          <p:nvPr/>
        </p:nvSpPr>
        <p:spPr bwMode="auto">
          <a:xfrm>
            <a:off x="609600" y="2819400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/>
              <a:t>Some workers __________________ and took him to the _________. There they __________________. Then they used the wood to __________________. After that, the workers _________ the matches to the _________. A _________ used the last match to __________________.</a:t>
            </a:r>
            <a:endParaRPr lang="zh-CN" altLang="en-US" sz="2400"/>
          </a:p>
        </p:txBody>
      </p:sp>
      <p:pic>
        <p:nvPicPr>
          <p:cNvPr id="6758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181600"/>
            <a:ext cx="1905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105400"/>
            <a:ext cx="2743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105400"/>
            <a:ext cx="2514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85800"/>
            <a:ext cx="69246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矩形 1"/>
          <p:cNvSpPr>
            <a:spLocks noChangeArrowheads="1"/>
          </p:cNvSpPr>
          <p:nvPr/>
        </p:nvSpPr>
        <p:spPr bwMode="auto">
          <a:xfrm>
            <a:off x="760278" y="1752644"/>
            <a:ext cx="792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Some workers </a:t>
            </a:r>
            <a:r>
              <a:rPr lang="en-US" altLang="zh-CN" sz="2400" u="sng" dirty="0">
                <a:solidFill>
                  <a:srgbClr val="FF0000"/>
                </a:solidFill>
              </a:rPr>
              <a:t>cut </a:t>
            </a:r>
            <a:r>
              <a:rPr lang="en-US" altLang="zh-CN" sz="2400" u="sng" dirty="0" err="1">
                <a:solidFill>
                  <a:srgbClr val="FF0000"/>
                </a:solidFill>
              </a:rPr>
              <a:t>Mr</a:t>
            </a:r>
            <a:r>
              <a:rPr lang="en-US" altLang="zh-CN" sz="2400" u="sng" dirty="0">
                <a:solidFill>
                  <a:srgbClr val="FF0000"/>
                </a:solidFill>
              </a:rPr>
              <a:t> Tree down</a:t>
            </a:r>
            <a:r>
              <a:rPr lang="en-US" altLang="zh-CN" sz="2400" dirty="0"/>
              <a:t> and took him to the </a:t>
            </a:r>
            <a:r>
              <a:rPr lang="en-US" altLang="zh-CN" sz="2400" u="sng" dirty="0">
                <a:solidFill>
                  <a:srgbClr val="FF0000"/>
                </a:solidFill>
              </a:rPr>
              <a:t>factory</a:t>
            </a:r>
            <a:r>
              <a:rPr lang="en-US" altLang="zh-CN" sz="2400" dirty="0"/>
              <a:t>. There they </a:t>
            </a:r>
            <a:r>
              <a:rPr lang="en-US" altLang="zh-CN" sz="2400" u="sng" dirty="0">
                <a:solidFill>
                  <a:srgbClr val="FF0000"/>
                </a:solidFill>
              </a:rPr>
              <a:t>cut him into wood</a:t>
            </a:r>
            <a:r>
              <a:rPr lang="en-US" altLang="zh-CN" sz="2400" dirty="0"/>
              <a:t>. Then they used the wood to </a:t>
            </a:r>
            <a:r>
              <a:rPr lang="en-US" altLang="zh-CN" sz="2400" u="sng" dirty="0">
                <a:solidFill>
                  <a:srgbClr val="FF0000"/>
                </a:solidFill>
              </a:rPr>
              <a:t>make matches</a:t>
            </a:r>
            <a:r>
              <a:rPr lang="en-US" altLang="zh-CN" sz="2400" dirty="0"/>
              <a:t>. After that, the workers </a:t>
            </a:r>
            <a:r>
              <a:rPr lang="en-US" altLang="zh-CN" sz="2400" u="sng" dirty="0">
                <a:solidFill>
                  <a:srgbClr val="FF0000"/>
                </a:solidFill>
              </a:rPr>
              <a:t>took</a:t>
            </a:r>
            <a:r>
              <a:rPr lang="en-US" altLang="zh-CN" sz="2400" dirty="0"/>
              <a:t> the matches to the </a:t>
            </a:r>
            <a:r>
              <a:rPr lang="en-US" altLang="zh-CN" sz="2400" u="sng" dirty="0">
                <a:solidFill>
                  <a:srgbClr val="FF0000"/>
                </a:solidFill>
              </a:rPr>
              <a:t>village</a:t>
            </a:r>
            <a:r>
              <a:rPr lang="en-US" altLang="zh-CN" sz="2400" dirty="0"/>
              <a:t>. A </a:t>
            </a:r>
            <a:r>
              <a:rPr lang="en-US" altLang="zh-CN" sz="2400" u="sng" dirty="0">
                <a:solidFill>
                  <a:srgbClr val="FF0000"/>
                </a:solidFill>
              </a:rPr>
              <a:t>girl</a:t>
            </a:r>
            <a:r>
              <a:rPr lang="en-US" altLang="zh-CN" sz="2400" dirty="0"/>
              <a:t> used the last match to </a:t>
            </a:r>
            <a:r>
              <a:rPr lang="en-US" altLang="zh-CN" sz="2400" u="sng" dirty="0">
                <a:solidFill>
                  <a:srgbClr val="FF0000"/>
                </a:solidFill>
              </a:rPr>
              <a:t>make a fire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pic>
        <p:nvPicPr>
          <p:cNvPr id="696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181600"/>
            <a:ext cx="1905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105400"/>
            <a:ext cx="2743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105400"/>
            <a:ext cx="2514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2286000" y="609600"/>
            <a:ext cx="4598988" cy="6477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/>
              <a:t>The story about </a:t>
            </a:r>
            <a:r>
              <a:rPr lang="en-US" altLang="zh-CN" sz="3200" dirty="0" err="1"/>
              <a:t>Mr</a:t>
            </a:r>
            <a:r>
              <a:rPr lang="en-US" altLang="zh-CN" sz="3200" dirty="0"/>
              <a:t> Tree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286000" y="1638300"/>
            <a:ext cx="4552950" cy="647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dirty="0"/>
              <a:t>The story about the bird</a:t>
            </a:r>
            <a:endParaRPr lang="zh-CN" altLang="en-US" sz="3200" dirty="0"/>
          </a:p>
        </p:txBody>
      </p:sp>
      <p:sp>
        <p:nvSpPr>
          <p:cNvPr id="71682" name="矩形 3"/>
          <p:cNvSpPr>
            <a:spLocks noChangeArrowheads="1"/>
          </p:cNvSpPr>
          <p:nvPr/>
        </p:nvSpPr>
        <p:spPr bwMode="auto">
          <a:xfrm>
            <a:off x="4932363" y="2895600"/>
            <a:ext cx="351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CFrutiger" pitchFamily="50" charset="0"/>
              </a:rPr>
              <a:t>fly to the factory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71683" name="矩形 4"/>
          <p:cNvSpPr>
            <a:spLocks noChangeArrowheads="1"/>
          </p:cNvSpPr>
          <p:nvPr/>
        </p:nvSpPr>
        <p:spPr bwMode="auto">
          <a:xfrm>
            <a:off x="5694363" y="3733800"/>
            <a:ext cx="171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CFrutiger" pitchFamily="50" charset="0"/>
              </a:rPr>
              <a:t>look for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71684" name="矩形 5"/>
          <p:cNvSpPr>
            <a:spLocks noChangeArrowheads="1"/>
          </p:cNvSpPr>
          <p:nvPr/>
        </p:nvSpPr>
        <p:spPr bwMode="auto">
          <a:xfrm>
            <a:off x="5084763" y="4419600"/>
            <a:ext cx="337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CFrutiger" pitchFamily="50" charset="0"/>
              </a:rPr>
              <a:t>fly to the village</a:t>
            </a:r>
            <a:endParaRPr lang="zh-CN" altLang="en-US" sz="3200" dirty="0">
              <a:latin typeface="GCFrutiger" pitchFamily="50" charset="0"/>
            </a:endParaRPr>
          </a:p>
        </p:txBody>
      </p:sp>
      <p:sp>
        <p:nvSpPr>
          <p:cNvPr id="71685" name="矩形 6"/>
          <p:cNvSpPr>
            <a:spLocks noChangeArrowheads="1"/>
          </p:cNvSpPr>
          <p:nvPr/>
        </p:nvSpPr>
        <p:spPr bwMode="auto">
          <a:xfrm>
            <a:off x="5389563" y="5181600"/>
            <a:ext cx="191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CFrutiger" pitchFamily="50" charset="0"/>
              </a:rPr>
              <a:t>see a girl</a:t>
            </a:r>
            <a:endParaRPr lang="zh-CN" altLang="en-US" sz="3200" dirty="0">
              <a:latin typeface="GCFrutiger" pitchFamily="50" charset="0"/>
            </a:endParaRPr>
          </a:p>
        </p:txBody>
      </p:sp>
      <p:pic>
        <p:nvPicPr>
          <p:cNvPr id="7168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05200"/>
            <a:ext cx="325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WordArt 3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38100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Think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3"/>
          <p:cNvSpPr txBox="1">
            <a:spLocks noChangeArrowheads="1"/>
          </p:cNvSpPr>
          <p:nvPr/>
        </p:nvSpPr>
        <p:spPr bwMode="auto">
          <a:xfrm>
            <a:off x="762000" y="1219200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1. Listen to and read </a:t>
            </a:r>
            <a:r>
              <a:rPr lang="en-US" altLang="zh-CN" sz="3200" i="1" dirty="0"/>
              <a:t>Student’s Book 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>    pages 76 and 77.</a:t>
            </a:r>
          </a:p>
          <a:p>
            <a:r>
              <a:rPr lang="en-US" altLang="zh-CN" sz="3200" dirty="0"/>
              <a:t>2. Retell the story “The bird and the tree”.</a:t>
            </a:r>
          </a:p>
          <a:p>
            <a:r>
              <a:rPr lang="en-US" altLang="zh-CN" sz="3200" dirty="0"/>
              <a:t>3. Finish </a:t>
            </a:r>
            <a:r>
              <a:rPr lang="en-US" altLang="zh-CN" sz="3200" i="1" dirty="0"/>
              <a:t>Workbook</a:t>
            </a:r>
            <a:r>
              <a:rPr lang="en-US" altLang="zh-CN" sz="3200" dirty="0"/>
              <a:t> pages 63 and 65</a:t>
            </a:r>
            <a:r>
              <a:rPr lang="en-US" altLang="zh-CN" sz="3200" dirty="0" smtClean="0"/>
              <a:t>. </a:t>
            </a:r>
            <a:endParaRPr lang="en-US" altLang="zh-CN" sz="3200" dirty="0"/>
          </a:p>
          <a:p>
            <a:r>
              <a:rPr lang="en-US" altLang="zh-CN" sz="3200" dirty="0"/>
              <a:t>     </a:t>
            </a:r>
            <a:r>
              <a:rPr lang="en-US" altLang="zh-CN" dirty="0"/>
              <a:t>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76702" y="304800"/>
            <a:ext cx="37240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Homework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3661" y="3209646"/>
            <a:ext cx="1664339" cy="236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3238219"/>
            <a:ext cx="1669256" cy="2400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95799"/>
            <a:ext cx="2767913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734" name="矩形 3892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963863"/>
            <a:ext cx="25796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125663"/>
            <a:ext cx="3168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116263"/>
            <a:ext cx="2743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6775" y="2278063"/>
            <a:ext cx="3197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676400" y="1524000"/>
            <a:ext cx="6095999" cy="15240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to plant a tree?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600" y="5783759"/>
            <a:ext cx="75985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  -  put  -  cover  -  water</a:t>
            </a:r>
            <a:endParaRPr lang="zh-CN" alt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71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1584325"/>
            <a:ext cx="8534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GCFrutiger" pitchFamily="50" charset="0"/>
              </a:rPr>
              <a:t>We plant trees on Tree Planting Day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GCFrutiger" pitchFamily="50" charset="0"/>
              </a:rPr>
              <a:t>Dig, dig, dig a hole. 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GCFrutiger" pitchFamily="50" charset="0"/>
              </a:rPr>
              <a:t>Put, put, put the tree, in, in, into the hole.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GCFrutiger" pitchFamily="50" charset="0"/>
              </a:rPr>
              <a:t>Fill, fill, fill the hole. 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GCFrutiger" pitchFamily="50" charset="0"/>
              </a:rPr>
              <a:t>Water, water, water the tree. 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latin typeface="GCFrutiger" pitchFamily="50" charset="0"/>
              </a:rPr>
              <a:t>Go, go! Let’s go!</a:t>
            </a: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9102">
            <a:off x="6134180" y="4343397"/>
            <a:ext cx="28860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read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13316" name="矩形 717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/>
          <p:nvPr/>
        </p:nvGrpSpPr>
        <p:grpSpPr>
          <a:xfrm>
            <a:off x="762000" y="1981200"/>
            <a:ext cx="2667000" cy="1752600"/>
            <a:chOff x="304800" y="1447800"/>
            <a:chExt cx="3048000" cy="2032684"/>
          </a:xfrm>
        </p:grpSpPr>
        <p:pic>
          <p:nvPicPr>
            <p:cNvPr id="4" name="Picture 2" descr="c:\DOCUME~1\ADMINI~1\APPLIC~1\360se6\USERDA~1\Temp\662500~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4800" y="1447800"/>
              <a:ext cx="1905000" cy="1428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 descr="c:\DOCUME~1\ADMINI~1\APPLIC~1\360se6\USERDA~1\Temp\136375~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95400" y="2057400"/>
              <a:ext cx="2057400" cy="1423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4495800" y="747713"/>
            <a:ext cx="4114800" cy="173672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    We </a:t>
            </a:r>
            <a:r>
              <a:rPr lang="en-US" altLang="zh-CN" sz="3200" dirty="0">
                <a:solidFill>
                  <a:srgbClr val="FF0000"/>
                </a:solidFill>
              </a:rPr>
              <a:t>get … from …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    We use … to ...</a:t>
            </a:r>
          </a:p>
        </p:txBody>
      </p:sp>
      <p:pic>
        <p:nvPicPr>
          <p:cNvPr id="15" name="Picture 2" descr="c:\DOCUME~1\ADMINI~1\APPLIC~1\360se6\USERDA~1\Temp\CB5D42~1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514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3"/>
          <p:cNvGrpSpPr/>
          <p:nvPr/>
        </p:nvGrpSpPr>
        <p:grpSpPr>
          <a:xfrm>
            <a:off x="1143000" y="4343400"/>
            <a:ext cx="3352800" cy="1828800"/>
            <a:chOff x="533400" y="4191000"/>
            <a:chExt cx="3733800" cy="2372139"/>
          </a:xfrm>
        </p:grpSpPr>
        <p:pic>
          <p:nvPicPr>
            <p:cNvPr id="17" name="Picture 12" descr="c:\DOCUME~1\ADMINI~1\APPLIC~1\360se6\USERDA~1\Temp\RBEHZ1~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33400" y="4191000"/>
              <a:ext cx="2363118" cy="18859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8" descr="c:\DOCUME~1\ADMINI~1\APPLIC~1\360se6\USERDA~1\Temp\201211~1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09800" y="4953000"/>
              <a:ext cx="2057400" cy="16101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7" name="组合 74"/>
          <p:cNvGrpSpPr/>
          <p:nvPr/>
        </p:nvGrpSpPr>
        <p:grpSpPr>
          <a:xfrm>
            <a:off x="5334000" y="4495800"/>
            <a:ext cx="2819400" cy="1905000"/>
            <a:chOff x="5791200" y="2971800"/>
            <a:chExt cx="2971800" cy="2971800"/>
          </a:xfrm>
        </p:grpSpPr>
        <p:pic>
          <p:nvPicPr>
            <p:cNvPr id="20" name="Picture 6" descr="c:\DOCUME~1\ADMINI~1\APPLIC~1\360se6\USERDA~1\Temp\200711~1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019800" y="2971800"/>
              <a:ext cx="2407755" cy="1676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16" descr="c:\DOCUME~1\ADMINI~1\APPLIC~1\360se6\USERDA~1\Temp\51BOOO~1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791200" y="4495800"/>
              <a:ext cx="2045805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14" descr="c:\DOCUME~1\ADMINI~1\APPLIC~1\360se6\USERDA~1\Temp\DSWAN-~1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617258" y="3810000"/>
              <a:ext cx="1145742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366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15367" name="矩形 8208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543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GCFrutiger" pitchFamily="50" charset="0"/>
              </a:rPr>
              <a:t>Are there a lot of trees around your home? Do you like them?</a:t>
            </a:r>
          </a:p>
          <a:p>
            <a:pPr>
              <a:spcBef>
                <a:spcPct val="50000"/>
              </a:spcBef>
            </a:pPr>
            <a:r>
              <a:rPr lang="en-US" altLang="zh-CN" sz="4000" dirty="0">
                <a:latin typeface="GCFrutiger" pitchFamily="50" charset="0"/>
              </a:rPr>
              <a:t>Why do we need trees?</a:t>
            </a:r>
          </a:p>
        </p:txBody>
      </p:sp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Think and say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71684" y="251222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9457" name="矩形 49"/>
          <p:cNvSpPr>
            <a:spLocks noChangeArrowheads="1"/>
          </p:cNvSpPr>
          <p:nvPr/>
        </p:nvSpPr>
        <p:spPr bwMode="auto">
          <a:xfrm>
            <a:off x="762000" y="1524000"/>
            <a:ext cx="70104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GCFrutiger" pitchFamily="50" charset="0"/>
                <a:ea typeface="Kozuka Gothic Pro B" pitchFamily="34" charset="-128"/>
              </a:rPr>
              <a:t>When is Tree Planting Day?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GCFrutiger" pitchFamily="50" charset="0"/>
                <a:ea typeface="Kozuka Gothic Pro B" pitchFamily="34" charset="-128"/>
              </a:rPr>
              <a:t>What do we get from trees?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GCFrutiger" pitchFamily="50" charset="0"/>
                <a:ea typeface="Kozuka Gothic Pro B" pitchFamily="34" charset="-128"/>
              </a:rPr>
              <a:t>What can we make out of wood?</a:t>
            </a:r>
          </a:p>
        </p:txBody>
      </p:sp>
      <p:sp>
        <p:nvSpPr>
          <p:cNvPr id="19458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Think and say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GCFrutiger" pitchFamily="50" charset="0"/>
              </a:rPr>
              <a:t>Trees give us delicious fruit.</a:t>
            </a:r>
          </a:p>
        </p:txBody>
      </p:sp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57150">
                  <a:solidFill>
                    <a:srgbClr val="3333CC"/>
                  </a:solidFill>
                  <a:rou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3600" kern="10">
              <a:ln w="57150">
                <a:solidFill>
                  <a:srgbClr val="3333CC"/>
                </a:solidFill>
                <a:rou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7338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Look and read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0"/>
            <a:ext cx="3705225" cy="280987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447800"/>
            <a:ext cx="3471863" cy="25908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1126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全屏显示(4:3)</PresentationFormat>
  <Paragraphs>172</Paragraphs>
  <Slides>35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Broadway BT</vt:lpstr>
      <vt:lpstr>GCFrutiger</vt:lpstr>
      <vt:lpstr>Kozuka Gothic Pro B</vt:lpstr>
      <vt:lpstr>宋体</vt:lpstr>
      <vt:lpstr>微软雅黑</vt:lpstr>
      <vt:lpstr>Arial</vt:lpstr>
      <vt:lpstr>Calibri</vt:lpstr>
      <vt:lpstr>Comic Sans MS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2015-12-09T02:50:00Z</dcterms:created>
  <dcterms:modified xsi:type="dcterms:W3CDTF">2023-01-17T02:08:20Z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2CE77D5FEF8F42038990F03D7294F1DE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