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59" r:id="rId2"/>
    <p:sldId id="332" r:id="rId3"/>
    <p:sldId id="358" r:id="rId4"/>
    <p:sldId id="337" r:id="rId5"/>
    <p:sldId id="338" r:id="rId6"/>
    <p:sldId id="339" r:id="rId7"/>
    <p:sldId id="341" r:id="rId8"/>
    <p:sldId id="355" r:id="rId9"/>
    <p:sldId id="371" r:id="rId10"/>
    <p:sldId id="372" r:id="rId11"/>
    <p:sldId id="373" r:id="rId12"/>
    <p:sldId id="354" r:id="rId13"/>
    <p:sldId id="356" r:id="rId14"/>
    <p:sldId id="328" r:id="rId15"/>
    <p:sldId id="316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FF3399"/>
    <a:srgbClr val="33CC33"/>
    <a:srgbClr val="FF66FF"/>
    <a:srgbClr val="9966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6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741027F3-5C8B-4599-B22A-C5100E201E83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027F3-5C8B-4599-B22A-C5100E201E83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41700" y="4832350"/>
            <a:ext cx="5461000" cy="1319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defRPr sz="28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0313" y="6159500"/>
            <a:ext cx="6400800" cy="454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200"/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单击此处编辑母版副标题样式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Arial" panose="020B0604020202020204" pitchFamily="34" charset="0"/>
              </a:rPr>
              <a:t>第二级</a:t>
            </a:r>
          </a:p>
          <a:p>
            <a:pPr lvl="2"/>
            <a:r>
              <a:rPr lang="zh-CN" altLang="en-US" smtClean="0">
                <a:sym typeface="Arial" panose="020B0604020202020204" pitchFamily="34" charset="0"/>
              </a:rPr>
              <a:t>第三级</a:t>
            </a:r>
          </a:p>
          <a:p>
            <a:pPr lvl="3"/>
            <a:r>
              <a:rPr lang="zh-CN" altLang="en-US" smtClean="0">
                <a:sym typeface="Arial" panose="020B0604020202020204" pitchFamily="34" charset="0"/>
              </a:rPr>
              <a:t>第四级</a:t>
            </a:r>
          </a:p>
          <a:p>
            <a:pPr lvl="4"/>
            <a:r>
              <a:rPr lang="zh-CN" altLang="en-US" smtClean="0">
                <a:sym typeface="Arial" panose="020B0604020202020204" pitchFamily="34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2pPr>
      <a:lvl3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3pPr>
      <a:lvl4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4pPr>
      <a:lvl5pPr marL="9144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5pPr>
      <a:lvl6pPr marL="13716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6pPr>
      <a:lvl7pPr marL="18288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7pPr>
      <a:lvl8pPr marL="22860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8pPr>
      <a:lvl9pPr marL="2743200" indent="-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ts val="600"/>
        </a:spcBef>
        <a:spcAft>
          <a:spcPts val="600"/>
        </a:spcAft>
        <a:buSzPct val="100000"/>
        <a:buFont typeface="Wingdings" panose="05000000000000000000" pitchFamily="2" charset="2"/>
        <a:buChar char="p"/>
        <a:defRPr>
          <a:solidFill>
            <a:schemeClr val="accent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742950" indent="-28575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–"/>
        <a:defRPr sz="16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5pPr>
      <a:lvl6pPr marL="25146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6pPr>
      <a:lvl7pPr marL="29718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7pPr>
      <a:lvl8pPr marL="34290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8pPr>
      <a:lvl9pPr marL="3886200" indent="-228600" algn="l" rtl="0" eaLnBrk="1" fontAlgn="base" hangingPunct="1">
        <a:spcBef>
          <a:spcPts val="600"/>
        </a:spcBef>
        <a:spcAft>
          <a:spcPts val="600"/>
        </a:spcAft>
        <a:buFont typeface="Arial" panose="020B0604020202020204" pitchFamily="34" charset="0"/>
        <a:buChar char="»"/>
        <a:defRPr sz="1400">
          <a:solidFill>
            <a:schemeClr val="accent1"/>
          </a:solidFill>
          <a:latin typeface="+mn-lt"/>
          <a:ea typeface="+mn-ea"/>
          <a:sym typeface="Arial" panose="020B060402020202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5" descr="框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836712"/>
            <a:ext cx="6501107" cy="231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矩形 5"/>
          <p:cNvSpPr>
            <a:spLocks noChangeArrowheads="1"/>
          </p:cNvSpPr>
          <p:nvPr/>
        </p:nvSpPr>
        <p:spPr bwMode="auto">
          <a:xfrm>
            <a:off x="1907703" y="1141512"/>
            <a:ext cx="6501107" cy="180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Unit </a:t>
            </a:r>
            <a:r>
              <a:rPr lang="en-US" sz="36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8   </a:t>
            </a:r>
            <a:r>
              <a:rPr 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Celebrating Me!</a:t>
            </a:r>
          </a:p>
          <a:p>
            <a:pPr algn="ctr">
              <a:spcBef>
                <a:spcPts val="1800"/>
              </a:spcBef>
            </a:pP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Made It!</a:t>
            </a:r>
          </a:p>
        </p:txBody>
      </p:sp>
      <p:pic>
        <p:nvPicPr>
          <p:cNvPr id="5125" name="Picture 3" descr="老师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01" y="3212976"/>
            <a:ext cx="2952328" cy="280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690827" y="5022621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l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314324" y="198438"/>
            <a:ext cx="8506147" cy="5937250"/>
          </a:xfrm>
        </p:spPr>
        <p:txBody>
          <a:bodyPr/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3.He worked very hard, both by himself and with Krista.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他学习很努力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靠他自己和克里斯塔。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both...and....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意为“两者都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……;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既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又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……",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用于连接两个表示并列关系的名词或代词。作为并列连词词组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它通常应连接两个相同性质的句子成分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但有时后一成分可能省略与前一成分相同的词。另外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若连接两个成分作主语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谓语须用复数形式。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:He both speaks and writes Spanish.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他既会说也会写西班牙语。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she and Sophia were pleased with the girl.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她和索菲娅都喜欢这个姑娘。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students are from France.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两名学生都来自法国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332657"/>
            <a:ext cx="8077200" cy="3744416"/>
          </a:xfrm>
        </p:spPr>
        <p:txBody>
          <a:bodyPr/>
          <a:lstStyle/>
          <a:p>
            <a:r>
              <a:rPr lang="en-US" altLang="zh-CN" sz="2400" dirty="0"/>
              <a:t>【</a:t>
            </a:r>
            <a:r>
              <a:rPr lang="zh-CN" altLang="en-US" sz="2400" dirty="0"/>
              <a:t>拓展</a:t>
            </a:r>
            <a:r>
              <a:rPr lang="en-US" altLang="zh-CN" sz="2400" dirty="0"/>
              <a:t>】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的反义词为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neither,“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意为“两者都不”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表示全部否定。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可与单数可数名词连用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neiher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褖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褖表示“既不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也不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冶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该结构作主语时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谓语动词一般为第三人称单数形式。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answer is right.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两个答案都不正确。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he nor his sister knew.</a:t>
            </a:r>
          </a:p>
          <a:p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他和他妹妹都不知道。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835292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</a:rPr>
              <a:t>. It’s all because of your help.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of 意为“因为,由于冶,是介词短语,后接名词、代词或动名词。由其构成的介词短语在句中作原因状语。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We can't go out because of the rain. 因为下雨我们不出去了。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Tony stopped playing soccer because of his sore back. 因为背疼托尼停止踢足球了。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【拓展】because 是连词, 后面跟从句表原因,常用以回答以why 开头的特殊疑问句。在复合句中because 引导原因状语从句,且because 不与so 连用。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如：David was late for school because he got up late. 大卫因为起床晚了,所以上学迟到了。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He didn't come because he was ill. 他因生病而没来。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467544" y="195362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6600"/>
                </a:solidFill>
                <a:latin typeface="Arial Narrow" panose="020B0606020202030204" pitchFamily="34" charset="0"/>
              </a:rPr>
              <a:t>Translate and write them down.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436811" y="908720"/>
            <a:ext cx="845978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AutoNum type="arabicPeriod"/>
            </a:pPr>
            <a:r>
              <a:rPr lang="en-US" sz="2900" b="1" dirty="0">
                <a:latin typeface="Times New Roman" panose="02020603050405020304" pitchFamily="18" charset="0"/>
              </a:rPr>
              <a:t> </a:t>
            </a:r>
            <a:r>
              <a:rPr lang="zh-CN" altLang="en-US" sz="2900" b="1" dirty="0">
                <a:latin typeface="Times New Roman" panose="02020603050405020304" pitchFamily="18" charset="0"/>
              </a:rPr>
              <a:t>我上班迟到是因为交通堵塞。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was late for work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of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 bad traffic.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436811" y="2043783"/>
            <a:ext cx="845978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900" b="1" dirty="0">
                <a:latin typeface="Times New Roman" panose="02020603050405020304" pitchFamily="18" charset="0"/>
              </a:rPr>
              <a:t>2. </a:t>
            </a:r>
            <a:r>
              <a:rPr lang="zh-CN" altLang="en-US" sz="2900" b="1" dirty="0">
                <a:latin typeface="Times New Roman" panose="02020603050405020304" pitchFamily="18" charset="0"/>
              </a:rPr>
              <a:t>由于我的粗心不小心把自己弄伤了。</a:t>
            </a:r>
          </a:p>
          <a:p>
            <a:pPr eaLnBrk="1" hangingPunct="1">
              <a:spcBef>
                <a:spcPct val="20000"/>
              </a:spcBef>
            </a:pPr>
            <a:r>
              <a:rPr lang="zh-CN" altLang="en-US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hurt myself </a:t>
            </a: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because of</a:t>
            </a: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my carelessness.</a:t>
            </a:r>
          </a:p>
          <a:p>
            <a:pPr eaLnBrk="1" hangingPunct="1">
              <a:spcBef>
                <a:spcPct val="20000"/>
              </a:spcBef>
            </a:pPr>
            <a:r>
              <a:rPr lang="en-US" sz="29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7413" name="TextBox 7"/>
          <p:cNvSpPr txBox="1">
            <a:spLocks noChangeArrowheads="1"/>
          </p:cNvSpPr>
          <p:nvPr/>
        </p:nvSpPr>
        <p:spPr bwMode="auto">
          <a:xfrm>
            <a:off x="395536" y="3186783"/>
            <a:ext cx="750093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</a:rPr>
              <a:t>3.</a:t>
            </a:r>
            <a:r>
              <a:rPr lang="zh-CN" altLang="en-US" sz="2800" b="1" dirty="0">
                <a:latin typeface="Times New Roman" panose="02020603050405020304" pitchFamily="18" charset="0"/>
              </a:rPr>
              <a:t>当地人从没真正接纳过我们。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The local people never really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accepted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us. 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</a:rPr>
              <a:t>4. </a:t>
            </a:r>
            <a:r>
              <a:rPr lang="zh-CN" altLang="en-US" sz="2800" b="1" dirty="0">
                <a:latin typeface="Times New Roman" panose="02020603050405020304" pitchFamily="18" charset="0"/>
              </a:rPr>
              <a:t>他衷心感激地接受了这件礼物。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He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accepted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the present with hearty thanks.</a:t>
            </a:r>
            <a:endParaRPr lang="zh-CN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mework q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2500312"/>
            <a:ext cx="2952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4284663" y="836613"/>
            <a:ext cx="3599705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Homework</a:t>
            </a:r>
            <a:endParaRPr lang="zh-CN" altLang="en-US" sz="3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214688" y="2571750"/>
            <a:ext cx="57975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sz="3600" b="1" dirty="0">
                <a:latin typeface="Times New Roman" panose="02020603050405020304" pitchFamily="18" charset="0"/>
              </a:rPr>
              <a:t>Write a passage about how you improve your English</a:t>
            </a:r>
            <a:r>
              <a:rPr lang="en-US" sz="3600" b="1" dirty="0" smtClean="0">
                <a:latin typeface="Times New Roman" panose="02020603050405020304" pitchFamily="18" charset="0"/>
              </a:rPr>
              <a:t>. </a:t>
            </a:r>
            <a:endParaRPr lang="en-GB" altLang="en-US" sz="36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y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1844824"/>
            <a:ext cx="29146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WordArt 3"/>
          <p:cNvSpPr>
            <a:spLocks noChangeArrowheads="1" noChangeShapeType="1" noTextEdit="1"/>
          </p:cNvSpPr>
          <p:nvPr/>
        </p:nvSpPr>
        <p:spPr bwMode="auto">
          <a:xfrm>
            <a:off x="4139952" y="2132856"/>
            <a:ext cx="3867150" cy="17383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b="1" dirty="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Thank you!</a:t>
            </a:r>
            <a:endParaRPr lang="zh-CN" altLang="en-US" sz="3600" b="1" dirty="0">
              <a:ln w="9525">
                <a:solidFill>
                  <a:srgbClr val="CC99FF"/>
                </a:solidFill>
                <a:rou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555776" y="932656"/>
            <a:ext cx="3376612" cy="992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ln w="12700">
                  <a:noFill/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8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Think about it!</a:t>
            </a:r>
            <a:endParaRPr lang="zh-CN" altLang="en-US" sz="3600" b="1" kern="10" dirty="0">
              <a:ln w="12700">
                <a:noFill/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8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467544" y="2714625"/>
            <a:ext cx="7920880" cy="295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sz="3200" dirty="0"/>
              <a:t>• Are you good at spelling? What words do you think are hard to spell?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dirty="0"/>
              <a:t>• What English skills would you like to improve?</a:t>
            </a:r>
            <a:endParaRPr lang="en-GB" alt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686800" cy="706438"/>
          </a:xfrm>
        </p:spPr>
        <p:txBody>
          <a:bodyPr/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aims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9140" y="980728"/>
            <a:ext cx="8834860" cy="5308600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1.Words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loser  fail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misspelled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accept  award  agree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  accept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2.Phrases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 oneself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Most-improved  Student  Award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of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  to  do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 sb.  do/doing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647700" y="500063"/>
            <a:ext cx="8496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700" b="1" dirty="0">
                <a:solidFill>
                  <a:srgbClr val="006600"/>
                </a:solidFill>
                <a:latin typeface="Arial Narrow" panose="020B0606020202030204" pitchFamily="34" charset="0"/>
              </a:rPr>
              <a:t>2. Read the lesson and complete the passage with the correct forms of the words in the box.</a:t>
            </a:r>
          </a:p>
        </p:txBody>
      </p:sp>
      <p:sp>
        <p:nvSpPr>
          <p:cNvPr id="8195" name="AutoShape 5"/>
          <p:cNvSpPr>
            <a:spLocks noChangeArrowheads="1"/>
          </p:cNvSpPr>
          <p:nvPr/>
        </p:nvSpPr>
        <p:spPr bwMode="auto">
          <a:xfrm>
            <a:off x="1214438" y="1643063"/>
            <a:ext cx="7177087" cy="779462"/>
          </a:xfrm>
          <a:prstGeom prst="roundRect">
            <a:avLst>
              <a:gd name="adj" fmla="val 16667"/>
            </a:avLst>
          </a:prstGeom>
          <a:solidFill>
            <a:srgbClr val="FFFF99">
              <a:alpha val="70000"/>
            </a:srgbClr>
          </a:solidFill>
          <a:ln w="44450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algn="ctr"/>
            <a:r>
              <a:rPr lang="en-US" sz="2500" b="1" dirty="0">
                <a:latin typeface="Times New Roman" panose="02020603050405020304" pitchFamily="18" charset="0"/>
              </a:rPr>
              <a:t>agree      present    notice    fail    accept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8313" y="2781300"/>
            <a:ext cx="842486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</a:rPr>
              <a:t>     Peter came from Mexico. He ______ his English exam because he spelled too many words wrong. His friend Krista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</a:rPr>
              <a:t>________ that. “If I can spell, you can spell, too,” said Krista.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</a:rPr>
              <a:t>Peter didn’t ______ because English wasn’t his first language.</a:t>
            </a:r>
          </a:p>
          <a:p>
            <a:pPr algn="just"/>
            <a:endParaRPr lang="en-US" sz="2500" b="1" dirty="0">
              <a:latin typeface="Times New Roman" panose="02020603050405020304" pitchFamily="18" charset="0"/>
            </a:endParaRPr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5214938" y="2928938"/>
            <a:ext cx="95250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failed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571500" y="4000500"/>
            <a:ext cx="13573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noticed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571750" y="4572000"/>
            <a:ext cx="1052513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agree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1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576263" y="1473200"/>
            <a:ext cx="8424862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</a:rPr>
              <a:t>    Krista helped Peter make a study plan. Peter ________ the challenge, and he worked very hard.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</a:rPr>
              <a:t>    On the last day of school, Miss Martin ________ the Most-Improved Student Award to Peter. His spelling was perfect 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</a:rPr>
              <a:t>in the last exam. Peter felt so happy. He thanked Krista.</a:t>
            </a:r>
          </a:p>
          <a:p>
            <a:pPr algn="just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</a:rPr>
              <a:t>Practice makes perfect! It always works.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7572375" y="1500188"/>
            <a:ext cx="14509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accepted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143625" y="2643188"/>
            <a:ext cx="15160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0000"/>
                </a:solidFill>
                <a:latin typeface="Times New Roman" panose="02020603050405020304" pitchFamily="18" charset="0"/>
              </a:rPr>
              <a:t>presented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922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26703" y="188640"/>
            <a:ext cx="85693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700" b="1">
                <a:solidFill>
                  <a:srgbClr val="006600"/>
                </a:solidFill>
                <a:latin typeface="Arial Narrow" panose="020B0606020202030204" pitchFamily="34" charset="0"/>
              </a:rPr>
              <a:t>3 Complete the dialogues with the correct forms of the words above.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23528" y="1045890"/>
            <a:ext cx="8712200" cy="537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</a:rPr>
              <a:t>1. A: Did you ______ that? Jim does not seem happy today.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</a:rPr>
              <a:t>   B: Yes. But maybe he is just tired. He played soccer this  morning.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</a:rPr>
              <a:t>2. A: I think we should visit our grandpa next weekend.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</a:rPr>
              <a:t>   B: I ______. We haven’t visited him for a whole month.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3. A: I know you really want this job. But if you _______, what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        will you do?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   B: I will feel sad, but I will not give up. I’ll continue working</a:t>
            </a: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       toward my </a:t>
            </a:r>
            <a:r>
              <a:rPr lang="en-US" sz="2400" b="1" dirty="0" smtClean="0">
                <a:latin typeface="Times New Roman" panose="02020603050405020304" pitchFamily="18" charset="0"/>
              </a:rPr>
              <a:t>dream</a:t>
            </a:r>
            <a:endParaRPr 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2109466" y="1188765"/>
            <a:ext cx="9064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200" b="1">
                <a:solidFill>
                  <a:srgbClr val="FF0066"/>
                </a:solidFill>
                <a:latin typeface="Times New Roman" panose="02020603050405020304" pitchFamily="18" charset="0"/>
              </a:rPr>
              <a:t>notice</a:t>
            </a: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180778" y="3260452"/>
            <a:ext cx="9271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500" b="1">
                <a:solidFill>
                  <a:srgbClr val="FF0066"/>
                </a:solidFill>
                <a:latin typeface="Times New Roman" panose="02020603050405020304" pitchFamily="18" charset="0"/>
              </a:rPr>
              <a:t>agree</a:t>
            </a:r>
          </a:p>
        </p:txBody>
      </p:sp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6752903" y="3974827"/>
            <a:ext cx="85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</a:t>
            </a:r>
            <a:endParaRPr lang="zh-CN" altLang="en-US" sz="24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utoUpdateAnimBg="0"/>
      <p:bldP spid="1024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71550" y="1557338"/>
            <a:ext cx="7129463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</a:rPr>
              <a:t>4. Work in groups of three. Rewrite the lesson as a dialogue and act it out.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755650" y="1917700"/>
            <a:ext cx="76327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2800" b="1">
              <a:latin typeface="Times New Roman" panose="02020603050405020304" pitchFamily="18" charset="0"/>
            </a:endParaRP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828675" y="476250"/>
            <a:ext cx="371475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sz="3500" dirty="0">
                <a:solidFill>
                  <a:srgbClr val="FF3399"/>
                </a:solidFill>
              </a:rPr>
              <a:t>Language Points</a:t>
            </a:r>
            <a:endParaRPr lang="zh-CN" altLang="en-US" sz="3500" dirty="0">
              <a:solidFill>
                <a:srgbClr val="FF3399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720117" y="1196752"/>
            <a:ext cx="7956339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1.But his friend, Krista,was not going to let Peter give up.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但是他的朋友,克里斯塔,不想让彼得放弃。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up 意为“放弃”可单独使用,其可后接名词、代词或动名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词。当代词作宾语时要放在give 和up 之间。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如：You ought to give up smoking as soon as possible. 你应尽可能快地戒烟。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should never give up his dream. 一个人永远都不应当放弃自己的梦想。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【拓展】give 的相关短语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away 赠送,分发;泄露 give back 归还  </a:t>
            </a:r>
          </a:p>
          <a:p>
            <a:pPr>
              <a:spcBef>
                <a:spcPts val="600"/>
              </a:spcBef>
            </a:pPr>
            <a:r>
              <a: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in 屈服 give off 发出 give out 分</a:t>
            </a:r>
            <a:r>
              <a:rPr lang="zh-CN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</a:t>
            </a:r>
            <a:endParaRPr lang="zh-CN" alt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971600" y="342900"/>
            <a:ext cx="7073900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 Peter accepted the challenge.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accept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接受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 has accepted our invitation.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他已经接受了我们的邀请。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 can't accept your advice in this matter.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在这个问题上我不能接受你的劝告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23787"/>
      </a:accent1>
      <a:accent2>
        <a:srgbClr val="4BD7F6"/>
      </a:accent2>
      <a:accent3>
        <a:srgbClr val="FFFFFF"/>
      </a:accent3>
      <a:accent4>
        <a:srgbClr val="000000"/>
      </a:accent4>
      <a:accent5>
        <a:srgbClr val="AAAEC3"/>
      </a:accent5>
      <a:accent6>
        <a:srgbClr val="43C3DF"/>
      </a:accent6>
      <a:hlink>
        <a:srgbClr val="0000FF"/>
      </a:hlink>
      <a:folHlink>
        <a:srgbClr val="800080"/>
      </a:folHlink>
    </a:clrScheme>
    <a:fontScheme name="旋转的风车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1021</Words>
  <Application>Microsoft Office PowerPoint</Application>
  <PresentationFormat>全屏显示(4:3)</PresentationFormat>
  <Paragraphs>94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黑体</vt:lpstr>
      <vt:lpstr>华文新魏</vt:lpstr>
      <vt:lpstr>宋体</vt:lpstr>
      <vt:lpstr>微软雅黑</vt:lpstr>
      <vt:lpstr>Arial</vt:lpstr>
      <vt:lpstr>Arial Narrow</vt:lpstr>
      <vt:lpstr>Times New Roman</vt:lpstr>
      <vt:lpstr>Wingdings</vt:lpstr>
      <vt:lpstr>WWW.2PPT.COM
</vt:lpstr>
      <vt:lpstr>PowerPoint 演示文稿</vt:lpstr>
      <vt:lpstr>PowerPoint 演示文稿</vt:lpstr>
      <vt:lpstr>Teaching aims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2008-04-03T05:49:00Z</dcterms:created>
  <dcterms:modified xsi:type="dcterms:W3CDTF">2023-01-17T02:08:42Z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94E243F33F3143FDBD4F25019EC55BB9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