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03" r:id="rId2"/>
    <p:sldId id="275" r:id="rId3"/>
    <p:sldId id="257" r:id="rId4"/>
    <p:sldId id="281" r:id="rId5"/>
    <p:sldId id="282" r:id="rId6"/>
    <p:sldId id="284" r:id="rId7"/>
    <p:sldId id="278" r:id="rId8"/>
    <p:sldId id="285" r:id="rId9"/>
    <p:sldId id="286" r:id="rId10"/>
    <p:sldId id="302" r:id="rId11"/>
    <p:sldId id="288" r:id="rId12"/>
    <p:sldId id="276" r:id="rId13"/>
    <p:sldId id="277" r:id="rId14"/>
    <p:sldId id="261" r:id="rId15"/>
    <p:sldId id="273" r:id="rId16"/>
    <p:sldId id="27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267" r:id="rId28"/>
    <p:sldId id="268" r:id="rId29"/>
    <p:sldId id="300" r:id="rId30"/>
    <p:sldId id="301" r:id="rId31"/>
  </p:sldIdLst>
  <p:sldSz cx="9144000" cy="6858000" type="screen4x3"/>
  <p:notesSz cx="6858000" cy="9144000"/>
  <p:custShowLst>
    <p:custShow name="自定义放映 1" id="0">
      <p:sldLst>
        <p:sld r:id="rId28"/>
      </p:sldLst>
    </p:custShow>
    <p:custShow name="自定义放映 2" id="1">
      <p:sldLst>
        <p:sld r:id="rId15"/>
      </p:sldLst>
    </p:custShow>
    <p:custShow name="自定义放映 3" id="2">
      <p:sldLst>
        <p:sld r:id="rId16"/>
      </p:sldLst>
    </p:custShow>
    <p:custShow name="自定义放映 4" id="3">
      <p:sldLst/>
    </p:custShow>
    <p:custShow name="自定义放映 5" id="4">
      <p:sldLst/>
    </p:custShow>
    <p:custShow name="自定义放映 6" id="5">
      <p:sldLst/>
    </p:custShow>
    <p:custShow name="自定义放映 7" id="6">
      <p:sldLst/>
    </p:custShow>
    <p:custShow name="自定义放映 8" id="7">
      <p:sldLst/>
    </p:custShow>
  </p:custShow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aramond" panose="02020404030301010803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aramond" panose="02020404030301010803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aramond" panose="02020404030301010803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aramond" panose="02020404030301010803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aramond" panose="02020404030301010803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Garamond" panose="02020404030301010803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Garamond" panose="02020404030301010803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Garamond" panose="02020404030301010803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Garamond" panose="02020404030301010803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DFE91D"/>
    <a:srgbClr val="F7D43D"/>
    <a:srgbClr val="FF0066"/>
    <a:srgbClr val="FF3300"/>
    <a:srgbClr val="D84902"/>
    <a:srgbClr val="8479D5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281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94D13-97B3-4CE8-AE7A-27693381F5C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2A4F3-3FC0-401A-9AED-CE0D5E09E6B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86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A1EC88B3-9678-4C2B-8F90-41BAACE0B9D4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C88B3-9678-4C2B-8F90-41BAACE0B9D4}" type="slidenum">
              <a:rPr lang="en-US" altLang="zh-CN" smtClean="0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/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1843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36" name="Freeform 4"/>
            <p:cNvSpPr/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37" name="Freeform 5"/>
            <p:cNvSpPr/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38" name="Freeform 6"/>
            <p:cNvSpPr/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39" name="Freeform 7"/>
            <p:cNvSpPr/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0" name="Freeform 8"/>
            <p:cNvSpPr/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1" name="Freeform 9"/>
            <p:cNvSpPr/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2" name="Freeform 10"/>
            <p:cNvSpPr/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3" name="Freeform 11"/>
            <p:cNvSpPr/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4" name="Freeform 12"/>
            <p:cNvSpPr/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5" name="Freeform 13"/>
            <p:cNvSpPr/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6" name="Freeform 14"/>
            <p:cNvSpPr/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7" name="Freeform 15"/>
            <p:cNvSpPr/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8" name="Freeform 16"/>
            <p:cNvSpPr/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9" name="Freeform 17"/>
            <p:cNvSpPr/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845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1845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8452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18453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18454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A21BFB9-5F73-4917-BE32-F2D28D43BB2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52C11-514C-4451-A87D-450C8718F85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43700" y="274638"/>
            <a:ext cx="2095500" cy="58975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34100" cy="58975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FC09E-157C-4045-AB9C-2D2F877441B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F47D7-70CA-4372-B0B0-7530B7AFF34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5E0D5-4D08-4A6A-BEA9-04958FADC01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006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211269-92FD-4115-BE40-C38D7D93C71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10D05-2691-4953-8ECC-8497591BE38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3C121-B102-421E-B11C-DF7B1BC9A3A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BAE347-DB71-4F18-BBF9-AEA1A4B7751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BE49B-F10E-4129-A983-7E408605BAA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B4106B-612C-4AFA-AF98-0734C4A1B8D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742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742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>
              <a:defRPr sz="1200"/>
            </a:lvl1pPr>
          </a:lstStyle>
          <a:p>
            <a:endParaRPr lang="en-US" altLang="zh-CN"/>
          </a:p>
        </p:txBody>
      </p:sp>
      <p:sp>
        <p:nvSpPr>
          <p:cNvPr id="1742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569EF8E7-FDCA-4F5A-AB36-CED7D73E850D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1743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764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anose="02020404030301010803" pitchFamily="18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anose="02020404030301010803" pitchFamily="18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anose="02020404030301010803" pitchFamily="18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anose="02020404030301010803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anose="02020404030301010803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anose="02020404030301010803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anose="02020404030301010803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anose="02020404030301010803" pitchFamily="18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hyperlink" Target="new_jh6_m8u1a3.sw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E:\2014&#21021;&#19977;\&#20061;&#19979;\&#20061;&#19979;M8\Module%2010\&#21516;&#27493;&#35838;&#20214;\Unit%201\new_jh6_m8u1a6.mp3" TargetMode="External"/><Relationship Id="rId1" Type="http://schemas.microsoft.com/office/2007/relationships/media" Target="file:///E:\2014&#21021;&#19977;\&#20061;&#19979;\&#20061;&#19979;M8\Module%2010\&#21516;&#27493;&#35838;&#20214;\Unit%201\new_jh6_m8u1a6.mp3" TargetMode="External"/><Relationship Id="rId4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E:\2014&#21021;&#19977;\&#20061;&#19979;\&#20061;&#19979;M8\Module%2010\&#21516;&#27493;&#35838;&#20214;\Unit%201\new_jh6_m8u1a7.mp3" TargetMode="External"/><Relationship Id="rId1" Type="http://schemas.microsoft.com/office/2007/relationships/media" Target="file:///E:\2014&#21021;&#19977;\&#20061;&#19979;\&#20061;&#19979;M8\Module%2010\&#21516;&#27493;&#35838;&#20214;\Unit%201\new_jh6_m8u1a7.mp3" TargetMode="External"/><Relationship Id="rId4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700808"/>
            <a:ext cx="9144000" cy="2582863"/>
          </a:xfrm>
        </p:spPr>
        <p:txBody>
          <a:bodyPr lIns="92075" tIns="46038" rIns="92075" bIns="46038" anchorCtr="0"/>
          <a:lstStyle/>
          <a:p>
            <a:pPr>
              <a:lnSpc>
                <a:spcPct val="150000"/>
              </a:lnSpc>
            </a:pPr>
            <a:r>
              <a:rPr lang="en-US" altLang="zh-CN" sz="4000" spc="-150" dirty="0">
                <a:solidFill>
                  <a:schemeClr val="tx1"/>
                </a:solidFill>
              </a:rPr>
              <a:t>Module </a:t>
            </a:r>
            <a:r>
              <a:rPr lang="en-US" altLang="zh-CN" spc="-150" dirty="0" smtClean="0">
                <a:solidFill>
                  <a:schemeClr val="tx1"/>
                </a:solidFill>
              </a:rPr>
              <a:t>8</a:t>
            </a:r>
            <a:r>
              <a:rPr lang="zh-CN" altLang="en-US" spc="-150" dirty="0" smtClean="0">
                <a:solidFill>
                  <a:schemeClr val="tx1"/>
                </a:solidFill>
              </a:rPr>
              <a:t>  </a:t>
            </a:r>
            <a:r>
              <a:rPr lang="en-US" altLang="zh-CN" spc="-150" dirty="0" smtClean="0">
                <a:solidFill>
                  <a:schemeClr val="tx1"/>
                </a:solidFill>
              </a:rPr>
              <a:t>My </a:t>
            </a:r>
            <a:r>
              <a:rPr lang="en-US" altLang="zh-CN" spc="-150" dirty="0">
                <a:solidFill>
                  <a:schemeClr val="tx1"/>
                </a:solidFill>
              </a:rPr>
              <a:t>future life</a:t>
            </a:r>
            <a:r>
              <a:rPr lang="en-US" altLang="zh-CN" spc="-150" dirty="0"/>
              <a:t> </a:t>
            </a:r>
            <a:br>
              <a:rPr lang="en-US" altLang="zh-CN" spc="-150" dirty="0"/>
            </a:br>
            <a:r>
              <a:rPr lang="en-US" altLang="zh-CN" sz="4800" spc="-150" dirty="0">
                <a:solidFill>
                  <a:srgbClr val="CF15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1 Here’s to our friendship!</a:t>
            </a:r>
          </a:p>
        </p:txBody>
      </p:sp>
      <p:pic>
        <p:nvPicPr>
          <p:cNvPr id="5" name="Picture 7" descr="gizf00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4591" y="972418"/>
            <a:ext cx="54737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D GFgif00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552" y="548680"/>
            <a:ext cx="109537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2989478" y="5728295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pic>
        <p:nvPicPr>
          <p:cNvPr id="110596" name="Picture 4" descr="t01ac6c0685a98433f9">
            <a:hlinkClick r:id="rId2" action="ppaction://hlinkfile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613" y="3429000"/>
            <a:ext cx="3810000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597" name="WordArt 5"/>
          <p:cNvSpPr>
            <a:spLocks noChangeArrowheads="1" noChangeShapeType="1" noTextEdit="1"/>
          </p:cNvSpPr>
          <p:nvPr/>
        </p:nvSpPr>
        <p:spPr bwMode="auto">
          <a:xfrm>
            <a:off x="1908175" y="1412875"/>
            <a:ext cx="4967288" cy="11509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Watch and read</a:t>
            </a:r>
            <a:endParaRPr lang="zh-CN" altLang="en-US" sz="3600" b="1" kern="1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685800" y="1143000"/>
            <a:ext cx="7343775" cy="50482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future  intend  pancake   pardon  </a:t>
            </a: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0" y="1600200"/>
            <a:ext cx="9144000" cy="515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  1. If you say _________, does it mean “Please say that again” or “I’m sorry”?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2 Do you think a(n)________ is something to eat or something to drink?</a:t>
            </a:r>
            <a:br>
              <a:rPr lang="en-US" altLang="zh-CN" sz="3200" b="1">
                <a:latin typeface="Times New Roman" panose="02020603050405020304" pitchFamily="18" charset="0"/>
              </a:rPr>
            </a:br>
            <a:r>
              <a:rPr lang="en-US" altLang="zh-CN" sz="3200" b="1">
                <a:latin typeface="Times New Roman" panose="02020603050405020304" pitchFamily="18" charset="0"/>
              </a:rPr>
              <a:t>3 If you _________ to do something, do you want to do it or not?</a:t>
            </a:r>
            <a:br>
              <a:rPr lang="en-US" altLang="zh-CN" sz="3200" b="1">
                <a:latin typeface="Times New Roman" panose="02020603050405020304" pitchFamily="18" charset="0"/>
              </a:rPr>
            </a:br>
            <a:r>
              <a:rPr lang="en-US" altLang="zh-CN" sz="3200" b="1">
                <a:latin typeface="Times New Roman" panose="02020603050405020304" pitchFamily="18" charset="0"/>
              </a:rPr>
              <a:t>4 Do you think the _________ will be better than the past?</a:t>
            </a:r>
            <a:endParaRPr lang="zh-CN" altLang="en-US" sz="3600" b="1">
              <a:latin typeface="Times New Roman" panose="02020603050405020304" pitchFamily="18" charset="0"/>
            </a:endParaRP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2555875" y="1700213"/>
            <a:ext cx="191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pardon</a:t>
            </a:r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3419475" y="5373688"/>
            <a:ext cx="149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future</a:t>
            </a: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3563938" y="2852738"/>
            <a:ext cx="2016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pancake</a:t>
            </a:r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1476375" y="4221163"/>
            <a:ext cx="14970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intend</a:t>
            </a:r>
          </a:p>
        </p:txBody>
      </p:sp>
      <p:sp>
        <p:nvSpPr>
          <p:cNvPr id="96265" name="Text Box 9"/>
          <p:cNvSpPr txBox="1">
            <a:spLocks noChangeArrowheads="1"/>
          </p:cNvSpPr>
          <p:nvPr/>
        </p:nvSpPr>
        <p:spPr bwMode="auto">
          <a:xfrm>
            <a:off x="7200900" y="6165850"/>
            <a:ext cx="19431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latin typeface="Arial" panose="020B0604020202020204" pitchFamily="34" charset="0"/>
              </a:rPr>
              <a:t>Activity 5</a:t>
            </a:r>
          </a:p>
        </p:txBody>
      </p:sp>
      <p:sp>
        <p:nvSpPr>
          <p:cNvPr id="96266" name="Text Box 10"/>
          <p:cNvSpPr txBox="1">
            <a:spLocks noChangeArrowheads="1"/>
          </p:cNvSpPr>
          <p:nvPr/>
        </p:nvSpPr>
        <p:spPr bwMode="auto">
          <a:xfrm>
            <a:off x="304800" y="304800"/>
            <a:ext cx="8229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5. Complete the passage with the words in the box.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0" grpId="0" bldLvl="0" autoUpdateAnimBg="0"/>
      <p:bldP spid="96261" grpId="0" bldLvl="0" autoUpdateAnimBg="0"/>
      <p:bldP spid="96262" grpId="0" bldLvl="0" autoUpdateAnimBg="0"/>
      <p:bldP spid="96263" grpId="0" bldLvl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2771775" y="1484313"/>
            <a:ext cx="34559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Useful expressions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1403350" y="2276475"/>
            <a:ext cx="7272338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You look lovely!   </a:t>
            </a:r>
            <a:r>
              <a:rPr lang="zh-CN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你看起来很可爱！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miss sb.    </a:t>
            </a:r>
            <a:r>
              <a:rPr lang="zh-CN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想念某人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3.intend to do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sth</a:t>
            </a:r>
            <a:r>
              <a:rPr lang="en-US" altLang="zh-CN" sz="3200" b="1" dirty="0">
                <a:latin typeface="Times New Roman" panose="02020603050405020304" pitchFamily="18" charset="0"/>
              </a:rPr>
              <a:t>.   </a:t>
            </a:r>
            <a:r>
              <a:rPr lang="zh-CN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打算做某事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4.for long    </a:t>
            </a:r>
            <a:r>
              <a:rPr lang="zh-CN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很长时间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835150" y="1916113"/>
            <a:ext cx="6769100" cy="350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5. I hope so.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我希望如此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  </a:t>
            </a:r>
            <a:r>
              <a:rPr lang="en-US" altLang="zh-CN" sz="3200" b="1" dirty="0">
                <a:latin typeface="Times New Roman" panose="02020603050405020304" pitchFamily="18" charset="0"/>
              </a:rPr>
              <a:t>6. fetch something to eat</a:t>
            </a:r>
            <a:r>
              <a:rPr lang="zh-CN" altLang="en-US" sz="3200" b="1" dirty="0">
                <a:latin typeface="Times New Roman" panose="02020603050405020304" pitchFamily="18" charset="0"/>
              </a:rPr>
              <a:t>拿些吃的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  </a:t>
            </a:r>
            <a:r>
              <a:rPr lang="en-US" altLang="zh-CN" sz="3200" b="1" dirty="0">
                <a:latin typeface="Times New Roman" panose="02020603050405020304" pitchFamily="18" charset="0"/>
              </a:rPr>
              <a:t>7. Here’s to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现在为了</a:t>
            </a:r>
            <a:r>
              <a:rPr lang="en-US" altLang="zh-CN" sz="3200" b="1" dirty="0">
                <a:latin typeface="Times New Roman" panose="02020603050405020304" pitchFamily="18" charset="0"/>
              </a:rPr>
              <a:t>…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8. Excuse me.   </a:t>
            </a:r>
            <a:r>
              <a:rPr lang="zh-CN" altLang="en-US" sz="3200" b="1" dirty="0">
                <a:latin typeface="Times New Roman" panose="02020603050405020304" pitchFamily="18" charset="0"/>
              </a:rPr>
              <a:t>抱歉，对不起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9. make a speech </a:t>
            </a:r>
            <a:r>
              <a:rPr lang="zh-CN" altLang="en-US" sz="3200" b="1" dirty="0">
                <a:latin typeface="Times New Roman" panose="02020603050405020304" pitchFamily="18" charset="0"/>
              </a:rPr>
              <a:t>做演讲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WordArt 3"/>
          <p:cNvSpPr>
            <a:spLocks noChangeArrowheads="1" noChangeShapeType="1" noTextEdit="1"/>
          </p:cNvSpPr>
          <p:nvPr/>
        </p:nvSpPr>
        <p:spPr bwMode="auto">
          <a:xfrm>
            <a:off x="2057400" y="0"/>
            <a:ext cx="5105400" cy="8334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altLang="zh-CN" kern="10" dirty="0">
                <a:ln w="9525">
                  <a:solidFill>
                    <a:srgbClr val="FF0000"/>
                  </a:solidFill>
                  <a:round/>
                </a:ln>
                <a:solidFill>
                  <a:srgbClr val="CC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Language Notes</a:t>
            </a:r>
            <a:endParaRPr lang="zh-CN" altLang="en-US" kern="10" dirty="0">
              <a:ln w="9525">
                <a:solidFill>
                  <a:srgbClr val="FF0000"/>
                </a:solidFill>
                <a:round/>
              </a:ln>
              <a:solidFill>
                <a:srgbClr val="CC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0" y="1196975"/>
            <a:ext cx="914400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i="1" dirty="0">
                <a:solidFill>
                  <a:srgbClr val="0000FF"/>
                </a:solidFill>
                <a:latin typeface="Garamond" panose="02020404030301010803" pitchFamily="18" charset="0"/>
              </a:rPr>
              <a:t>beat    </a:t>
            </a:r>
            <a:r>
              <a:rPr lang="en-US" altLang="zh-CN" sz="2800" b="1" i="1" dirty="0">
                <a:solidFill>
                  <a:srgbClr val="0000FF"/>
                </a:solidFill>
                <a:latin typeface="Arial" panose="020B0604020202020204"/>
              </a:rPr>
              <a:t>“</a:t>
            </a:r>
            <a:r>
              <a:rPr lang="zh-CN" altLang="en-US" sz="2800" b="1" i="1" dirty="0">
                <a:solidFill>
                  <a:srgbClr val="0000FF"/>
                </a:solidFill>
                <a:latin typeface="Garamond" panose="02020404030301010803" pitchFamily="18" charset="0"/>
              </a:rPr>
              <a:t>强节奏</a:t>
            </a:r>
            <a:r>
              <a:rPr lang="zh-CN" altLang="en-US" sz="2800" b="1" i="1" dirty="0">
                <a:solidFill>
                  <a:srgbClr val="0000FF"/>
                </a:solidFill>
                <a:latin typeface="Arial" panose="020B0604020202020204"/>
              </a:rPr>
              <a:t>”</a:t>
            </a:r>
            <a:endParaRPr lang="zh-CN" altLang="en-US" sz="2800" b="1" i="1" dirty="0">
              <a:solidFill>
                <a:srgbClr val="0000FF"/>
              </a:solidFill>
              <a:latin typeface="Garamond" panose="02020404030301010803" pitchFamily="18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i="1" dirty="0">
                <a:solidFill>
                  <a:srgbClr val="0000FF"/>
                </a:solidFill>
                <a:latin typeface="Garamond" panose="02020404030301010803" pitchFamily="18" charset="0"/>
              </a:rPr>
              <a:t>      </a:t>
            </a:r>
            <a:r>
              <a:rPr lang="en-US" altLang="zh-CN" sz="2800" b="1" i="1" dirty="0">
                <a:solidFill>
                  <a:srgbClr val="0000FF"/>
                </a:solidFill>
                <a:latin typeface="Garamond" panose="02020404030301010803" pitchFamily="18" charset="0"/>
              </a:rPr>
              <a:t>e.g. The beat of the music was so fast that I couldn</a:t>
            </a:r>
            <a:r>
              <a:rPr lang="en-US" altLang="zh-CN" sz="2800" b="1" i="1" dirty="0">
                <a:solidFill>
                  <a:srgbClr val="0000FF"/>
                </a:solidFill>
                <a:latin typeface="Arial" panose="020B0604020202020204"/>
              </a:rPr>
              <a:t>’</a:t>
            </a:r>
            <a:r>
              <a:rPr lang="en-US" altLang="zh-CN" sz="2800" b="1" i="1" dirty="0">
                <a:solidFill>
                  <a:srgbClr val="0000FF"/>
                </a:solidFill>
                <a:latin typeface="Garamond" panose="02020404030301010803" pitchFamily="18" charset="0"/>
              </a:rPr>
              <a:t>t follow it.</a:t>
            </a:r>
          </a:p>
          <a:p>
            <a:pPr>
              <a:spcBef>
                <a:spcPct val="50000"/>
              </a:spcBef>
            </a:pPr>
            <a:r>
              <a:rPr lang="en-US" altLang="zh-CN" sz="2800" b="1" i="1" dirty="0">
                <a:solidFill>
                  <a:srgbClr val="0000FF"/>
                </a:solidFill>
                <a:latin typeface="Garamond" panose="02020404030301010803" pitchFamily="18" charset="0"/>
              </a:rPr>
              <a:t>       </a:t>
            </a:r>
            <a:r>
              <a:rPr lang="zh-CN" altLang="en-US" sz="2800" b="1" i="1" dirty="0">
                <a:solidFill>
                  <a:srgbClr val="0000FF"/>
                </a:solidFill>
                <a:latin typeface="Garamond" panose="02020404030301010803" pitchFamily="18" charset="0"/>
              </a:rPr>
              <a:t>音乐节奏太快</a:t>
            </a:r>
            <a:r>
              <a:rPr lang="en-US" altLang="zh-CN" sz="2800" b="1" i="1" dirty="0">
                <a:solidFill>
                  <a:srgbClr val="0000FF"/>
                </a:solidFill>
                <a:latin typeface="Garamond" panose="02020404030301010803" pitchFamily="18" charset="0"/>
              </a:rPr>
              <a:t>,</a:t>
            </a:r>
            <a:r>
              <a:rPr lang="zh-CN" altLang="en-US" sz="2800" b="1" i="1" dirty="0">
                <a:solidFill>
                  <a:srgbClr val="0000FF"/>
                </a:solidFill>
                <a:latin typeface="Garamond" panose="02020404030301010803" pitchFamily="18" charset="0"/>
              </a:rPr>
              <a:t>我跟不上</a:t>
            </a:r>
            <a:r>
              <a:rPr lang="en-US" altLang="zh-CN" sz="2800" b="1" i="1" dirty="0">
                <a:solidFill>
                  <a:srgbClr val="0000FF"/>
                </a:solidFill>
                <a:latin typeface="Garamond" panose="02020404030301010803" pitchFamily="18" charset="0"/>
              </a:rPr>
              <a:t>.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0" y="3644900"/>
            <a:ext cx="914400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 dirty="0">
                <a:solidFill>
                  <a:srgbClr val="CC0000"/>
                </a:solidFill>
              </a:rPr>
              <a:t>2</a:t>
            </a:r>
            <a:r>
              <a:rPr lang="en-US" altLang="zh-CN" sz="2800" b="1" i="1" dirty="0">
                <a:solidFill>
                  <a:srgbClr val="CC0000"/>
                </a:solidFill>
              </a:rPr>
              <a:t>.   </a:t>
            </a:r>
            <a:r>
              <a:rPr lang="en-US" altLang="zh-CN" sz="2800" b="1" dirty="0">
                <a:solidFill>
                  <a:srgbClr val="CC0000"/>
                </a:solidFill>
              </a:rPr>
              <a:t>intend to do sty </a:t>
            </a:r>
            <a:r>
              <a:rPr lang="en-US" altLang="zh-CN" sz="2800" b="1" dirty="0">
                <a:solidFill>
                  <a:srgbClr val="CC0000"/>
                </a:solidFill>
                <a:latin typeface="Arial" panose="020B0604020202020204"/>
              </a:rPr>
              <a:t>“</a:t>
            </a:r>
            <a:r>
              <a:rPr lang="zh-CN" altLang="en-US" sz="2800" b="1" dirty="0">
                <a:solidFill>
                  <a:srgbClr val="CC0000"/>
                </a:solidFill>
              </a:rPr>
              <a:t>打算做某事</a:t>
            </a:r>
            <a:r>
              <a:rPr lang="zh-CN" altLang="en-US" sz="2800" b="1" dirty="0">
                <a:solidFill>
                  <a:srgbClr val="CC0000"/>
                </a:solidFill>
                <a:latin typeface="Arial" panose="020B0604020202020204"/>
              </a:rPr>
              <a:t>“</a:t>
            </a:r>
            <a:endParaRPr lang="zh-CN" altLang="en-US" sz="2800" b="1" dirty="0">
              <a:solidFill>
                <a:srgbClr val="CC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CC0000"/>
                </a:solidFill>
              </a:rPr>
              <a:t>e </a:t>
            </a:r>
            <a:r>
              <a:rPr lang="en-US" altLang="zh-CN" sz="2800" b="1" dirty="0">
                <a:solidFill>
                  <a:srgbClr val="FF0066"/>
                </a:solidFill>
              </a:rPr>
              <a:t>.g  </a:t>
            </a:r>
            <a:r>
              <a:rPr lang="en-US" altLang="zh-CN" sz="2800" b="1" dirty="0">
                <a:solidFill>
                  <a:srgbClr val="CC0000"/>
                </a:solidFill>
              </a:rPr>
              <a:t>Finny intends to go to Australia next year if everything  goes well. 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CC0000"/>
                </a:solidFill>
              </a:rPr>
              <a:t>如果一切顺利的话</a:t>
            </a:r>
            <a:r>
              <a:rPr lang="en-US" altLang="zh-CN" sz="2800" b="1" dirty="0">
                <a:solidFill>
                  <a:srgbClr val="CC0000"/>
                </a:solidFill>
              </a:rPr>
              <a:t>,</a:t>
            </a:r>
            <a:r>
              <a:rPr lang="zh-CN" altLang="en-US" sz="2800" b="1" dirty="0">
                <a:solidFill>
                  <a:srgbClr val="CC0000"/>
                </a:solidFill>
              </a:rPr>
              <a:t>芬妮明年想去澳大利亚</a:t>
            </a:r>
            <a:r>
              <a:rPr lang="en-US" altLang="zh-CN" sz="2800" b="1" dirty="0">
                <a:solidFill>
                  <a:srgbClr val="CC0000"/>
                </a:solidFill>
              </a:rPr>
              <a:t>.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57200" y="2819400"/>
            <a:ext cx="452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zh-CN" sz="180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utoUpdateAnimBg="0"/>
      <p:bldP spid="2048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827088" y="1125538"/>
            <a:ext cx="7488237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i="1" dirty="0">
                <a:solidFill>
                  <a:srgbClr val="0CAE27"/>
                </a:solidFill>
              </a:rPr>
              <a:t>3.for long =for a long time </a:t>
            </a:r>
            <a:r>
              <a:rPr lang="en-US" altLang="zh-CN" sz="3200" b="1" i="1" dirty="0">
                <a:solidFill>
                  <a:srgbClr val="0CAE27"/>
                </a:solidFill>
                <a:latin typeface="Arial" panose="020B0604020202020204"/>
              </a:rPr>
              <a:t>“</a:t>
            </a:r>
            <a:r>
              <a:rPr lang="zh-CN" altLang="en-US" sz="3200" b="1" i="1" dirty="0">
                <a:solidFill>
                  <a:srgbClr val="0CAE27"/>
                </a:solidFill>
              </a:rPr>
              <a:t>很长时间</a:t>
            </a:r>
            <a:r>
              <a:rPr lang="zh-CN" altLang="en-US" sz="3200" b="1" i="1" dirty="0">
                <a:solidFill>
                  <a:srgbClr val="0CAE27"/>
                </a:solidFill>
                <a:latin typeface="Arial" panose="020B0604020202020204"/>
              </a:rPr>
              <a:t>“</a:t>
            </a:r>
            <a:endParaRPr lang="zh-CN" altLang="en-US" sz="3200" b="1" i="1" dirty="0">
              <a:solidFill>
                <a:srgbClr val="0CAE27"/>
              </a:solidFill>
            </a:endParaRPr>
          </a:p>
          <a:p>
            <a:r>
              <a:rPr lang="zh-CN" altLang="en-US" sz="3200" b="1" i="1" dirty="0">
                <a:solidFill>
                  <a:srgbClr val="0CAE27"/>
                </a:solidFill>
              </a:rPr>
              <a:t>         </a:t>
            </a:r>
            <a:r>
              <a:rPr lang="en-US" altLang="zh-CN" sz="3200" b="1" i="1" dirty="0">
                <a:solidFill>
                  <a:srgbClr val="0CAE27"/>
                </a:solidFill>
              </a:rPr>
              <a:t>e. g .Have you been waiting for long?</a:t>
            </a:r>
          </a:p>
          <a:p>
            <a:r>
              <a:rPr lang="zh-CN" altLang="en-US" sz="3200" b="1" i="1" dirty="0">
                <a:solidFill>
                  <a:srgbClr val="0CAE27"/>
                </a:solidFill>
              </a:rPr>
              <a:t>你等了很长时间吗</a:t>
            </a:r>
            <a:r>
              <a:rPr lang="en-US" altLang="zh-CN" sz="3200" b="1" i="1" dirty="0">
                <a:solidFill>
                  <a:srgbClr val="0CAE27"/>
                </a:solidFill>
              </a:rPr>
              <a:t>?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611188" y="2781300"/>
            <a:ext cx="80645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i="1" dirty="0">
                <a:solidFill>
                  <a:srgbClr val="FF3300"/>
                </a:solidFill>
              </a:rPr>
              <a:t>4</a:t>
            </a:r>
            <a:r>
              <a:rPr lang="en-US" altLang="zh-CN" sz="2800" b="1" i="1" dirty="0">
                <a:solidFill>
                  <a:srgbClr val="FF3300"/>
                </a:solidFill>
              </a:rPr>
              <a:t>. stay </a:t>
            </a:r>
            <a:r>
              <a:rPr lang="en-US" altLang="zh-CN" sz="2800" b="1" i="1" dirty="0">
                <a:solidFill>
                  <a:srgbClr val="FF3300"/>
                </a:solidFill>
                <a:latin typeface="Arial" panose="020B0604020202020204"/>
              </a:rPr>
              <a:t>“</a:t>
            </a:r>
            <a:r>
              <a:rPr lang="zh-CN" altLang="en-US" sz="2800" b="1" i="1" dirty="0">
                <a:solidFill>
                  <a:srgbClr val="FF3300"/>
                </a:solidFill>
              </a:rPr>
              <a:t>保持；使处于</a:t>
            </a:r>
            <a:r>
              <a:rPr lang="en-US" altLang="zh-CN" sz="2800" b="1" i="1" dirty="0">
                <a:solidFill>
                  <a:srgbClr val="FF3300"/>
                </a:solidFill>
                <a:latin typeface="Arial" panose="020B0604020202020204"/>
              </a:rPr>
              <a:t>……</a:t>
            </a:r>
            <a:r>
              <a:rPr lang="zh-CN" altLang="en-US" sz="2800" b="1" i="1" dirty="0">
                <a:solidFill>
                  <a:srgbClr val="FF3300"/>
                </a:solidFill>
              </a:rPr>
              <a:t>状态</a:t>
            </a:r>
            <a:r>
              <a:rPr lang="zh-CN" altLang="en-US" sz="2800" b="1" i="1" dirty="0">
                <a:solidFill>
                  <a:srgbClr val="FF3300"/>
                </a:solidFill>
                <a:latin typeface="Arial" panose="020B0604020202020204"/>
              </a:rPr>
              <a:t>“</a:t>
            </a:r>
            <a:endParaRPr lang="zh-CN" altLang="en-US" sz="2800" b="1" i="1" dirty="0">
              <a:solidFill>
                <a:srgbClr val="FF3300"/>
              </a:solidFill>
            </a:endParaRPr>
          </a:p>
          <a:p>
            <a:r>
              <a:rPr lang="zh-CN" altLang="en-US" sz="2800" b="1" i="1" dirty="0">
                <a:solidFill>
                  <a:srgbClr val="FF3300"/>
                </a:solidFill>
              </a:rPr>
              <a:t>       </a:t>
            </a:r>
            <a:r>
              <a:rPr lang="en-US" altLang="zh-CN" sz="2800" b="1" i="1" dirty="0">
                <a:solidFill>
                  <a:srgbClr val="FF3300"/>
                </a:solidFill>
              </a:rPr>
              <a:t>e.g. The shops stay open until 9 pm.</a:t>
            </a:r>
          </a:p>
          <a:p>
            <a:r>
              <a:rPr lang="zh-CN" altLang="en-US" sz="2800" b="1" i="1" dirty="0">
                <a:solidFill>
                  <a:srgbClr val="FF3300"/>
                </a:solidFill>
              </a:rPr>
              <a:t>商店一直营业到晚</a:t>
            </a:r>
            <a:r>
              <a:rPr lang="en-US" altLang="zh-CN" sz="2800" b="1" i="1" dirty="0">
                <a:solidFill>
                  <a:srgbClr val="FF3300"/>
                </a:solidFill>
              </a:rPr>
              <a:t>9</a:t>
            </a:r>
            <a:r>
              <a:rPr lang="zh-CN" altLang="en-US" sz="2800" b="1" i="1" dirty="0">
                <a:solidFill>
                  <a:srgbClr val="FF3300"/>
                </a:solidFill>
              </a:rPr>
              <a:t>点</a:t>
            </a:r>
            <a:r>
              <a:rPr lang="en-US" altLang="zh-CN" sz="2800" b="1" i="1" dirty="0">
                <a:solidFill>
                  <a:srgbClr val="FF3300"/>
                </a:solidFill>
              </a:rPr>
              <a:t>.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755650" y="4437063"/>
            <a:ext cx="80645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 i="1" dirty="0"/>
              <a:t>5.fetch   (</a:t>
            </a:r>
            <a:r>
              <a:rPr lang="zh-CN" altLang="en-US" sz="2800" b="1" i="1" dirty="0"/>
              <a:t>去</a:t>
            </a:r>
            <a:r>
              <a:rPr lang="en-US" altLang="zh-CN" sz="2800" b="1" i="1" dirty="0"/>
              <a:t>)</a:t>
            </a:r>
            <a:r>
              <a:rPr lang="zh-CN" altLang="en-US" sz="2800" b="1" i="1" dirty="0"/>
              <a:t>拿来</a:t>
            </a:r>
          </a:p>
          <a:p>
            <a:r>
              <a:rPr lang="en-US" altLang="zh-CN" sz="2800" b="1" i="1" dirty="0"/>
              <a:t>e.g.   Please fetch me  my  glasses .</a:t>
            </a:r>
          </a:p>
          <a:p>
            <a:r>
              <a:rPr lang="zh-CN" altLang="en-US" sz="2800" b="1" i="1" dirty="0"/>
              <a:t>请把我的眼镜拿来</a:t>
            </a:r>
            <a:r>
              <a:rPr lang="en-US" altLang="zh-CN" sz="2800" b="1" i="1" dirty="0"/>
              <a:t>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  <p:bldP spid="46085" grpId="0"/>
      <p:bldP spid="4608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0" y="0"/>
            <a:ext cx="75612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/>
              <a:t>翻译下列句子：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250825" y="692150"/>
            <a:ext cx="8281988" cy="564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/>
              <a:t>1.</a:t>
            </a:r>
            <a:r>
              <a:rPr lang="zh-CN" altLang="en-US" sz="2800" b="1" dirty="0">
                <a:solidFill>
                  <a:srgbClr val="0000FF"/>
                </a:solidFill>
              </a:rPr>
              <a:t>聚会非常快乐，但我有点儿伤感。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</a:rPr>
              <a:t>2. </a:t>
            </a:r>
            <a:r>
              <a:rPr lang="zh-CN" altLang="en-US" sz="2800" b="1" dirty="0">
                <a:solidFill>
                  <a:srgbClr val="0000FF"/>
                </a:solidFill>
              </a:rPr>
              <a:t>不知道我们什么时候才能再次在这个大厅相聚。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</a:rPr>
              <a:t>3. </a:t>
            </a:r>
            <a:r>
              <a:rPr lang="zh-CN" altLang="en-US" sz="2800" b="1" dirty="0">
                <a:solidFill>
                  <a:srgbClr val="0000FF"/>
                </a:solidFill>
              </a:rPr>
              <a:t>但无论你到哪，这种事都会发生。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</a:rPr>
              <a:t>4. </a:t>
            </a:r>
            <a:r>
              <a:rPr lang="zh-CN" altLang="en-US" sz="2800" b="1" dirty="0">
                <a:solidFill>
                  <a:srgbClr val="0000FF"/>
                </a:solidFill>
              </a:rPr>
              <a:t>别忘了我们要去美国度假。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</a:rPr>
              <a:t>5. </a:t>
            </a:r>
            <a:r>
              <a:rPr lang="zh-CN" altLang="en-US" sz="2800" b="1" dirty="0">
                <a:solidFill>
                  <a:srgbClr val="0000FF"/>
                </a:solidFill>
              </a:rPr>
              <a:t>你打算在中国呆很久吗</a:t>
            </a:r>
            <a:r>
              <a:rPr lang="en-US" altLang="zh-CN" sz="2800" b="1" dirty="0">
                <a:solidFill>
                  <a:srgbClr val="0000FF"/>
                </a:solidFill>
              </a:rPr>
              <a:t>/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</a:rPr>
              <a:t>6. </a:t>
            </a:r>
            <a:r>
              <a:rPr lang="zh-CN" altLang="en-US" sz="2800" b="1" dirty="0">
                <a:solidFill>
                  <a:srgbClr val="0000FF"/>
                </a:solidFill>
              </a:rPr>
              <a:t>即使我回到英国，我也会回来看你们大家的。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</a:rPr>
              <a:t>7. </a:t>
            </a:r>
            <a:r>
              <a:rPr lang="zh-CN" altLang="en-US" sz="2800" b="1" dirty="0">
                <a:solidFill>
                  <a:srgbClr val="0000FF"/>
                </a:solidFill>
              </a:rPr>
              <a:t>我将在这里完成我的中学学业，但是我想哪天      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</a:rPr>
              <a:t>                 回家一趟。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</a:rPr>
              <a:t>                </a:t>
            </a:r>
            <a:r>
              <a:rPr lang="en-US" altLang="zh-CN" sz="2800" b="1" dirty="0">
                <a:solidFill>
                  <a:srgbClr val="0000FF"/>
                </a:solidFill>
              </a:rPr>
              <a:t>8. </a:t>
            </a:r>
            <a:r>
              <a:rPr lang="zh-CN" altLang="en-US" sz="2800" b="1" dirty="0">
                <a:solidFill>
                  <a:srgbClr val="0000FF"/>
                </a:solidFill>
              </a:rPr>
              <a:t>让我们去拿点吃的吧。</a:t>
            </a: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468313" y="1628775"/>
            <a:ext cx="7848600" cy="31400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000" b="1" dirty="0">
                <a:solidFill>
                  <a:schemeClr val="tx2"/>
                </a:solidFill>
              </a:rPr>
              <a:t>2. </a:t>
            </a:r>
            <a:r>
              <a:rPr lang="zh-CN" altLang="en-US" sz="4000" b="1" dirty="0">
                <a:solidFill>
                  <a:schemeClr val="tx2"/>
                </a:solidFill>
              </a:rPr>
              <a:t>不知道我们什么时候才能再次在这个大厅相聚。</a:t>
            </a:r>
          </a:p>
          <a:p>
            <a:r>
              <a:rPr lang="en-US" altLang="zh-CN" sz="4000" b="1" dirty="0">
                <a:solidFill>
                  <a:schemeClr val="tx2"/>
                </a:solidFill>
              </a:rPr>
              <a:t>I don</a:t>
            </a:r>
            <a:r>
              <a:rPr lang="en-US" altLang="zh-CN" sz="4000" b="1" dirty="0">
                <a:solidFill>
                  <a:schemeClr val="tx2"/>
                </a:solidFill>
                <a:latin typeface="Arial" panose="020B0604020202020204"/>
              </a:rPr>
              <a:t>’</a:t>
            </a:r>
            <a:r>
              <a:rPr lang="en-US" altLang="zh-CN" sz="4000" b="1" dirty="0">
                <a:solidFill>
                  <a:schemeClr val="tx2"/>
                </a:solidFill>
              </a:rPr>
              <a:t>t know </a:t>
            </a:r>
            <a:r>
              <a:rPr lang="en-US" altLang="zh-CN" sz="4000" b="1" dirty="0"/>
              <a:t>when we</a:t>
            </a:r>
            <a:r>
              <a:rPr lang="en-US" altLang="zh-CN" sz="4000" b="1" dirty="0">
                <a:latin typeface="Arial" panose="020B0604020202020204"/>
              </a:rPr>
              <a:t>’</a:t>
            </a:r>
            <a:r>
              <a:rPr lang="en-US" altLang="zh-CN" sz="4000" b="1" dirty="0"/>
              <a:t>ll be back in this hall together again</a:t>
            </a:r>
            <a:r>
              <a:rPr lang="en-US" altLang="zh-CN" sz="4000" b="1" dirty="0">
                <a:solidFill>
                  <a:schemeClr val="tx2"/>
                </a:solidFill>
              </a:rPr>
              <a:t>.</a:t>
            </a:r>
          </a:p>
          <a:p>
            <a:r>
              <a:rPr lang="zh-CN" altLang="en-US" sz="4000" b="1" dirty="0">
                <a:solidFill>
                  <a:schemeClr val="tx2"/>
                </a:solidFill>
              </a:rPr>
              <a:t>宾语从句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3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3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8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8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1" grpId="0" build="allAtOnce"/>
      <p:bldP spid="77831" grpId="1" uiExpand="1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755650" y="692150"/>
            <a:ext cx="77644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latin typeface="Arial" panose="020B0604020202020204" pitchFamily="34" charset="0"/>
              </a:rPr>
              <a:t>Do you know </a:t>
            </a:r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</a:rPr>
              <a:t>if</a:t>
            </a:r>
            <a:r>
              <a:rPr lang="en-US" altLang="zh-CN" sz="3200">
                <a:latin typeface="Arial" panose="020B0604020202020204" pitchFamily="34" charset="0"/>
              </a:rPr>
              <a:t> Sally Maxwell has arrived?</a:t>
            </a:r>
          </a:p>
        </p:txBody>
      </p:sp>
      <p:sp>
        <p:nvSpPr>
          <p:cNvPr id="98307" name="Line 3"/>
          <p:cNvSpPr>
            <a:spLocks noChangeShapeType="1"/>
          </p:cNvSpPr>
          <p:nvPr/>
        </p:nvSpPr>
        <p:spPr bwMode="auto">
          <a:xfrm>
            <a:off x="3203575" y="1341438"/>
            <a:ext cx="5113338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8308" name="Line 4"/>
          <p:cNvSpPr>
            <a:spLocks noChangeShapeType="1"/>
          </p:cNvSpPr>
          <p:nvPr/>
        </p:nvSpPr>
        <p:spPr bwMode="auto">
          <a:xfrm flipH="1">
            <a:off x="1331913" y="1268413"/>
            <a:ext cx="431800" cy="6477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8309" name="Line 5"/>
          <p:cNvSpPr>
            <a:spLocks noChangeShapeType="1"/>
          </p:cNvSpPr>
          <p:nvPr/>
        </p:nvSpPr>
        <p:spPr bwMode="auto">
          <a:xfrm>
            <a:off x="2700338" y="1268413"/>
            <a:ext cx="0" cy="64770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8310" name="Line 6"/>
          <p:cNvSpPr>
            <a:spLocks noChangeShapeType="1"/>
          </p:cNvSpPr>
          <p:nvPr/>
        </p:nvSpPr>
        <p:spPr bwMode="auto">
          <a:xfrm>
            <a:off x="5651500" y="1412875"/>
            <a:ext cx="0" cy="5032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2195513" y="1916113"/>
            <a:ext cx="11525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00CC00"/>
                </a:solidFill>
                <a:latin typeface="Arial" panose="020B0604020202020204" pitchFamily="34" charset="0"/>
              </a:rPr>
              <a:t>谓语</a:t>
            </a:r>
          </a:p>
        </p:txBody>
      </p:sp>
      <p:sp>
        <p:nvSpPr>
          <p:cNvPr id="98312" name="Text Box 8"/>
          <p:cNvSpPr txBox="1">
            <a:spLocks noChangeArrowheads="1"/>
          </p:cNvSpPr>
          <p:nvPr/>
        </p:nvSpPr>
        <p:spPr bwMode="auto">
          <a:xfrm>
            <a:off x="5076825" y="1916113"/>
            <a:ext cx="11509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</a:rPr>
              <a:t>宾语</a:t>
            </a:r>
          </a:p>
        </p:txBody>
      </p:sp>
      <p:sp>
        <p:nvSpPr>
          <p:cNvPr id="98313" name="Rectangle 9"/>
          <p:cNvSpPr>
            <a:spLocks noChangeArrowheads="1"/>
          </p:cNvSpPr>
          <p:nvPr/>
        </p:nvSpPr>
        <p:spPr bwMode="auto">
          <a:xfrm>
            <a:off x="0" y="2924175"/>
            <a:ext cx="9144000" cy="186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</a:rPr>
              <a:t>                          </a:t>
            </a:r>
            <a:r>
              <a:rPr lang="zh-CN" altLang="en-US" sz="3600" b="1">
                <a:solidFill>
                  <a:srgbClr val="FF0000"/>
                </a:solidFill>
                <a:latin typeface="Arial" panose="020B0604020202020204" pitchFamily="34" charset="0"/>
              </a:rPr>
              <a:t>宾语从句</a:t>
            </a:r>
          </a:p>
          <a:p>
            <a:pPr>
              <a:spcBef>
                <a:spcPct val="50000"/>
              </a:spcBef>
            </a:pPr>
            <a:r>
              <a:rPr lang="zh-CN" altLang="en-US" sz="3200" b="1">
                <a:latin typeface="Arial" panose="020B0604020202020204" pitchFamily="34" charset="0"/>
              </a:rPr>
              <a:t>在</a:t>
            </a:r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</a:rPr>
              <a:t>复合句</a:t>
            </a:r>
            <a:r>
              <a:rPr lang="zh-CN" altLang="en-US" sz="3200" b="1">
                <a:latin typeface="Arial" panose="020B0604020202020204" pitchFamily="34" charset="0"/>
              </a:rPr>
              <a:t>中用作及物动词的</a:t>
            </a:r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</a:rPr>
              <a:t>宾语</a:t>
            </a:r>
            <a:r>
              <a:rPr lang="zh-CN" altLang="en-US" sz="3200" b="1">
                <a:latin typeface="Arial" panose="020B0604020202020204" pitchFamily="34" charset="0"/>
              </a:rPr>
              <a:t>，或介词和某些形容词的宾语的从句叫</a:t>
            </a:r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</a:rPr>
              <a:t>宾语从句</a:t>
            </a:r>
            <a:r>
              <a:rPr lang="zh-CN" altLang="en-US" sz="3200" b="1">
                <a:latin typeface="Arial" panose="020B0604020202020204" pitchFamily="34" charset="0"/>
              </a:rPr>
              <a:t>。</a:t>
            </a:r>
          </a:p>
        </p:txBody>
      </p:sp>
      <p:sp>
        <p:nvSpPr>
          <p:cNvPr id="98314" name="Text Box 10"/>
          <p:cNvSpPr txBox="1">
            <a:spLocks noChangeArrowheads="1"/>
          </p:cNvSpPr>
          <p:nvPr/>
        </p:nvSpPr>
        <p:spPr bwMode="auto">
          <a:xfrm>
            <a:off x="827088" y="1916113"/>
            <a:ext cx="10795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0000FF"/>
                </a:solidFill>
                <a:latin typeface="Arial" panose="020B0604020202020204" pitchFamily="34" charset="0"/>
              </a:rPr>
              <a:t>主语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98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9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9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98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98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98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animBg="1"/>
      <p:bldP spid="98308" grpId="0" animBg="1"/>
      <p:bldP spid="98309" grpId="0" animBg="1"/>
      <p:bldP spid="98310" grpId="0" animBg="1"/>
      <p:bldP spid="98311" grpId="0"/>
      <p:bldP spid="98312" grpId="0"/>
      <p:bldP spid="983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0" y="188913"/>
            <a:ext cx="91440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latin typeface="Arial" panose="020B0604020202020204" pitchFamily="34" charset="0"/>
              </a:rPr>
              <a:t>无论主句是陈述句还是疑问句，宾语从句都必须使用</a:t>
            </a:r>
            <a:r>
              <a:rPr lang="zh-CN" altLang="en-US" sz="3200" b="1" i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陈述语序</a:t>
            </a:r>
            <a:r>
              <a:rPr lang="zh-CN" altLang="en-US" sz="3200">
                <a:latin typeface="Arial" panose="020B0604020202020204" pitchFamily="34" charset="0"/>
              </a:rPr>
              <a:t>，即“</a:t>
            </a:r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</a:rPr>
              <a:t>连接词＋宾语从句（主语＋谓语＋</a:t>
            </a:r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</a:rPr>
              <a:t>……</a:t>
            </a:r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</a:rPr>
              <a:t>）</a:t>
            </a:r>
            <a:r>
              <a:rPr lang="zh-CN" altLang="en-US" sz="3200">
                <a:latin typeface="Arial" panose="020B0604020202020204" pitchFamily="34" charset="0"/>
              </a:rPr>
              <a:t>”句式。</a:t>
            </a:r>
          </a:p>
          <a:p>
            <a:pPr>
              <a:spcBef>
                <a:spcPct val="50000"/>
              </a:spcBef>
            </a:pPr>
            <a:r>
              <a:rPr lang="zh-CN" altLang="en-US" sz="3200">
                <a:latin typeface="Arial" panose="020B0604020202020204" pitchFamily="34" charset="0"/>
              </a:rPr>
              <a:t>（</a:t>
            </a:r>
            <a:r>
              <a:rPr lang="en-US" altLang="zh-CN" sz="3200">
                <a:latin typeface="Arial" panose="020B0604020202020204" pitchFamily="34" charset="0"/>
              </a:rPr>
              <a:t>1</a:t>
            </a:r>
            <a:r>
              <a:rPr lang="zh-CN" altLang="en-US" sz="3200">
                <a:latin typeface="Arial" panose="020B0604020202020204" pitchFamily="34" charset="0"/>
              </a:rPr>
              <a:t>）宾语从句是陈述句。</a:t>
            </a:r>
          </a:p>
          <a:p>
            <a:pPr>
              <a:spcBef>
                <a:spcPct val="50000"/>
              </a:spcBef>
            </a:pPr>
            <a:r>
              <a:rPr lang="zh-CN" altLang="en-US" sz="3200">
                <a:latin typeface="Arial" panose="020B0604020202020204" pitchFamily="34" charset="0"/>
              </a:rPr>
              <a:t>       连接词用</a:t>
            </a:r>
            <a:r>
              <a:rPr lang="en-US" altLang="zh-CN" sz="3200">
                <a:latin typeface="Arial" panose="020B0604020202020204" pitchFamily="34" charset="0"/>
              </a:rPr>
              <a:t>that</a:t>
            </a:r>
            <a:r>
              <a:rPr lang="zh-CN" altLang="en-US" sz="3200">
                <a:latin typeface="Arial" panose="020B0604020202020204" pitchFamily="34" charset="0"/>
              </a:rPr>
              <a:t>在从句中没有实际意义。</a:t>
            </a:r>
          </a:p>
          <a:p>
            <a:pPr>
              <a:spcBef>
                <a:spcPct val="50000"/>
              </a:spcBef>
            </a:pPr>
            <a:r>
              <a:rPr lang="en-US" altLang="zh-CN" sz="3200">
                <a:latin typeface="Arial" panose="020B0604020202020204" pitchFamily="34" charset="0"/>
              </a:rPr>
              <a:t>I’ve heard that you play in your school orchestra</a:t>
            </a:r>
          </a:p>
        </p:txBody>
      </p:sp>
      <p:sp>
        <p:nvSpPr>
          <p:cNvPr id="99331" name="Line 3"/>
          <p:cNvSpPr>
            <a:spLocks noChangeShapeType="1"/>
          </p:cNvSpPr>
          <p:nvPr/>
        </p:nvSpPr>
        <p:spPr bwMode="auto">
          <a:xfrm flipH="1">
            <a:off x="1835150" y="3860800"/>
            <a:ext cx="361950" cy="3603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9332" name="Line 4"/>
          <p:cNvSpPr>
            <a:spLocks noChangeShapeType="1"/>
          </p:cNvSpPr>
          <p:nvPr/>
        </p:nvSpPr>
        <p:spPr bwMode="auto">
          <a:xfrm>
            <a:off x="4787900" y="3860800"/>
            <a:ext cx="3960813" cy="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1116013" y="4221163"/>
            <a:ext cx="12969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</a:rPr>
              <a:t>连接词</a:t>
            </a:r>
          </a:p>
        </p:txBody>
      </p:sp>
      <p:sp>
        <p:nvSpPr>
          <p:cNvPr id="99334" name="Line 6"/>
          <p:cNvSpPr>
            <a:spLocks noChangeShapeType="1"/>
          </p:cNvSpPr>
          <p:nvPr/>
        </p:nvSpPr>
        <p:spPr bwMode="auto">
          <a:xfrm>
            <a:off x="3132138" y="3860800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9335" name="Line 7"/>
          <p:cNvSpPr>
            <a:spLocks noChangeShapeType="1"/>
          </p:cNvSpPr>
          <p:nvPr/>
        </p:nvSpPr>
        <p:spPr bwMode="auto">
          <a:xfrm>
            <a:off x="3995738" y="3860800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2627313" y="4221163"/>
            <a:ext cx="10810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Arial" panose="020B0604020202020204" pitchFamily="34" charset="0"/>
              </a:rPr>
              <a:t>主语</a:t>
            </a:r>
          </a:p>
        </p:txBody>
      </p:sp>
      <p:sp>
        <p:nvSpPr>
          <p:cNvPr id="99337" name="Text Box 9"/>
          <p:cNvSpPr txBox="1">
            <a:spLocks noChangeArrowheads="1"/>
          </p:cNvSpPr>
          <p:nvPr/>
        </p:nvSpPr>
        <p:spPr bwMode="auto">
          <a:xfrm>
            <a:off x="3635375" y="4221163"/>
            <a:ext cx="10080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Arial" panose="020B0604020202020204" pitchFamily="34" charset="0"/>
              </a:rPr>
              <a:t>谓语</a:t>
            </a:r>
          </a:p>
        </p:txBody>
      </p:sp>
      <p:sp>
        <p:nvSpPr>
          <p:cNvPr id="99338" name="Line 10"/>
          <p:cNvSpPr>
            <a:spLocks noChangeShapeType="1"/>
          </p:cNvSpPr>
          <p:nvPr/>
        </p:nvSpPr>
        <p:spPr bwMode="auto">
          <a:xfrm>
            <a:off x="6588125" y="3860800"/>
            <a:ext cx="0" cy="433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9339" name="Text Box 11"/>
          <p:cNvSpPr txBox="1">
            <a:spLocks noChangeArrowheads="1"/>
          </p:cNvSpPr>
          <p:nvPr/>
        </p:nvSpPr>
        <p:spPr bwMode="auto">
          <a:xfrm>
            <a:off x="6084888" y="4149725"/>
            <a:ext cx="1079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Arial" panose="020B0604020202020204" pitchFamily="34" charset="0"/>
              </a:rPr>
              <a:t>宾语</a:t>
            </a:r>
          </a:p>
        </p:txBody>
      </p:sp>
      <p:sp>
        <p:nvSpPr>
          <p:cNvPr id="99340" name="Line 12"/>
          <p:cNvSpPr>
            <a:spLocks noChangeShapeType="1"/>
          </p:cNvSpPr>
          <p:nvPr/>
        </p:nvSpPr>
        <p:spPr bwMode="auto">
          <a:xfrm>
            <a:off x="1908175" y="4797425"/>
            <a:ext cx="684053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9341" name="Line 13"/>
          <p:cNvSpPr>
            <a:spLocks noChangeShapeType="1"/>
          </p:cNvSpPr>
          <p:nvPr/>
        </p:nvSpPr>
        <p:spPr bwMode="auto">
          <a:xfrm>
            <a:off x="5724525" y="4797425"/>
            <a:ext cx="0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9342" name="Text Box 14"/>
          <p:cNvSpPr txBox="1">
            <a:spLocks noChangeArrowheads="1"/>
          </p:cNvSpPr>
          <p:nvPr/>
        </p:nvSpPr>
        <p:spPr bwMode="auto">
          <a:xfrm>
            <a:off x="5003800" y="5445125"/>
            <a:ext cx="172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</a:rPr>
              <a:t>宾语从句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9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99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99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99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99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99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99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9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9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0" dur="500"/>
                                        <p:tgtEl>
                                          <p:spTgt spid="99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3" dur="500"/>
                                        <p:tgtEl>
                                          <p:spTgt spid="99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animBg="1"/>
      <p:bldP spid="99332" grpId="0" animBg="1"/>
      <p:bldP spid="99333" grpId="0"/>
      <p:bldP spid="99334" grpId="0" animBg="1"/>
      <p:bldP spid="99335" grpId="0" animBg="1"/>
      <p:bldP spid="99336" grpId="0"/>
      <p:bldP spid="99337" grpId="0"/>
      <p:bldP spid="99338" grpId="0" animBg="1"/>
      <p:bldP spid="99339" grpId="0"/>
      <p:bldP spid="99340" grpId="0" animBg="1"/>
      <p:bldP spid="99341" grpId="0" animBg="1"/>
      <p:bldP spid="9934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828040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latin typeface="Arial" panose="020B0604020202020204" pitchFamily="34" charset="0"/>
              </a:rPr>
              <a:t>(2) </a:t>
            </a:r>
            <a:r>
              <a:rPr lang="zh-CN" altLang="en-US" sz="3200">
                <a:latin typeface="Arial" panose="020B0604020202020204" pitchFamily="34" charset="0"/>
              </a:rPr>
              <a:t>宾语从句是一般疑问句</a:t>
            </a:r>
          </a:p>
          <a:p>
            <a:pPr>
              <a:spcBef>
                <a:spcPct val="50000"/>
              </a:spcBef>
            </a:pPr>
            <a:r>
              <a:rPr lang="zh-CN" altLang="en-US" sz="3200">
                <a:latin typeface="Arial" panose="020B0604020202020204" pitchFamily="34" charset="0"/>
              </a:rPr>
              <a:t>连接词用</a:t>
            </a:r>
            <a:r>
              <a:rPr lang="en-US" altLang="zh-CN" sz="3200">
                <a:latin typeface="Arial" panose="020B0604020202020204" pitchFamily="34" charset="0"/>
              </a:rPr>
              <a:t>If/whether </a:t>
            </a:r>
            <a:r>
              <a:rPr lang="zh-CN" altLang="en-US" sz="3200">
                <a:latin typeface="Arial" panose="020B0604020202020204" pitchFamily="34" charset="0"/>
              </a:rPr>
              <a:t>表示“是否”</a:t>
            </a:r>
          </a:p>
          <a:p>
            <a:pPr>
              <a:spcBef>
                <a:spcPct val="50000"/>
              </a:spcBef>
            </a:pPr>
            <a:r>
              <a:rPr lang="en-US" altLang="zh-CN" sz="3200">
                <a:latin typeface="Arial" panose="020B0604020202020204" pitchFamily="34" charset="0"/>
              </a:rPr>
              <a:t>Do you know </a:t>
            </a:r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</a:rPr>
              <a:t>if</a:t>
            </a:r>
            <a:r>
              <a:rPr lang="en-US" altLang="zh-CN" sz="3200">
                <a:latin typeface="Arial" panose="020B0604020202020204" pitchFamily="34" charset="0"/>
              </a:rPr>
              <a:t> Sally Maxwell has arrived?</a:t>
            </a:r>
          </a:p>
        </p:txBody>
      </p:sp>
      <p:sp>
        <p:nvSpPr>
          <p:cNvPr id="100355" name="Line 3"/>
          <p:cNvSpPr>
            <a:spLocks noChangeShapeType="1"/>
          </p:cNvSpPr>
          <p:nvPr/>
        </p:nvSpPr>
        <p:spPr bwMode="auto">
          <a:xfrm flipH="1">
            <a:off x="2484438" y="2349500"/>
            <a:ext cx="574675" cy="287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0356" name="Line 4"/>
          <p:cNvSpPr>
            <a:spLocks noChangeShapeType="1"/>
          </p:cNvSpPr>
          <p:nvPr/>
        </p:nvSpPr>
        <p:spPr bwMode="auto">
          <a:xfrm>
            <a:off x="4211638" y="2349500"/>
            <a:ext cx="0" cy="431800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0357" name="Line 5"/>
          <p:cNvSpPr>
            <a:spLocks noChangeShapeType="1"/>
          </p:cNvSpPr>
          <p:nvPr/>
        </p:nvSpPr>
        <p:spPr bwMode="auto">
          <a:xfrm>
            <a:off x="6732588" y="2420938"/>
            <a:ext cx="0" cy="36036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0358" name="Line 6"/>
          <p:cNvSpPr>
            <a:spLocks noChangeShapeType="1"/>
          </p:cNvSpPr>
          <p:nvPr/>
        </p:nvSpPr>
        <p:spPr bwMode="auto">
          <a:xfrm>
            <a:off x="3419475" y="2276475"/>
            <a:ext cx="2305050" cy="0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0359" name="Line 7"/>
          <p:cNvSpPr>
            <a:spLocks noChangeShapeType="1"/>
          </p:cNvSpPr>
          <p:nvPr/>
        </p:nvSpPr>
        <p:spPr bwMode="auto">
          <a:xfrm>
            <a:off x="5940425" y="2276475"/>
            <a:ext cx="1871663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0360" name="Line 8"/>
          <p:cNvSpPr>
            <a:spLocks noChangeShapeType="1"/>
          </p:cNvSpPr>
          <p:nvPr/>
        </p:nvSpPr>
        <p:spPr bwMode="auto">
          <a:xfrm>
            <a:off x="2843213" y="3284538"/>
            <a:ext cx="50419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1835150" y="2708275"/>
            <a:ext cx="12969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</a:rPr>
              <a:t>连接词</a:t>
            </a:r>
          </a:p>
        </p:txBody>
      </p:sp>
      <p:sp>
        <p:nvSpPr>
          <p:cNvPr id="100362" name="Text Box 10"/>
          <p:cNvSpPr txBox="1">
            <a:spLocks noChangeArrowheads="1"/>
          </p:cNvSpPr>
          <p:nvPr/>
        </p:nvSpPr>
        <p:spPr bwMode="auto">
          <a:xfrm>
            <a:off x="3708400" y="2708275"/>
            <a:ext cx="10810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33CC33"/>
                </a:solidFill>
                <a:latin typeface="Arial" panose="020B0604020202020204" pitchFamily="34" charset="0"/>
              </a:rPr>
              <a:t>主语</a:t>
            </a:r>
          </a:p>
        </p:txBody>
      </p:sp>
      <p:sp>
        <p:nvSpPr>
          <p:cNvPr id="100363" name="Text Box 11"/>
          <p:cNvSpPr txBox="1">
            <a:spLocks noChangeArrowheads="1"/>
          </p:cNvSpPr>
          <p:nvPr/>
        </p:nvSpPr>
        <p:spPr bwMode="auto">
          <a:xfrm>
            <a:off x="6227763" y="2781300"/>
            <a:ext cx="10080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0000FF"/>
                </a:solidFill>
                <a:latin typeface="Arial" panose="020B0604020202020204" pitchFamily="34" charset="0"/>
              </a:rPr>
              <a:t>谓语</a:t>
            </a:r>
          </a:p>
        </p:txBody>
      </p:sp>
      <p:sp>
        <p:nvSpPr>
          <p:cNvPr id="100364" name="Line 12"/>
          <p:cNvSpPr>
            <a:spLocks noChangeShapeType="1"/>
          </p:cNvSpPr>
          <p:nvPr/>
        </p:nvSpPr>
        <p:spPr bwMode="auto">
          <a:xfrm>
            <a:off x="5508625" y="3284538"/>
            <a:ext cx="0" cy="3603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0365" name="Text Box 13"/>
          <p:cNvSpPr txBox="1">
            <a:spLocks noChangeArrowheads="1"/>
          </p:cNvSpPr>
          <p:nvPr/>
        </p:nvSpPr>
        <p:spPr bwMode="auto">
          <a:xfrm>
            <a:off x="4716463" y="3573463"/>
            <a:ext cx="172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</a:rPr>
              <a:t>宾语从句</a:t>
            </a:r>
          </a:p>
        </p:txBody>
      </p:sp>
      <p:sp>
        <p:nvSpPr>
          <p:cNvPr id="100366" name="Text Box 14"/>
          <p:cNvSpPr txBox="1">
            <a:spLocks noChangeArrowheads="1"/>
          </p:cNvSpPr>
          <p:nvPr/>
        </p:nvSpPr>
        <p:spPr bwMode="auto">
          <a:xfrm>
            <a:off x="323850" y="4508500"/>
            <a:ext cx="8820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Arial" panose="020B0604020202020204" pitchFamily="34" charset="0"/>
              </a:rPr>
              <a:t>I asked your secretary </a:t>
            </a: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</a:rPr>
              <a:t>whether</a:t>
            </a:r>
            <a:r>
              <a:rPr lang="en-US" altLang="zh-CN" sz="2800">
                <a:latin typeface="Arial" panose="020B0604020202020204" pitchFamily="34" charset="0"/>
              </a:rPr>
              <a:t> she could come </a:t>
            </a: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</a:rPr>
              <a:t>or not</a:t>
            </a:r>
            <a:r>
              <a:rPr lang="en-US" altLang="zh-CN" sz="2800"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0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003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100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100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0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100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500"/>
                                        <p:tgtEl>
                                          <p:spTgt spid="100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100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animBg="1"/>
      <p:bldP spid="100356" grpId="0" animBg="1"/>
      <p:bldP spid="100357" grpId="0" animBg="1"/>
      <p:bldP spid="100358" grpId="0" animBg="1"/>
      <p:bldP spid="100359" grpId="0" animBg="1"/>
      <p:bldP spid="100360" grpId="0" animBg="1"/>
      <p:bldP spid="100361" grpId="0"/>
      <p:bldP spid="100362" grpId="0"/>
      <p:bldP spid="100363" grpId="0"/>
      <p:bldP spid="100364" grpId="0" animBg="1"/>
      <p:bldP spid="100365" grpId="0"/>
      <p:bldP spid="1003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12" name="Group 4"/>
          <p:cNvGrpSpPr/>
          <p:nvPr/>
        </p:nvGrpSpPr>
        <p:grpSpPr bwMode="auto">
          <a:xfrm>
            <a:off x="2044700" y="901700"/>
            <a:ext cx="5486400" cy="1066800"/>
            <a:chOff x="1344" y="192"/>
            <a:chExt cx="3456" cy="672"/>
          </a:xfrm>
        </p:grpSpPr>
        <p:pic>
          <p:nvPicPr>
            <p:cNvPr id="68613" name="Picture 5" descr="080615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344" y="192"/>
              <a:ext cx="3456" cy="6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8614" name="Text Box 6"/>
            <p:cNvSpPr txBox="1">
              <a:spLocks noChangeArrowheads="1"/>
            </p:cNvSpPr>
            <p:nvPr/>
          </p:nvSpPr>
          <p:spPr bwMode="auto">
            <a:xfrm>
              <a:off x="1392" y="316"/>
              <a:ext cx="302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3600" b="1" dirty="0">
                  <a:solidFill>
                    <a:srgbClr val="3333FF"/>
                  </a:solidFill>
                  <a:latin typeface="Times New Roman" panose="02020603050405020304" pitchFamily="18" charset="0"/>
                </a:rPr>
                <a:t>Words and expressions</a:t>
              </a:r>
            </a:p>
          </p:txBody>
        </p:sp>
      </p:grp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900113" y="2133600"/>
            <a:ext cx="2286000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handbag</a:t>
            </a:r>
          </a:p>
          <a:p>
            <a:pPr algn="r">
              <a:spcBef>
                <a:spcPct val="2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beat</a:t>
            </a:r>
          </a:p>
          <a:p>
            <a:pPr algn="r">
              <a:spcBef>
                <a:spcPct val="2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pardon</a:t>
            </a:r>
          </a:p>
          <a:p>
            <a:pPr algn="r">
              <a:spcBef>
                <a:spcPct val="2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intend</a:t>
            </a:r>
          </a:p>
          <a:p>
            <a:pPr algn="r">
              <a:spcBef>
                <a:spcPct val="2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fetch</a:t>
            </a:r>
          </a:p>
          <a:p>
            <a:pPr algn="r">
              <a:spcBef>
                <a:spcPct val="2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pancake</a:t>
            </a: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3348038" y="2133600"/>
            <a:ext cx="4572000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n. (</a:t>
            </a: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女用</a:t>
            </a: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手提包</a:t>
            </a:r>
          </a:p>
          <a:p>
            <a:pPr>
              <a:spcBef>
                <a:spcPct val="20000"/>
              </a:spcBef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v. </a:t>
            </a: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节拍，拍子</a:t>
            </a:r>
          </a:p>
          <a:p>
            <a:pPr>
              <a:spcBef>
                <a:spcPct val="20000"/>
              </a:spcBef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int. </a:t>
            </a: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对不起，请原谅</a:t>
            </a:r>
          </a:p>
          <a:p>
            <a:pPr>
              <a:spcBef>
                <a:spcPct val="20000"/>
              </a:spcBef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n.</a:t>
            </a: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水池，游泳池</a:t>
            </a:r>
          </a:p>
          <a:p>
            <a:pPr>
              <a:spcBef>
                <a:spcPct val="20000"/>
              </a:spcBef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去</a:t>
            </a: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取来，拿来</a:t>
            </a:r>
          </a:p>
          <a:p>
            <a:pPr>
              <a:spcBef>
                <a:spcPct val="20000"/>
              </a:spcBef>
            </a:pP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薄烤饼； 薄煎饼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68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686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686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50825" y="333375"/>
            <a:ext cx="8893175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latin typeface="Arial" panose="020B0604020202020204" pitchFamily="34" charset="0"/>
              </a:rPr>
              <a:t>(3) </a:t>
            </a:r>
            <a:r>
              <a:rPr lang="zh-CN" altLang="en-US" sz="3200">
                <a:latin typeface="Arial" panose="020B0604020202020204" pitchFamily="34" charset="0"/>
              </a:rPr>
              <a:t>宾语从句是特殊疑问句。</a:t>
            </a:r>
          </a:p>
          <a:p>
            <a:pPr>
              <a:spcBef>
                <a:spcPct val="50000"/>
              </a:spcBef>
            </a:pPr>
            <a:r>
              <a:rPr lang="zh-CN" altLang="en-US" sz="3200">
                <a:latin typeface="Arial" panose="020B0604020202020204" pitchFamily="34" charset="0"/>
              </a:rPr>
              <a:t>特殊疑问词做连接词，在句中充当相应的成分。</a:t>
            </a:r>
          </a:p>
          <a:p>
            <a:pPr>
              <a:spcBef>
                <a:spcPct val="50000"/>
              </a:spcBef>
            </a:pPr>
            <a:r>
              <a:rPr lang="en-US" altLang="zh-CN" sz="3200">
                <a:latin typeface="Arial" panose="020B0604020202020204" pitchFamily="34" charset="0"/>
              </a:rPr>
              <a:t>Can you tell me </a:t>
            </a:r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</a:rPr>
              <a:t>where</a:t>
            </a:r>
            <a:r>
              <a:rPr lang="en-US" altLang="zh-CN" sz="3200">
                <a:latin typeface="Arial" panose="020B0604020202020204" pitchFamily="34" charset="0"/>
              </a:rPr>
              <a:t> </a:t>
            </a:r>
            <a:r>
              <a:rPr lang="en-US" altLang="zh-CN" sz="3200">
                <a:solidFill>
                  <a:srgbClr val="33CC33"/>
                </a:solidFill>
                <a:latin typeface="Arial" panose="020B0604020202020204" pitchFamily="34" charset="0"/>
              </a:rPr>
              <a:t>you</a:t>
            </a:r>
            <a:r>
              <a:rPr lang="en-US" altLang="zh-CN" sz="3200">
                <a:latin typeface="Arial" panose="020B0604020202020204" pitchFamily="34" charset="0"/>
              </a:rPr>
              <a:t> </a:t>
            </a:r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</a:rPr>
              <a:t>are from</a:t>
            </a:r>
            <a:r>
              <a:rPr lang="en-US" altLang="zh-CN" sz="320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01379" name="Line 3"/>
          <p:cNvSpPr>
            <a:spLocks noChangeShapeType="1"/>
          </p:cNvSpPr>
          <p:nvPr/>
        </p:nvSpPr>
        <p:spPr bwMode="auto">
          <a:xfrm flipH="1">
            <a:off x="3348038" y="2276475"/>
            <a:ext cx="576262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1380" name="Line 4"/>
          <p:cNvSpPr>
            <a:spLocks noChangeShapeType="1"/>
          </p:cNvSpPr>
          <p:nvPr/>
        </p:nvSpPr>
        <p:spPr bwMode="auto">
          <a:xfrm>
            <a:off x="4859338" y="2349500"/>
            <a:ext cx="0" cy="431800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1381" name="Line 5"/>
          <p:cNvSpPr>
            <a:spLocks noChangeShapeType="1"/>
          </p:cNvSpPr>
          <p:nvPr/>
        </p:nvSpPr>
        <p:spPr bwMode="auto">
          <a:xfrm>
            <a:off x="5364163" y="2349500"/>
            <a:ext cx="1439862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1382" name="Line 6"/>
          <p:cNvSpPr>
            <a:spLocks noChangeShapeType="1"/>
          </p:cNvSpPr>
          <p:nvPr/>
        </p:nvSpPr>
        <p:spPr bwMode="auto">
          <a:xfrm>
            <a:off x="6011863" y="2349500"/>
            <a:ext cx="0" cy="431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3059113" y="2708275"/>
            <a:ext cx="12969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</a:rPr>
              <a:t>连接词</a:t>
            </a:r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4427538" y="2708275"/>
            <a:ext cx="10810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33CC33"/>
                </a:solidFill>
                <a:latin typeface="Arial" panose="020B0604020202020204" pitchFamily="34" charset="0"/>
              </a:rPr>
              <a:t>主语</a:t>
            </a:r>
          </a:p>
        </p:txBody>
      </p:sp>
      <p:sp>
        <p:nvSpPr>
          <p:cNvPr id="101385" name="Text Box 9"/>
          <p:cNvSpPr txBox="1">
            <a:spLocks noChangeArrowheads="1"/>
          </p:cNvSpPr>
          <p:nvPr/>
        </p:nvSpPr>
        <p:spPr bwMode="auto">
          <a:xfrm>
            <a:off x="5651500" y="2708275"/>
            <a:ext cx="10080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0000FF"/>
                </a:solidFill>
                <a:latin typeface="Arial" panose="020B0604020202020204" pitchFamily="34" charset="0"/>
              </a:rPr>
              <a:t>谓语</a:t>
            </a:r>
          </a:p>
        </p:txBody>
      </p:sp>
      <p:sp>
        <p:nvSpPr>
          <p:cNvPr id="101386" name="Line 10"/>
          <p:cNvSpPr>
            <a:spLocks noChangeShapeType="1"/>
          </p:cNvSpPr>
          <p:nvPr/>
        </p:nvSpPr>
        <p:spPr bwMode="auto">
          <a:xfrm>
            <a:off x="3203575" y="3213100"/>
            <a:ext cx="36734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1387" name="Line 11"/>
          <p:cNvSpPr>
            <a:spLocks noChangeShapeType="1"/>
          </p:cNvSpPr>
          <p:nvPr/>
        </p:nvSpPr>
        <p:spPr bwMode="auto">
          <a:xfrm>
            <a:off x="4932363" y="3213100"/>
            <a:ext cx="0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1388" name="Text Box 12"/>
          <p:cNvSpPr txBox="1">
            <a:spLocks noChangeArrowheads="1"/>
          </p:cNvSpPr>
          <p:nvPr/>
        </p:nvSpPr>
        <p:spPr bwMode="auto">
          <a:xfrm>
            <a:off x="4211638" y="3573463"/>
            <a:ext cx="172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</a:rPr>
              <a:t>宾语从句</a:t>
            </a:r>
          </a:p>
        </p:txBody>
      </p:sp>
      <p:sp>
        <p:nvSpPr>
          <p:cNvPr id="101389" name="Text Box 13"/>
          <p:cNvSpPr txBox="1">
            <a:spLocks noChangeArrowheads="1"/>
          </p:cNvSpPr>
          <p:nvPr/>
        </p:nvSpPr>
        <p:spPr bwMode="auto">
          <a:xfrm>
            <a:off x="539750" y="4437063"/>
            <a:ext cx="8280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latin typeface="Arial" panose="020B0604020202020204" pitchFamily="34" charset="0"/>
              </a:rPr>
              <a:t>But I don’t know who will come.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1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01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0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01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01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10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10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animBg="1"/>
      <p:bldP spid="101380" grpId="0" animBg="1"/>
      <p:bldP spid="101381" grpId="0" animBg="1"/>
      <p:bldP spid="101382" grpId="0" animBg="1"/>
      <p:bldP spid="101383" grpId="0"/>
      <p:bldP spid="101384" grpId="0"/>
      <p:bldP spid="101385" grpId="0"/>
      <p:bldP spid="101386" grpId="0" animBg="1"/>
      <p:bldP spid="101387" grpId="0" animBg="1"/>
      <p:bldP spid="101388" grpId="0"/>
      <p:bldP spid="10138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685800" y="3505200"/>
            <a:ext cx="8077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Arial" panose="020B0604020202020204" pitchFamily="34" charset="0"/>
              </a:rPr>
              <a:t>主句是一般现在时从句</a:t>
            </a:r>
            <a:r>
              <a:rPr lang="zh-CN" altLang="en-US" sz="3200" b="1">
                <a:solidFill>
                  <a:srgbClr val="FF3300"/>
                </a:solidFill>
                <a:latin typeface="Arial" panose="020B0604020202020204" pitchFamily="34" charset="0"/>
              </a:rPr>
              <a:t>可以用任何时态</a:t>
            </a:r>
          </a:p>
          <a:p>
            <a:pPr>
              <a:spcBef>
                <a:spcPct val="50000"/>
              </a:spcBef>
            </a:pPr>
            <a:r>
              <a:rPr lang="zh-CN" altLang="en-US" sz="3200" b="1">
                <a:latin typeface="Arial" panose="020B0604020202020204" pitchFamily="34" charset="0"/>
              </a:rPr>
              <a:t>主句是</a:t>
            </a:r>
            <a:r>
              <a:rPr lang="zh-CN" altLang="en-US" sz="3200" b="1">
                <a:solidFill>
                  <a:srgbClr val="FF3300"/>
                </a:solidFill>
                <a:latin typeface="Arial" panose="020B0604020202020204" pitchFamily="34" charset="0"/>
              </a:rPr>
              <a:t>一般过去时</a:t>
            </a:r>
            <a:r>
              <a:rPr lang="zh-CN" altLang="en-US" sz="3200" b="1">
                <a:latin typeface="Arial" panose="020B0604020202020204" pitchFamily="34" charset="0"/>
              </a:rPr>
              <a:t>从句用</a:t>
            </a:r>
            <a:r>
              <a:rPr lang="zh-CN" altLang="en-US" sz="3200" b="1">
                <a:solidFill>
                  <a:srgbClr val="FF3300"/>
                </a:solidFill>
                <a:latin typeface="Arial" panose="020B0604020202020204" pitchFamily="34" charset="0"/>
              </a:rPr>
              <a:t>过去的某一种时态</a:t>
            </a:r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506413" y="381000"/>
            <a:ext cx="86375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zh-CN" altLang="en-US" sz="4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宾语从句三要素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990600" y="1295400"/>
            <a:ext cx="4537075" cy="207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36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1.</a:t>
            </a:r>
            <a:r>
              <a:rPr lang="zh-CN" altLang="en-US" sz="36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引导词（连接词）</a:t>
            </a:r>
          </a:p>
          <a:p>
            <a:pPr>
              <a:spcBef>
                <a:spcPct val="30000"/>
              </a:spcBef>
            </a:pPr>
            <a:r>
              <a:rPr lang="en-US" altLang="zh-CN" sz="36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2.</a:t>
            </a:r>
            <a:r>
              <a:rPr lang="zh-CN" altLang="en-US" sz="36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语   序</a:t>
            </a:r>
          </a:p>
          <a:p>
            <a:pPr>
              <a:spcBef>
                <a:spcPct val="30000"/>
              </a:spcBef>
            </a:pPr>
            <a:r>
              <a:rPr lang="en-US" altLang="zh-CN" sz="36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3.</a:t>
            </a:r>
            <a:r>
              <a:rPr lang="zh-CN" altLang="en-US" sz="36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时   态</a:t>
            </a:r>
          </a:p>
        </p:txBody>
      </p:sp>
      <p:sp>
        <p:nvSpPr>
          <p:cNvPr id="102405" name="AutoShape 5"/>
          <p:cNvSpPr/>
          <p:nvPr/>
        </p:nvSpPr>
        <p:spPr bwMode="auto">
          <a:xfrm>
            <a:off x="414338" y="1582738"/>
            <a:ext cx="576262" cy="1584325"/>
          </a:xfrm>
          <a:prstGeom prst="leftBrace">
            <a:avLst>
              <a:gd name="adj1" fmla="val 22911"/>
              <a:gd name="adj2" fmla="val 50000"/>
            </a:avLst>
          </a:prstGeom>
          <a:noFill/>
          <a:ln w="76200">
            <a:solidFill>
              <a:schemeClr val="hlink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sz="18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3124200" y="2057400"/>
            <a:ext cx="3040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Arial" panose="020B0604020202020204" pitchFamily="34" charset="0"/>
              </a:rPr>
              <a:t>要用陈述句顺序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3" grpId="0" autoUpdateAnimBg="0"/>
      <p:bldP spid="102405" grpId="0" animBg="1"/>
      <p:bldP spid="10240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304800" y="449263"/>
            <a:ext cx="8305800" cy="436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ea1ChsPeriod"/>
            </a:pPr>
            <a:r>
              <a:rPr lang="en-US" altLang="zh-CN" sz="2800" dirty="0"/>
              <a:t>that</a:t>
            </a:r>
            <a:r>
              <a:rPr lang="zh-CN" altLang="en-US" sz="2800" dirty="0"/>
              <a:t>引导的宾语从句</a:t>
            </a:r>
          </a:p>
          <a:p>
            <a:pPr>
              <a:spcBef>
                <a:spcPct val="50000"/>
              </a:spcBef>
            </a:pPr>
            <a:r>
              <a:rPr lang="zh-CN" altLang="en-US" sz="2800" dirty="0"/>
              <a:t> </a:t>
            </a:r>
            <a:r>
              <a:rPr lang="en-US" altLang="zh-CN" sz="2800" dirty="0"/>
              <a:t>1.Trees improve the air. Betty thinks…</a:t>
            </a:r>
          </a:p>
          <a:p>
            <a:pPr>
              <a:spcBef>
                <a:spcPct val="50000"/>
              </a:spcBef>
            </a:pPr>
            <a:r>
              <a:rPr lang="en-US" altLang="zh-CN" sz="2800" dirty="0"/>
              <a:t>    </a:t>
            </a:r>
          </a:p>
          <a:p>
            <a:pPr>
              <a:spcBef>
                <a:spcPct val="50000"/>
              </a:spcBef>
            </a:pPr>
            <a:r>
              <a:rPr lang="en-US" altLang="zh-CN" sz="2800" dirty="0"/>
              <a:t>2.She told me. She is cooking.</a:t>
            </a:r>
          </a:p>
          <a:p>
            <a:pPr>
              <a:spcBef>
                <a:spcPct val="50000"/>
              </a:spcBef>
            </a:pPr>
            <a:endParaRPr lang="en-US" altLang="zh-CN" sz="2800" dirty="0"/>
          </a:p>
          <a:p>
            <a:pPr>
              <a:spcBef>
                <a:spcPct val="50000"/>
              </a:spcBef>
            </a:pPr>
            <a:r>
              <a:rPr lang="en-US" altLang="zh-CN" sz="2800" dirty="0"/>
              <a:t>3.The moon moves around the earth. The teacher </a:t>
            </a:r>
          </a:p>
          <a:p>
            <a:pPr>
              <a:spcBef>
                <a:spcPct val="50000"/>
              </a:spcBef>
            </a:pPr>
            <a:r>
              <a:rPr lang="en-US" altLang="zh-CN" sz="2800" dirty="0"/>
              <a:t>  said..</a:t>
            </a: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807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latin typeface="Arial" panose="020B0604020202020204" pitchFamily="34" charset="0"/>
              </a:rPr>
              <a:t>Betty thinks </a:t>
            </a:r>
            <a:r>
              <a:rPr lang="en-US" altLang="zh-CN" sz="2800" dirty="0">
                <a:solidFill>
                  <a:srgbClr val="FF3300"/>
                </a:solidFill>
                <a:latin typeface="Arial" panose="020B0604020202020204" pitchFamily="34" charset="0"/>
              </a:rPr>
              <a:t>that</a:t>
            </a:r>
            <a:r>
              <a:rPr lang="en-US" altLang="zh-CN" sz="2800" dirty="0">
                <a:latin typeface="Arial" panose="020B0604020202020204" pitchFamily="34" charset="0"/>
              </a:rPr>
              <a:t> trees improve the air.</a:t>
            </a:r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457200" y="3048000"/>
            <a:ext cx="784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latin typeface="Arial" panose="020B0604020202020204" pitchFamily="34" charset="0"/>
              </a:rPr>
              <a:t>She told me </a:t>
            </a:r>
            <a:r>
              <a:rPr lang="en-US" altLang="zh-CN" sz="2800" dirty="0">
                <a:solidFill>
                  <a:srgbClr val="FF3300"/>
                </a:solidFill>
                <a:latin typeface="Arial" panose="020B0604020202020204" pitchFamily="34" charset="0"/>
              </a:rPr>
              <a:t>that</a:t>
            </a:r>
            <a:r>
              <a:rPr lang="en-US" altLang="zh-CN" sz="2800" dirty="0">
                <a:latin typeface="Arial" panose="020B0604020202020204" pitchFamily="34" charset="0"/>
              </a:rPr>
              <a:t> she </a:t>
            </a:r>
            <a:r>
              <a:rPr lang="en-US" altLang="zh-CN" sz="2800" dirty="0">
                <a:solidFill>
                  <a:srgbClr val="FF3300"/>
                </a:solidFill>
                <a:latin typeface="Arial" panose="020B0604020202020204" pitchFamily="34" charset="0"/>
              </a:rPr>
              <a:t>was</a:t>
            </a:r>
            <a:r>
              <a:rPr lang="en-US" altLang="zh-CN" sz="2800" dirty="0">
                <a:latin typeface="Arial" panose="020B0604020202020204" pitchFamily="34" charset="0"/>
              </a:rPr>
              <a:t> cooking.</a:t>
            </a: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296838" y="4941168"/>
            <a:ext cx="82296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latin typeface="Arial" panose="020B0604020202020204" pitchFamily="34" charset="0"/>
              </a:rPr>
              <a:t>The teacher said </a:t>
            </a:r>
            <a:r>
              <a:rPr lang="en-US" altLang="zh-CN" sz="2800" dirty="0">
                <a:solidFill>
                  <a:srgbClr val="FF3300"/>
                </a:solidFill>
                <a:latin typeface="Arial" panose="020B0604020202020204" pitchFamily="34" charset="0"/>
              </a:rPr>
              <a:t>that</a:t>
            </a:r>
            <a:r>
              <a:rPr lang="en-US" altLang="zh-CN" sz="2800" dirty="0">
                <a:latin typeface="Arial" panose="020B0604020202020204" pitchFamily="34" charset="0"/>
              </a:rPr>
              <a:t> the moon </a:t>
            </a:r>
            <a:r>
              <a:rPr lang="en-US" altLang="zh-CN" sz="2800" dirty="0">
                <a:solidFill>
                  <a:srgbClr val="FF3300"/>
                </a:solidFill>
                <a:latin typeface="Arial" panose="020B0604020202020204" pitchFamily="34" charset="0"/>
              </a:rPr>
              <a:t>moves</a:t>
            </a:r>
            <a:r>
              <a:rPr lang="en-US" altLang="zh-CN" sz="2800" dirty="0">
                <a:latin typeface="Arial" panose="020B0604020202020204" pitchFamily="34" charset="0"/>
              </a:rPr>
              <a:t> around the </a:t>
            </a:r>
          </a:p>
          <a:p>
            <a:pPr>
              <a:spcBef>
                <a:spcPct val="50000"/>
              </a:spcBef>
            </a:pPr>
            <a:r>
              <a:rPr lang="en-US" altLang="zh-CN" sz="2800" dirty="0">
                <a:latin typeface="Arial" panose="020B0604020202020204" pitchFamily="34" charset="0"/>
              </a:rPr>
              <a:t>earth.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3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382000" cy="542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dirty="0"/>
              <a:t>二．疑问词引导的宾语从句</a:t>
            </a:r>
          </a:p>
          <a:p>
            <a:pPr>
              <a:spcBef>
                <a:spcPct val="50000"/>
              </a:spcBef>
            </a:pPr>
            <a:r>
              <a:rPr lang="en-US" altLang="zh-CN" sz="2800" dirty="0"/>
              <a:t>1.Where have you been? Can/ Could you tell me?</a:t>
            </a:r>
          </a:p>
          <a:p>
            <a:pPr>
              <a:spcBef>
                <a:spcPct val="50000"/>
              </a:spcBef>
            </a:pPr>
            <a:endParaRPr lang="en-US" altLang="zh-CN" sz="2800" dirty="0"/>
          </a:p>
          <a:p>
            <a:pPr>
              <a:spcBef>
                <a:spcPct val="50000"/>
              </a:spcBef>
            </a:pPr>
            <a:r>
              <a:rPr lang="en-US" altLang="zh-CN" sz="2800" dirty="0"/>
              <a:t>2.What is he doing? Bruce didn’t tell us.</a:t>
            </a:r>
          </a:p>
          <a:p>
            <a:pPr>
              <a:spcBef>
                <a:spcPct val="50000"/>
              </a:spcBef>
            </a:pPr>
            <a:endParaRPr lang="en-US" altLang="zh-CN" sz="2800" dirty="0"/>
          </a:p>
          <a:p>
            <a:pPr>
              <a:spcBef>
                <a:spcPct val="50000"/>
              </a:spcBef>
            </a:pPr>
            <a:r>
              <a:rPr lang="en-US" altLang="zh-CN" sz="2800" dirty="0"/>
              <a:t>3.Why does he come here? Can you tell me?</a:t>
            </a:r>
          </a:p>
          <a:p>
            <a:pPr>
              <a:spcBef>
                <a:spcPct val="50000"/>
              </a:spcBef>
            </a:pPr>
            <a:endParaRPr lang="en-US" altLang="zh-CN" sz="2800" dirty="0"/>
          </a:p>
          <a:p>
            <a:pPr>
              <a:spcBef>
                <a:spcPct val="50000"/>
              </a:spcBef>
            </a:pPr>
            <a:r>
              <a:rPr lang="en-US" altLang="zh-CN" sz="2800" dirty="0"/>
              <a:t>4.Who will give an interview? Please tell me.</a:t>
            </a:r>
          </a:p>
          <a:p>
            <a:pPr>
              <a:spcBef>
                <a:spcPct val="50000"/>
              </a:spcBef>
            </a:pPr>
            <a:endParaRPr lang="en-US" altLang="zh-CN" sz="1800" dirty="0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609600" y="1820863"/>
            <a:ext cx="7772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latin typeface="Arial" panose="020B0604020202020204" pitchFamily="34" charset="0"/>
              </a:rPr>
              <a:t>Could you tell me </a:t>
            </a:r>
            <a:r>
              <a:rPr lang="en-US" altLang="zh-CN" sz="2800" dirty="0">
                <a:solidFill>
                  <a:srgbClr val="FF3300"/>
                </a:solidFill>
                <a:latin typeface="Arial" panose="020B0604020202020204" pitchFamily="34" charset="0"/>
              </a:rPr>
              <a:t>where you have</a:t>
            </a:r>
            <a:r>
              <a:rPr lang="en-US" altLang="zh-CN" sz="2800" dirty="0">
                <a:latin typeface="Arial" panose="020B0604020202020204" pitchFamily="34" charset="0"/>
              </a:rPr>
              <a:t> been?</a:t>
            </a: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457200" y="3116263"/>
            <a:ext cx="7696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latin typeface="Arial" panose="020B0604020202020204" pitchFamily="34" charset="0"/>
              </a:rPr>
              <a:t>Bruce didn’t tell us </a:t>
            </a:r>
            <a:r>
              <a:rPr lang="en-US" altLang="zh-CN" sz="2800" dirty="0">
                <a:solidFill>
                  <a:srgbClr val="FF3300"/>
                </a:solidFill>
                <a:latin typeface="Arial" panose="020B0604020202020204" pitchFamily="34" charset="0"/>
              </a:rPr>
              <a:t>what he was</a:t>
            </a:r>
            <a:r>
              <a:rPr lang="en-US" altLang="zh-CN" sz="2800" dirty="0">
                <a:latin typeface="Arial" panose="020B0604020202020204" pitchFamily="34" charset="0"/>
              </a:rPr>
              <a:t> doing.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533400" y="4343400"/>
            <a:ext cx="815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latin typeface="Arial" panose="020B0604020202020204" pitchFamily="34" charset="0"/>
              </a:rPr>
              <a:t>Can you tell me </a:t>
            </a:r>
            <a:r>
              <a:rPr lang="en-US" altLang="zh-CN" sz="2800" dirty="0">
                <a:solidFill>
                  <a:srgbClr val="FF3300"/>
                </a:solidFill>
                <a:latin typeface="Arial" panose="020B0604020202020204" pitchFamily="34" charset="0"/>
              </a:rPr>
              <a:t>why he comes</a:t>
            </a:r>
            <a:r>
              <a:rPr lang="en-US" altLang="zh-CN" sz="2800" dirty="0">
                <a:latin typeface="Arial" panose="020B0604020202020204" pitchFamily="34" charset="0"/>
              </a:rPr>
              <a:t> here?</a:t>
            </a:r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381000" y="5867400"/>
            <a:ext cx="822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latin typeface="Arial" panose="020B0604020202020204" pitchFamily="34" charset="0"/>
              </a:rPr>
              <a:t>Please tell me </a:t>
            </a:r>
            <a:r>
              <a:rPr lang="en-US" altLang="zh-CN" sz="2800" dirty="0">
                <a:solidFill>
                  <a:srgbClr val="FF3300"/>
                </a:solidFill>
                <a:latin typeface="Arial" panose="020B0604020202020204" pitchFamily="34" charset="0"/>
              </a:rPr>
              <a:t>who will give</a:t>
            </a:r>
            <a:r>
              <a:rPr lang="en-US" altLang="zh-CN" sz="2800" dirty="0">
                <a:latin typeface="Arial" panose="020B0604020202020204" pitchFamily="34" charset="0"/>
              </a:rPr>
              <a:t> an interview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4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381000" y="373063"/>
            <a:ext cx="845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latin typeface="Arial" panose="020B0604020202020204" pitchFamily="34" charset="0"/>
              </a:rPr>
              <a:t>三．</a:t>
            </a:r>
            <a:r>
              <a:rPr lang="en-US" altLang="zh-CN" sz="2800" dirty="0">
                <a:latin typeface="Arial" panose="020B0604020202020204" pitchFamily="34" charset="0"/>
              </a:rPr>
              <a:t>if /whether</a:t>
            </a:r>
            <a:r>
              <a:rPr lang="zh-CN" altLang="en-US" sz="2800" dirty="0">
                <a:latin typeface="Arial" panose="020B0604020202020204" pitchFamily="34" charset="0"/>
              </a:rPr>
              <a:t>引导的宾语从句</a:t>
            </a: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457200" y="1295400"/>
            <a:ext cx="8305800" cy="436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Arial" panose="020B0604020202020204" pitchFamily="34" charset="0"/>
              </a:rPr>
              <a:t>1.Do you feel lonely?  Can you tell me?</a:t>
            </a:r>
          </a:p>
          <a:p>
            <a:pPr>
              <a:spcBef>
                <a:spcPct val="50000"/>
              </a:spcBef>
            </a:pPr>
            <a:endParaRPr lang="en-US" altLang="zh-CN" sz="280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>
                <a:latin typeface="Arial" panose="020B0604020202020204" pitchFamily="34" charset="0"/>
              </a:rPr>
              <a:t>2.Does Tom do his homework every day? </a:t>
            </a:r>
          </a:p>
          <a:p>
            <a:pPr>
              <a:spcBef>
                <a:spcPct val="50000"/>
              </a:spcBef>
            </a:pPr>
            <a:r>
              <a:rPr lang="en-US" altLang="zh-CN" sz="2800">
                <a:latin typeface="Arial" panose="020B0604020202020204" pitchFamily="34" charset="0"/>
              </a:rPr>
              <a:t>Could you tell me?</a:t>
            </a:r>
          </a:p>
          <a:p>
            <a:pPr>
              <a:spcBef>
                <a:spcPct val="50000"/>
              </a:spcBef>
            </a:pPr>
            <a:endParaRPr lang="en-US" altLang="zh-CN" sz="280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zh-CN" sz="280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>
                <a:latin typeface="Arial" panose="020B0604020202020204" pitchFamily="34" charset="0"/>
              </a:rPr>
              <a:t>3.Does he feel like eating apples? I didn’t know.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533400" y="1973263"/>
            <a:ext cx="7924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Arial" panose="020B0604020202020204" pitchFamily="34" charset="0"/>
              </a:rPr>
              <a:t>Can you tell me </a:t>
            </a:r>
            <a:r>
              <a:rPr lang="en-US" altLang="zh-CN" sz="2800">
                <a:solidFill>
                  <a:srgbClr val="FF3300"/>
                </a:solidFill>
                <a:latin typeface="Arial" panose="020B0604020202020204" pitchFamily="34" charset="0"/>
              </a:rPr>
              <a:t>if you feel</a:t>
            </a:r>
            <a:r>
              <a:rPr lang="en-US" altLang="zh-CN" sz="2800">
                <a:latin typeface="Arial" panose="020B0604020202020204" pitchFamily="34" charset="0"/>
              </a:rPr>
              <a:t> lonely?</a:t>
            </a: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609600" y="3878263"/>
            <a:ext cx="8001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Arial" panose="020B0604020202020204" pitchFamily="34" charset="0"/>
              </a:rPr>
              <a:t>Could you tell me </a:t>
            </a:r>
            <a:r>
              <a:rPr lang="en-US" altLang="zh-CN" sz="2800">
                <a:solidFill>
                  <a:srgbClr val="FF3300"/>
                </a:solidFill>
                <a:latin typeface="Arial" panose="020B0604020202020204" pitchFamily="34" charset="0"/>
              </a:rPr>
              <a:t>whether Tom does</a:t>
            </a:r>
            <a:r>
              <a:rPr lang="en-US" altLang="zh-CN" sz="2800">
                <a:latin typeface="Arial" panose="020B0604020202020204" pitchFamily="34" charset="0"/>
              </a:rPr>
              <a:t> his homework every day?</a:t>
            </a:r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533400" y="5859463"/>
            <a:ext cx="7848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Arial" panose="020B0604020202020204" pitchFamily="34" charset="0"/>
              </a:rPr>
              <a:t>I didn’t know </a:t>
            </a:r>
            <a:r>
              <a:rPr lang="en-US" altLang="zh-CN" sz="2800">
                <a:solidFill>
                  <a:srgbClr val="FF3300"/>
                </a:solidFill>
                <a:latin typeface="Arial" panose="020B0604020202020204" pitchFamily="34" charset="0"/>
              </a:rPr>
              <a:t>whether he felt</a:t>
            </a:r>
            <a:r>
              <a:rPr lang="en-US" altLang="zh-CN" sz="2800">
                <a:latin typeface="Arial" panose="020B0604020202020204" pitchFamily="34" charset="0"/>
              </a:rPr>
              <a:t> like eating apples.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5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5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矩形 6"/>
          <p:cNvSpPr>
            <a:spLocks noChangeArrowheads="1"/>
          </p:cNvSpPr>
          <p:nvPr/>
        </p:nvSpPr>
        <p:spPr bwMode="auto">
          <a:xfrm>
            <a:off x="1143000" y="2276475"/>
            <a:ext cx="800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 and mark the pauses.</a:t>
            </a:r>
          </a:p>
        </p:txBody>
      </p:sp>
      <p:sp>
        <p:nvSpPr>
          <p:cNvPr id="106500" name="矩形 9"/>
          <p:cNvSpPr>
            <a:spLocks noChangeArrowheads="1"/>
          </p:cNvSpPr>
          <p:nvPr/>
        </p:nvSpPr>
        <p:spPr bwMode="auto">
          <a:xfrm>
            <a:off x="611188" y="3357563"/>
            <a:ext cx="68580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I’ll finish my high school education here,/ but I want to /go back to my home town/ one day. /What are your plans,/ </a:t>
            </a:r>
            <a:r>
              <a:rPr lang="en-US" altLang="zh-CN" sz="32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Daming</a:t>
            </a:r>
            <a:r>
              <a:rPr lang="en-US" altLang="zh-CN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6501" name="new_jh6_m8u1a6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692150"/>
            <a:ext cx="1089025" cy="108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502" name="WordArt 6"/>
          <p:cNvSpPr>
            <a:spLocks noChangeArrowheads="1" noChangeShapeType="1" noTextEdit="1"/>
          </p:cNvSpPr>
          <p:nvPr/>
        </p:nvSpPr>
        <p:spPr bwMode="auto">
          <a:xfrm>
            <a:off x="900113" y="0"/>
            <a:ext cx="5472112" cy="18891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Pronunciation and speaking</a:t>
            </a:r>
            <a:endParaRPr lang="zh-CN" altLang="en-US" sz="3600" b="1" kern="10" dirty="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6503" name="矩形 6"/>
          <p:cNvSpPr>
            <a:spLocks noChangeArrowheads="1"/>
          </p:cNvSpPr>
          <p:nvPr/>
        </p:nvSpPr>
        <p:spPr bwMode="auto">
          <a:xfrm>
            <a:off x="1835150" y="5589588"/>
            <a:ext cx="800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listen again and repeat.</a:t>
            </a:r>
          </a:p>
        </p:txBody>
      </p:sp>
      <p:sp>
        <p:nvSpPr>
          <p:cNvPr id="106504" name="Text Box 8"/>
          <p:cNvSpPr txBox="1">
            <a:spLocks noChangeArrowheads="1"/>
          </p:cNvSpPr>
          <p:nvPr/>
        </p:nvSpPr>
        <p:spPr bwMode="auto">
          <a:xfrm>
            <a:off x="7199313" y="6329363"/>
            <a:ext cx="1944687" cy="528637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Activity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65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1523" fill="hold"/>
                                        <p:tgtEl>
                                          <p:spTgt spid="10650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501"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6501"/>
                </p:tgtEl>
              </p:cMediaNode>
            </p:audio>
          </p:childTnLst>
        </p:cTn>
      </p:par>
    </p:tnLst>
    <p:bldLst>
      <p:bldP spid="10650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矩形 6"/>
          <p:cNvSpPr>
            <a:spLocks noChangeArrowheads="1"/>
          </p:cNvSpPr>
          <p:nvPr/>
        </p:nvSpPr>
        <p:spPr bwMode="auto">
          <a:xfrm>
            <a:off x="1143000" y="2276475"/>
            <a:ext cx="800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 and mark the pauses.</a:t>
            </a:r>
          </a:p>
        </p:txBody>
      </p:sp>
      <p:sp>
        <p:nvSpPr>
          <p:cNvPr id="107523" name="矩形 9"/>
          <p:cNvSpPr>
            <a:spLocks noChangeArrowheads="1"/>
          </p:cNvSpPr>
          <p:nvPr/>
        </p:nvSpPr>
        <p:spPr bwMode="auto">
          <a:xfrm>
            <a:off x="611188" y="3357563"/>
            <a:ext cx="6858000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Let’s raise our glasses. /Here’s to our friendship, /everyone … /and to our future!</a:t>
            </a:r>
          </a:p>
        </p:txBody>
      </p:sp>
      <p:sp>
        <p:nvSpPr>
          <p:cNvPr id="107525" name="WordArt 5"/>
          <p:cNvSpPr>
            <a:spLocks noChangeArrowheads="1" noChangeShapeType="1" noTextEdit="1"/>
          </p:cNvSpPr>
          <p:nvPr/>
        </p:nvSpPr>
        <p:spPr bwMode="auto">
          <a:xfrm>
            <a:off x="900113" y="0"/>
            <a:ext cx="5472112" cy="18891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Pronunciation and speaking</a:t>
            </a:r>
            <a:endParaRPr lang="zh-CN" altLang="en-US" sz="3600" b="1" kern="1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7526" name="矩形 6"/>
          <p:cNvSpPr>
            <a:spLocks noChangeArrowheads="1"/>
          </p:cNvSpPr>
          <p:nvPr/>
        </p:nvSpPr>
        <p:spPr bwMode="auto">
          <a:xfrm>
            <a:off x="1835150" y="5589588"/>
            <a:ext cx="800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listen and check.</a:t>
            </a:r>
          </a:p>
        </p:txBody>
      </p:sp>
      <p:sp>
        <p:nvSpPr>
          <p:cNvPr id="107527" name="Text Box 7"/>
          <p:cNvSpPr txBox="1">
            <a:spLocks noChangeArrowheads="1"/>
          </p:cNvSpPr>
          <p:nvPr/>
        </p:nvSpPr>
        <p:spPr bwMode="auto">
          <a:xfrm>
            <a:off x="7199313" y="6329363"/>
            <a:ext cx="1944687" cy="528637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Activity 7</a:t>
            </a:r>
          </a:p>
        </p:txBody>
      </p:sp>
      <p:pic>
        <p:nvPicPr>
          <p:cNvPr id="107528" name="new_jh6_m8u1a7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196975"/>
            <a:ext cx="5842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7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75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9511" fill="hold"/>
                                        <p:tgtEl>
                                          <p:spTgt spid="1075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528"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7528"/>
                </p:tgtEl>
              </p:cMediaNode>
            </p:audio>
          </p:childTnLst>
        </p:cTn>
      </p:par>
    </p:tnLst>
    <p:bldLst>
      <p:bldP spid="10752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23850" y="2708275"/>
            <a:ext cx="784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3300"/>
                </a:solidFill>
              </a:rPr>
              <a:t>Work in pairs. Ask and answer the questions.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400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65138" y="3357563"/>
            <a:ext cx="8121650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00CC"/>
                </a:solidFill>
              </a:rPr>
              <a:t>1.What are your plans and hopes for the future ?</a:t>
            </a:r>
          </a:p>
          <a:p>
            <a:r>
              <a:rPr lang="en-US" altLang="zh-CN" sz="2800" b="1" dirty="0">
                <a:solidFill>
                  <a:srgbClr val="0000CC"/>
                </a:solidFill>
              </a:rPr>
              <a:t>2. Are you going to have a school leavers</a:t>
            </a:r>
            <a:r>
              <a:rPr lang="en-US" altLang="zh-CN" sz="2800" b="1" dirty="0">
                <a:solidFill>
                  <a:srgbClr val="0000CC"/>
                </a:solidFill>
                <a:latin typeface="Arial" panose="020B0604020202020204"/>
              </a:rPr>
              <a:t>’</a:t>
            </a:r>
            <a:r>
              <a:rPr lang="en-US" altLang="zh-CN" sz="2800" b="1" dirty="0">
                <a:solidFill>
                  <a:srgbClr val="0000CC"/>
                </a:solidFill>
              </a:rPr>
              <a:t> party?</a:t>
            </a:r>
          </a:p>
          <a:p>
            <a:r>
              <a:rPr lang="en-US" altLang="zh-CN" sz="2800" b="1" dirty="0">
                <a:solidFill>
                  <a:srgbClr val="0000CC"/>
                </a:solidFill>
              </a:rPr>
              <a:t>3.What will you do on your holiday?</a:t>
            </a:r>
          </a:p>
          <a:p>
            <a:r>
              <a:rPr lang="en-US" altLang="zh-CN" sz="2800" b="1" dirty="0">
                <a:solidFill>
                  <a:srgbClr val="0000CC"/>
                </a:solidFill>
              </a:rPr>
              <a:t>4.Will you miss your friends and classmates? Why or </a:t>
            </a:r>
          </a:p>
          <a:p>
            <a:r>
              <a:rPr lang="en-US" altLang="zh-CN" sz="2800" b="1" dirty="0">
                <a:solidFill>
                  <a:srgbClr val="0000CC"/>
                </a:solidFill>
              </a:rPr>
              <a:t>   why not?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7199313" y="6329363"/>
            <a:ext cx="1944687" cy="528637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Activity 7</a:t>
            </a:r>
          </a:p>
        </p:txBody>
      </p:sp>
      <p:sp>
        <p:nvSpPr>
          <p:cNvPr id="26634" name="WordArt 10"/>
          <p:cNvSpPr>
            <a:spLocks noChangeArrowheads="1" noChangeShapeType="1" noTextEdit="1"/>
          </p:cNvSpPr>
          <p:nvPr/>
        </p:nvSpPr>
        <p:spPr bwMode="auto">
          <a:xfrm>
            <a:off x="755650" y="1223963"/>
            <a:ext cx="7559675" cy="1484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Pronunciation and speaking</a:t>
            </a:r>
            <a:endParaRPr lang="zh-CN" altLang="en-US" sz="3600" b="1" kern="10" dirty="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8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WordArt 3"/>
          <p:cNvSpPr>
            <a:spLocks noChangeArrowheads="1" noChangeShapeType="1" noTextEdit="1"/>
          </p:cNvSpPr>
          <p:nvPr/>
        </p:nvSpPr>
        <p:spPr bwMode="auto">
          <a:xfrm>
            <a:off x="1971254" y="404664"/>
            <a:ext cx="496887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9525">
                  <a:solidFill>
                    <a:srgbClr val="FF0000"/>
                  </a:solidFill>
                  <a:round/>
                </a:ln>
                <a:solidFill>
                  <a:srgbClr val="008000"/>
                </a:solid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SUMMARY</a:t>
            </a:r>
            <a:endParaRPr lang="zh-CN" altLang="en-US" sz="3600" kern="10" dirty="0">
              <a:ln w="9525">
                <a:solidFill>
                  <a:srgbClr val="FF0000"/>
                </a:solidFill>
                <a:round/>
              </a:ln>
              <a:solidFill>
                <a:srgbClr val="008000"/>
              </a:solidFill>
              <a:effectLst>
                <a:outerShdw dist="563972" dir="14049741" sx="125000" sy="125000" algn="tl" rotWithShape="0">
                  <a:srgbClr val="C7DFD3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50825" y="1052513"/>
            <a:ext cx="8353425" cy="5310187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3600" b="1" dirty="0">
                <a:solidFill>
                  <a:srgbClr val="FF3300"/>
                </a:solidFill>
                <a:latin typeface="Garamond" panose="02020404030301010803" pitchFamily="18" charset="0"/>
              </a:rPr>
              <a:t>It</a:t>
            </a:r>
            <a:r>
              <a:rPr lang="en-US" altLang="zh-CN" sz="3600" b="1" dirty="0">
                <a:solidFill>
                  <a:srgbClr val="FF3300"/>
                </a:solidFill>
                <a:latin typeface="Arial" panose="020B0604020202020204"/>
              </a:rPr>
              <a:t>’</a:t>
            </a:r>
            <a:r>
              <a:rPr lang="en-US" altLang="zh-CN" sz="3600" b="1" dirty="0">
                <a:solidFill>
                  <a:srgbClr val="FF3300"/>
                </a:solidFill>
                <a:latin typeface="Garamond" panose="02020404030301010803" pitchFamily="18" charset="0"/>
              </a:rPr>
              <a:t>s very</a:t>
            </a:r>
            <a:r>
              <a:rPr lang="en-US" altLang="zh-CN" sz="3600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US" altLang="zh-CN" sz="3600" b="1" dirty="0">
                <a:solidFill>
                  <a:srgbClr val="0CAE27"/>
                </a:solidFill>
                <a:latin typeface="Garamond" panose="02020404030301010803" pitchFamily="18" charset="0"/>
              </a:rPr>
              <a:t>enjoyable</a:t>
            </a:r>
            <a:r>
              <a:rPr lang="en-US" altLang="zh-CN" sz="3600" b="1" dirty="0">
                <a:solidFill>
                  <a:srgbClr val="FF0000"/>
                </a:solidFill>
                <a:latin typeface="Garamond" panose="02020404030301010803" pitchFamily="18" charset="0"/>
              </a:rPr>
              <a:t>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3600" b="1" dirty="0">
                <a:solidFill>
                  <a:schemeClr val="tx2"/>
                </a:solidFill>
                <a:latin typeface="Garamond" panose="02020404030301010803" pitchFamily="18" charset="0"/>
              </a:rPr>
              <a:t>That</a:t>
            </a:r>
            <a:r>
              <a:rPr lang="en-US" altLang="zh-CN" sz="3600" b="1" dirty="0">
                <a:solidFill>
                  <a:schemeClr val="tx2"/>
                </a:solidFill>
                <a:latin typeface="Arial" panose="020B0604020202020204"/>
              </a:rPr>
              <a:t>’</a:t>
            </a:r>
            <a:r>
              <a:rPr lang="en-US" altLang="zh-CN" sz="3600" b="1" dirty="0">
                <a:solidFill>
                  <a:schemeClr val="tx2"/>
                </a:solidFill>
                <a:latin typeface="Garamond" panose="02020404030301010803" pitchFamily="18" charset="0"/>
              </a:rPr>
              <a:t>s a nice</a:t>
            </a:r>
            <a:r>
              <a:rPr lang="en-US" altLang="zh-CN" sz="3600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US" altLang="zh-CN" sz="3600" b="1" dirty="0">
                <a:solidFill>
                  <a:srgbClr val="0CAE27"/>
                </a:solidFill>
                <a:latin typeface="Garamond" panose="02020404030301010803" pitchFamily="18" charset="0"/>
              </a:rPr>
              <a:t>handbag</a:t>
            </a:r>
            <a:r>
              <a:rPr lang="en-US" altLang="zh-CN" sz="3600" b="1" dirty="0">
                <a:solidFill>
                  <a:srgbClr val="FF0000"/>
                </a:solidFill>
                <a:latin typeface="Garamond" panose="02020404030301010803" pitchFamily="18" charset="0"/>
              </a:rPr>
              <a:t> 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3600" b="1" dirty="0">
                <a:solidFill>
                  <a:schemeClr val="tx2"/>
                </a:solidFill>
                <a:latin typeface="Garamond" panose="02020404030301010803" pitchFamily="18" charset="0"/>
              </a:rPr>
              <a:t>Thank you for your help with our</a:t>
            </a:r>
            <a:r>
              <a:rPr lang="en-US" altLang="zh-CN" sz="3600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US" altLang="zh-CN" sz="3600" b="1" dirty="0">
                <a:solidFill>
                  <a:srgbClr val="0CAE27"/>
                </a:solidFill>
                <a:latin typeface="Garamond" panose="02020404030301010803" pitchFamily="18" charset="0"/>
              </a:rPr>
              <a:t>homework</a:t>
            </a:r>
            <a:r>
              <a:rPr lang="en-US" altLang="zh-CN" sz="3600" b="1" dirty="0">
                <a:solidFill>
                  <a:srgbClr val="FF0000"/>
                </a:solidFill>
                <a:latin typeface="Garamond" panose="02020404030301010803" pitchFamily="18" charset="0"/>
              </a:rPr>
              <a:t>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3600" b="1" dirty="0">
                <a:solidFill>
                  <a:schemeClr val="tx2"/>
                </a:solidFill>
                <a:latin typeface="Garamond" panose="02020404030301010803" pitchFamily="18" charset="0"/>
              </a:rPr>
              <a:t>The hall looks</a:t>
            </a:r>
            <a:r>
              <a:rPr lang="en-US" altLang="zh-CN" sz="3600" b="1" dirty="0">
                <a:solidFill>
                  <a:schemeClr val="bg2"/>
                </a:solidFill>
                <a:latin typeface="Garamond" panose="02020404030301010803" pitchFamily="18" charset="0"/>
              </a:rPr>
              <a:t> </a:t>
            </a:r>
            <a:r>
              <a:rPr lang="en-US" altLang="zh-CN" sz="3600" b="1" dirty="0">
                <a:solidFill>
                  <a:srgbClr val="0CAE27"/>
                </a:solidFill>
                <a:latin typeface="Garamond" panose="02020404030301010803" pitchFamily="18" charset="0"/>
              </a:rPr>
              <a:t>wonderful</a:t>
            </a:r>
            <a:r>
              <a:rPr lang="en-US" altLang="zh-CN" sz="3600" b="1" dirty="0">
                <a:solidFill>
                  <a:schemeClr val="bg2"/>
                </a:solidFill>
                <a:latin typeface="Garamond" panose="02020404030301010803" pitchFamily="18" charset="0"/>
              </a:rPr>
              <a:t>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3600" b="1" dirty="0">
                <a:solidFill>
                  <a:schemeClr val="tx2"/>
                </a:solidFill>
                <a:latin typeface="Garamond" panose="02020404030301010803" pitchFamily="18" charset="0"/>
              </a:rPr>
              <a:t>Let</a:t>
            </a:r>
            <a:r>
              <a:rPr lang="en-US" altLang="zh-CN" sz="3600" b="1" dirty="0">
                <a:solidFill>
                  <a:schemeClr val="tx2"/>
                </a:solidFill>
                <a:latin typeface="Arial" panose="020B0604020202020204"/>
              </a:rPr>
              <a:t>’</a:t>
            </a:r>
            <a:r>
              <a:rPr lang="en-US" altLang="zh-CN" sz="3600" b="1" dirty="0">
                <a:solidFill>
                  <a:schemeClr val="tx2"/>
                </a:solidFill>
                <a:latin typeface="Garamond" panose="02020404030301010803" pitchFamily="18" charset="0"/>
              </a:rPr>
              <a:t>s fetch</a:t>
            </a:r>
            <a:r>
              <a:rPr lang="en-US" altLang="zh-CN" sz="3600" b="1" dirty="0">
                <a:solidFill>
                  <a:schemeClr val="bg2"/>
                </a:solidFill>
                <a:latin typeface="Garamond" panose="02020404030301010803" pitchFamily="18" charset="0"/>
              </a:rPr>
              <a:t> </a:t>
            </a:r>
            <a:r>
              <a:rPr lang="en-US" altLang="zh-CN" sz="3600" b="1" dirty="0">
                <a:solidFill>
                  <a:srgbClr val="0CAE27"/>
                </a:solidFill>
                <a:latin typeface="Garamond" panose="02020404030301010803" pitchFamily="18" charset="0"/>
              </a:rPr>
              <a:t>something</a:t>
            </a:r>
            <a:r>
              <a:rPr lang="en-US" altLang="zh-CN" sz="3600" b="1" dirty="0">
                <a:solidFill>
                  <a:schemeClr val="bg2"/>
                </a:solidFill>
                <a:latin typeface="Garamond" panose="02020404030301010803" pitchFamily="18" charset="0"/>
              </a:rPr>
              <a:t> </a:t>
            </a:r>
            <a:r>
              <a:rPr lang="en-US" altLang="zh-CN" sz="3600" b="1" dirty="0">
                <a:solidFill>
                  <a:schemeClr val="tx2"/>
                </a:solidFill>
                <a:latin typeface="Garamond" panose="02020404030301010803" pitchFamily="18" charset="0"/>
              </a:rPr>
              <a:t>to eat</a:t>
            </a:r>
            <a:r>
              <a:rPr lang="en-US" altLang="zh-CN" sz="3600" b="1" dirty="0">
                <a:solidFill>
                  <a:schemeClr val="bg2"/>
                </a:solidFill>
                <a:latin typeface="Garamond" panose="02020404030301010803" pitchFamily="18" charset="0"/>
              </a:rPr>
              <a:t>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3600" b="1" dirty="0">
                <a:solidFill>
                  <a:srgbClr val="0CAE27"/>
                </a:solidFill>
                <a:latin typeface="Garamond" panose="02020404030301010803" pitchFamily="18" charset="0"/>
              </a:rPr>
              <a:t>Wherever </a:t>
            </a:r>
            <a:r>
              <a:rPr lang="en-US" altLang="zh-CN" sz="3600" b="1" dirty="0">
                <a:solidFill>
                  <a:schemeClr val="tx2"/>
                </a:solidFill>
                <a:latin typeface="Garamond" panose="02020404030301010803" pitchFamily="18" charset="0"/>
              </a:rPr>
              <a:t>you ,that will happen</a:t>
            </a:r>
            <a:r>
              <a:rPr lang="en-US" altLang="zh-CN" sz="3600" b="1" dirty="0">
                <a:solidFill>
                  <a:schemeClr val="bg2"/>
                </a:solidFill>
                <a:latin typeface="Garamond" panose="02020404030301010803" pitchFamily="18" charset="0"/>
              </a:rPr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nimBg="1"/>
      <p:bldP spid="2765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WordArt 4"/>
          <p:cNvSpPr>
            <a:spLocks noChangeArrowheads="1" noChangeShapeType="1" noTextEdit="1"/>
          </p:cNvSpPr>
          <p:nvPr/>
        </p:nvSpPr>
        <p:spPr bwMode="auto">
          <a:xfrm>
            <a:off x="2286000" y="304800"/>
            <a:ext cx="4114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EXERCISES IN CLASS</a:t>
            </a:r>
            <a:endParaRPr lang="zh-CN" altLang="en-US" sz="3600" kern="10" dirty="0">
              <a:ln w="9525">
                <a:solidFill>
                  <a:srgbClr val="FF0000"/>
                </a:solidFill>
                <a:round/>
              </a:ln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23850" y="1052513"/>
            <a:ext cx="8305800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He  intends</a:t>
            </a:r>
            <a:r>
              <a:rPr lang="en-US" altLang="zh-CN" sz="3200" b="1" u="sng" dirty="0">
                <a:latin typeface="Times New Roman" panose="02020603050405020304" pitchFamily="18" charset="0"/>
              </a:rPr>
              <a:t>          </a:t>
            </a:r>
            <a:r>
              <a:rPr lang="en-US" altLang="zh-CN" sz="3200" b="1" dirty="0">
                <a:latin typeface="Times New Roman" panose="02020603050405020304" pitchFamily="18" charset="0"/>
              </a:rPr>
              <a:t> abroad next year.</a:t>
            </a:r>
          </a:p>
          <a:p>
            <a:pPr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A.  studied             B. studies  </a:t>
            </a:r>
          </a:p>
          <a:p>
            <a:pPr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C. study                 D. to study</a:t>
            </a:r>
          </a:p>
          <a:p>
            <a:pPr>
              <a:spcBef>
                <a:spcPct val="30000"/>
              </a:spcBef>
              <a:buFontTx/>
              <a:buAutoNum type="arabicPeriod" startAt="2"/>
            </a:pPr>
            <a:r>
              <a:rPr lang="en-US" altLang="zh-CN" sz="3200" b="1" u="sng" dirty="0">
                <a:latin typeface="Times New Roman" panose="02020603050405020304" pitchFamily="18" charset="0"/>
              </a:rPr>
              <a:t>          </a:t>
            </a:r>
            <a:r>
              <a:rPr lang="en-US" altLang="zh-CN" sz="3200" b="1" dirty="0">
                <a:latin typeface="Times New Roman" panose="02020603050405020304" pitchFamily="18" charset="0"/>
              </a:rPr>
              <a:t> I go , the dog  follows me.</a:t>
            </a:r>
          </a:p>
          <a:p>
            <a:pPr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A.  Whenever       B.  Wherever    </a:t>
            </a:r>
          </a:p>
          <a:p>
            <a:pPr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C. Whatever          D. Where</a:t>
            </a:r>
          </a:p>
          <a:p>
            <a:pPr>
              <a:spcBef>
                <a:spcPct val="30000"/>
              </a:spcBef>
              <a:buFontTx/>
              <a:buAutoNum type="arabicPeriod" startAt="3"/>
            </a:pPr>
            <a:r>
              <a:rPr lang="en-US" altLang="zh-CN" sz="3200" b="1" dirty="0">
                <a:latin typeface="Times New Roman" panose="02020603050405020304" pitchFamily="18" charset="0"/>
              </a:rPr>
              <a:t>He </a:t>
            </a:r>
            <a:r>
              <a:rPr lang="en-US" altLang="zh-CN" sz="3200" b="1" u="sng" dirty="0">
                <a:latin typeface="Times New Roman" panose="02020603050405020304" pitchFamily="18" charset="0"/>
              </a:rPr>
              <a:t>         </a:t>
            </a:r>
            <a:r>
              <a:rPr lang="en-US" altLang="zh-CN" sz="3200" b="1" dirty="0">
                <a:latin typeface="Times New Roman" panose="02020603050405020304" pitchFamily="18" charset="0"/>
              </a:rPr>
              <a:t> a speech on peace yesterday.</a:t>
            </a:r>
          </a:p>
          <a:p>
            <a:pPr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A. made       B. spoke       C. got       D. did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3059113" y="981075"/>
            <a:ext cx="4778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1116013" y="2852738"/>
            <a:ext cx="4556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1476375" y="4868863"/>
            <a:ext cx="4778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utoUpdateAnimBg="0"/>
      <p:bldP spid="108548" grpId="0"/>
      <p:bldP spid="108549" grpId="0"/>
      <p:bldP spid="1085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2008-07-01_10-18-12_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427538" cy="321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200505450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213100"/>
            <a:ext cx="4427538" cy="364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200507080378_105697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7538" y="-41275"/>
            <a:ext cx="4716462" cy="325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268538" y="0"/>
            <a:ext cx="2735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FFFF00"/>
                </a:solidFill>
              </a:rPr>
              <a:t>Primary school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6407150" y="0"/>
            <a:ext cx="2736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FF3300"/>
                </a:solidFill>
              </a:rPr>
              <a:t>Junior  high school 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1763713" y="6400800"/>
            <a:ext cx="3024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FF0066"/>
                </a:solidFill>
              </a:rPr>
              <a:t>Senior  high school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7524750" y="6410325"/>
            <a:ext cx="226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 dirty="0">
                <a:solidFill>
                  <a:srgbClr val="FFFF00"/>
                </a:solidFill>
              </a:rPr>
              <a:t>university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3492500" y="2565400"/>
            <a:ext cx="2016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3563938" y="2636838"/>
            <a:ext cx="1727200" cy="1152525"/>
          </a:xfrm>
          <a:prstGeom prst="irregularSeal1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>
                <a:solidFill>
                  <a:srgbClr val="FFFF00"/>
                </a:solidFill>
              </a:rPr>
              <a:t>毕业啦 ！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  <p:bldP spid="4105" grpId="0"/>
      <p:bldP spid="4106" grpId="0"/>
      <p:bldP spid="4107" grpId="0"/>
      <p:bldP spid="410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57200" y="1143000"/>
            <a:ext cx="8305800" cy="448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4. Please make a report after you finish ______</a:t>
            </a:r>
            <a:r>
              <a:rPr lang="en-US" altLang="zh-CN" sz="3200" b="1" u="sng" dirty="0"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</a:rPr>
              <a:t>the book.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A. reading               B. to read  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C. read                    D. reads </a:t>
            </a:r>
            <a:endParaRPr lang="en-US" altLang="zh-CN" sz="3200" b="1" u="sng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5. Let’s raise our glasses . Here ’s _____</a:t>
            </a:r>
            <a:r>
              <a:rPr lang="en-US" altLang="zh-CN" sz="3200" b="1" u="sng" dirty="0"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</a:rPr>
              <a:t>our friendship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. 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 A.  to      B.   for      C.  in        D.  at</a:t>
            </a:r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7812088" y="1196975"/>
            <a:ext cx="4778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6732588" y="3789363"/>
            <a:ext cx="4778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utoUpdateAnimBg="0"/>
      <p:bldP spid="109571" grpId="0"/>
      <p:bldP spid="1095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矩形 5"/>
          <p:cNvSpPr>
            <a:spLocks noChangeArrowheads="1"/>
          </p:cNvSpPr>
          <p:nvPr/>
        </p:nvSpPr>
        <p:spPr bwMode="auto">
          <a:xfrm>
            <a:off x="214313" y="344488"/>
            <a:ext cx="8553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at the picture. Answer the questions. </a:t>
            </a:r>
          </a:p>
        </p:txBody>
      </p:sp>
      <p:sp>
        <p:nvSpPr>
          <p:cNvPr id="89091" name="矩形 6"/>
          <p:cNvSpPr>
            <a:spLocks noChangeArrowheads="1"/>
          </p:cNvSpPr>
          <p:nvPr/>
        </p:nvSpPr>
        <p:spPr bwMode="auto">
          <a:xfrm>
            <a:off x="357188" y="1223963"/>
            <a:ext cx="6072187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① What’s the special event?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② What is everybody doing?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③ Are you going to have a school leavers’ party?</a:t>
            </a:r>
          </a:p>
        </p:txBody>
      </p:sp>
      <p:pic>
        <p:nvPicPr>
          <p:cNvPr id="89092" name="Picture 4" descr="959e28886ec336950e24446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7038" y="3356992"/>
            <a:ext cx="4064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矩形 9"/>
          <p:cNvSpPr>
            <a:spLocks noChangeArrowheads="1"/>
          </p:cNvSpPr>
          <p:nvPr/>
        </p:nvSpPr>
        <p:spPr bwMode="auto">
          <a:xfrm>
            <a:off x="539750" y="188913"/>
            <a:ext cx="6546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 and answer the questions.</a:t>
            </a:r>
          </a:p>
        </p:txBody>
      </p:sp>
      <p:sp>
        <p:nvSpPr>
          <p:cNvPr id="90115" name="矩形 12"/>
          <p:cNvSpPr>
            <a:spLocks noChangeArrowheads="1"/>
          </p:cNvSpPr>
          <p:nvPr/>
        </p:nvSpPr>
        <p:spPr bwMode="auto">
          <a:xfrm>
            <a:off x="323850" y="1341438"/>
            <a:ext cx="8215313" cy="447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① Where is Betty going tonight?</a:t>
            </a:r>
          </a:p>
          <a:p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② What are Betty and  Tony going to do?</a:t>
            </a:r>
          </a:p>
          <a:p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③ Why does Betty refuse to eat before she leaves?</a:t>
            </a: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250825" y="3502025"/>
            <a:ext cx="864235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They’re going to put up ________ and ________ in the hall and ______ _______ from all over the world.</a:t>
            </a: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4356100" y="3357563"/>
            <a:ext cx="1727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</a:rPr>
              <a:t> pictures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323850" y="2060575"/>
            <a:ext cx="8604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She is going to _____________________ tonight.</a:t>
            </a: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0" y="5876925"/>
            <a:ext cx="8604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Because there will be _________ to eat.</a:t>
            </a: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3059113" y="1989138"/>
            <a:ext cx="4752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</a:rPr>
              <a:t>the leavers</a:t>
            </a:r>
            <a:r>
              <a:rPr lang="en-US" altLang="zh-CN" sz="3200" b="1">
                <a:solidFill>
                  <a:srgbClr val="0000FF"/>
                </a:solidFill>
                <a:latin typeface="Arial" panose="020B0604020202020204"/>
              </a:rPr>
              <a:t>’</a:t>
            </a:r>
            <a:r>
              <a:rPr lang="en-US" altLang="zh-CN" sz="3200" b="1">
                <a:solidFill>
                  <a:srgbClr val="0000FF"/>
                </a:solidFill>
              </a:rPr>
              <a:t> party</a:t>
            </a:r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6659563" y="3357563"/>
            <a:ext cx="21605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</a:rPr>
              <a:t> balloons</a:t>
            </a:r>
          </a:p>
        </p:txBody>
      </p:sp>
      <p:sp>
        <p:nvSpPr>
          <p:cNvPr id="90123" name="Text Box 11"/>
          <p:cNvSpPr txBox="1">
            <a:spLocks noChangeArrowheads="1"/>
          </p:cNvSpPr>
          <p:nvPr/>
        </p:nvSpPr>
        <p:spPr bwMode="auto">
          <a:xfrm>
            <a:off x="2771775" y="3860800"/>
            <a:ext cx="25193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</a:rPr>
              <a:t> hang  flags</a:t>
            </a:r>
          </a:p>
        </p:txBody>
      </p:sp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3924300" y="5734050"/>
            <a:ext cx="25193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</a:rPr>
              <a:t>plenty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0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0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8" grpId="0"/>
      <p:bldP spid="90121" grpId="0"/>
      <p:bldP spid="90122" grpId="0"/>
      <p:bldP spid="90123" grpId="0"/>
      <p:bldP spid="901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908050"/>
            <a:ext cx="9296400" cy="558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  <a:tabLst>
                <a:tab pos="3673475" algn="l"/>
                <a:tab pos="7899400" algn="l"/>
              </a:tabLst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Where does the dialogue happen?</a:t>
            </a:r>
          </a:p>
          <a:p>
            <a:pPr marL="342900" indent="-342900">
              <a:tabLst>
                <a:tab pos="3673475" algn="l"/>
                <a:tab pos="7899400" algn="l"/>
              </a:tabLst>
            </a:pPr>
            <a:r>
              <a:rPr lang="en-US" altLang="zh-CN" sz="3600" b="1" dirty="0">
                <a:latin typeface="Times New Roman" panose="02020603050405020304" pitchFamily="18" charset="0"/>
              </a:rPr>
              <a:t>  A In a shop    B At school      C At home.</a:t>
            </a:r>
          </a:p>
          <a:p>
            <a:pPr marL="342900" indent="-342900">
              <a:tabLst>
                <a:tab pos="3673475" algn="l"/>
                <a:tab pos="7899400" algn="l"/>
              </a:tabLst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 Whose handbag does Betty take with?</a:t>
            </a:r>
          </a:p>
          <a:p>
            <a:pPr marL="342900" indent="-342900">
              <a:tabLst>
                <a:tab pos="3673475" algn="l"/>
                <a:tab pos="7899400" algn="l"/>
              </a:tabLst>
            </a:pPr>
            <a:r>
              <a:rPr lang="en-US" altLang="zh-CN" sz="3600" b="1" dirty="0">
                <a:latin typeface="Times New Roman" panose="02020603050405020304" pitchFamily="18" charset="0"/>
              </a:rPr>
              <a:t>A Her friend’s.   B Hers.     C Her mother’s</a:t>
            </a:r>
          </a:p>
          <a:p>
            <a:pPr marL="342900" indent="-342900">
              <a:tabLst>
                <a:tab pos="3673475" algn="l"/>
                <a:tab pos="7899400" algn="l"/>
              </a:tabLst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 How does the hall look?</a:t>
            </a:r>
          </a:p>
          <a:p>
            <a:pPr marL="342900" indent="-342900">
              <a:tabLst>
                <a:tab pos="3673475" algn="l"/>
                <a:tab pos="7899400" algn="l"/>
              </a:tabLst>
            </a:pPr>
            <a:r>
              <a:rPr lang="en-US" altLang="zh-CN" sz="3600" b="1" dirty="0">
                <a:latin typeface="Times New Roman" panose="02020603050405020304" pitchFamily="18" charset="0"/>
              </a:rPr>
              <a:t>A Small            B Untidy.        C Wonderful.</a:t>
            </a:r>
          </a:p>
          <a:p>
            <a:pPr marL="342900" indent="-342900">
              <a:tabLst>
                <a:tab pos="3673475" algn="l"/>
                <a:tab pos="7899400" algn="l"/>
              </a:tabLst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 What does </a:t>
            </a:r>
            <a:r>
              <a:rPr lang="en-US" altLang="zh-CN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Daming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intend to do?</a:t>
            </a:r>
          </a:p>
          <a:p>
            <a:pPr marL="342900" indent="-342900">
              <a:tabLst>
                <a:tab pos="3673475" algn="l"/>
                <a:tab pos="7899400" algn="l"/>
              </a:tabLst>
            </a:pPr>
            <a:r>
              <a:rPr lang="en-US" altLang="zh-CN" sz="3600" b="1" dirty="0">
                <a:latin typeface="Times New Roman" panose="02020603050405020304" pitchFamily="18" charset="0"/>
              </a:rPr>
              <a:t>A To be doctor.   </a:t>
            </a:r>
          </a:p>
          <a:p>
            <a:pPr marL="342900" indent="-342900">
              <a:tabLst>
                <a:tab pos="3673475" algn="l"/>
                <a:tab pos="7899400" algn="l"/>
              </a:tabLst>
            </a:pPr>
            <a:r>
              <a:rPr lang="en-US" altLang="zh-CN" sz="3600" b="1" dirty="0">
                <a:latin typeface="Times New Roman" panose="02020603050405020304" pitchFamily="18" charset="0"/>
              </a:rPr>
              <a:t>B To be an actor.  </a:t>
            </a:r>
          </a:p>
          <a:p>
            <a:pPr marL="342900" indent="-342900">
              <a:tabLst>
                <a:tab pos="3673475" algn="l"/>
                <a:tab pos="7899400" algn="l"/>
              </a:tabLst>
            </a:pPr>
            <a:r>
              <a:rPr lang="en-US" altLang="zh-CN" sz="3600" b="1" dirty="0">
                <a:latin typeface="Times New Roman" panose="02020603050405020304" pitchFamily="18" charset="0"/>
              </a:rPr>
              <a:t>C To be a teacher</a:t>
            </a:r>
          </a:p>
        </p:txBody>
      </p:sp>
      <p:pic>
        <p:nvPicPr>
          <p:cNvPr id="92163" name="Picture 3" descr="{B17836A2-83C2-4C83-B099-E861BD135120}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16238" y="981075"/>
            <a:ext cx="62865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64" name="Picture 4" descr="{B17836A2-83C2-4C83-B099-E861BD135120}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19700" y="2133600"/>
            <a:ext cx="62865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65" name="Picture 5" descr="{B17836A2-83C2-4C83-B099-E861BD135120}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95963" y="3284538"/>
            <a:ext cx="62865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67" name="Picture 7" descr="{B17836A2-83C2-4C83-B099-E861BD135120}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5516563"/>
            <a:ext cx="62865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323850" y="260350"/>
            <a:ext cx="6911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3300"/>
                </a:solidFill>
              </a:rPr>
              <a:t>Listen and choose the right answers</a:t>
            </a:r>
            <a:r>
              <a:rPr lang="en-US" altLang="zh-CN" dirty="0">
                <a:solidFill>
                  <a:srgbClr val="FF3300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 descr="1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10413" y="0"/>
            <a:ext cx="2033587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1116013" y="260350"/>
            <a:ext cx="3457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 Make notes about:</a:t>
            </a:r>
          </a:p>
        </p:txBody>
      </p:sp>
      <p:graphicFrame>
        <p:nvGraphicFramePr>
          <p:cNvPr id="76837" name="Group 37"/>
          <p:cNvGraphicFramePr>
            <a:graphicFrameLocks noGrp="1"/>
          </p:cNvGraphicFramePr>
          <p:nvPr/>
        </p:nvGraphicFramePr>
        <p:xfrm>
          <a:off x="323850" y="908050"/>
          <a:ext cx="8351838" cy="4734560"/>
        </p:xfrm>
        <a:graphic>
          <a:graphicData uri="http://schemas.openxmlformats.org/drawingml/2006/table">
            <a:tbl>
              <a:tblPr/>
              <a:tblGrid>
                <a:gridCol w="2663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8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Their feelings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 hall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 music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Their plans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 food and drink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6827" name="Text Box 27"/>
          <p:cNvSpPr txBox="1">
            <a:spLocks noChangeArrowheads="1"/>
          </p:cNvSpPr>
          <p:nvPr/>
        </p:nvSpPr>
        <p:spPr bwMode="auto">
          <a:xfrm>
            <a:off x="3203575" y="908050"/>
            <a:ext cx="52562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Enjoyed the party, a bit sad</a:t>
            </a:r>
          </a:p>
        </p:txBody>
      </p:sp>
      <p:sp>
        <p:nvSpPr>
          <p:cNvPr id="76828" name="Text Box 28"/>
          <p:cNvSpPr txBox="1">
            <a:spLocks noChangeArrowheads="1"/>
          </p:cNvSpPr>
          <p:nvPr/>
        </p:nvSpPr>
        <p:spPr bwMode="auto">
          <a:xfrm>
            <a:off x="3059113" y="1484313"/>
            <a:ext cx="66262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hung flags on the walls;wonderful, </a:t>
            </a:r>
          </a:p>
        </p:txBody>
      </p:sp>
      <p:sp>
        <p:nvSpPr>
          <p:cNvPr id="76829" name="Text Box 29"/>
          <p:cNvSpPr txBox="1">
            <a:spLocks noChangeArrowheads="1"/>
          </p:cNvSpPr>
          <p:nvPr/>
        </p:nvSpPr>
        <p:spPr bwMode="auto">
          <a:xfrm>
            <a:off x="2987675" y="2060575"/>
            <a:ext cx="5184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has gotgreat beat, a bit noisy</a:t>
            </a:r>
          </a:p>
        </p:txBody>
      </p:sp>
      <p:sp>
        <p:nvSpPr>
          <p:cNvPr id="76830" name="Text Box 30"/>
          <p:cNvSpPr txBox="1">
            <a:spLocks noChangeArrowheads="1"/>
          </p:cNvSpPr>
          <p:nvPr/>
        </p:nvSpPr>
        <p:spPr bwMode="auto">
          <a:xfrm>
            <a:off x="2987675" y="2565400"/>
            <a:ext cx="46085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Tony:</a:t>
            </a:r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 stay in China for long </a:t>
            </a:r>
          </a:p>
        </p:txBody>
      </p:sp>
      <p:sp>
        <p:nvSpPr>
          <p:cNvPr id="76831" name="Text Box 31"/>
          <p:cNvSpPr txBox="1">
            <a:spLocks noChangeArrowheads="1"/>
          </p:cNvSpPr>
          <p:nvPr/>
        </p:nvSpPr>
        <p:spPr bwMode="auto">
          <a:xfrm>
            <a:off x="2987675" y="2997200"/>
            <a:ext cx="55451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Betty:</a:t>
            </a:r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 finish high school education here, go back to hometown one day</a:t>
            </a:r>
          </a:p>
        </p:txBody>
      </p:sp>
      <p:sp>
        <p:nvSpPr>
          <p:cNvPr id="76832" name="Text Box 32"/>
          <p:cNvSpPr txBox="1">
            <a:spLocks noChangeArrowheads="1"/>
          </p:cNvSpPr>
          <p:nvPr/>
        </p:nvSpPr>
        <p:spPr bwMode="auto">
          <a:xfrm>
            <a:off x="2916238" y="3933825"/>
            <a:ext cx="56880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Daming:</a:t>
            </a:r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 become an English teacher</a:t>
            </a:r>
          </a:p>
        </p:txBody>
      </p:sp>
      <p:sp>
        <p:nvSpPr>
          <p:cNvPr id="76833" name="Text Box 33"/>
          <p:cNvSpPr txBox="1">
            <a:spLocks noChangeArrowheads="1"/>
          </p:cNvSpPr>
          <p:nvPr/>
        </p:nvSpPr>
        <p:spPr bwMode="auto">
          <a:xfrm>
            <a:off x="3348038" y="4581525"/>
            <a:ext cx="5616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Hot dogs, pancakes , apple juice</a:t>
            </a:r>
          </a:p>
        </p:txBody>
      </p:sp>
      <p:sp>
        <p:nvSpPr>
          <p:cNvPr id="76838" name="Text Box 38"/>
          <p:cNvSpPr txBox="1">
            <a:spLocks noChangeArrowheads="1"/>
          </p:cNvSpPr>
          <p:nvPr/>
        </p:nvSpPr>
        <p:spPr bwMode="auto">
          <a:xfrm>
            <a:off x="7199313" y="6329363"/>
            <a:ext cx="1944687" cy="528637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Activity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6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6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6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6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6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6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6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6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6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6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6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6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6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6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6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6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6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6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6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6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27" grpId="0"/>
      <p:bldP spid="76828" grpId="0"/>
      <p:bldP spid="76829" grpId="0"/>
      <p:bldP spid="76830" grpId="0"/>
      <p:bldP spid="76831" grpId="0"/>
      <p:bldP spid="76832" grpId="0"/>
      <p:bldP spid="768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9" name="矩形 9"/>
          <p:cNvSpPr>
            <a:spLocks noChangeArrowheads="1"/>
          </p:cNvSpPr>
          <p:nvPr/>
        </p:nvSpPr>
        <p:spPr bwMode="auto">
          <a:xfrm>
            <a:off x="0" y="1268413"/>
            <a:ext cx="8501063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① Why is </a:t>
            </a:r>
            <a:r>
              <a:rPr lang="en-US" altLang="zh-C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Lingling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sad?</a:t>
            </a:r>
          </a:p>
          <a:p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② What makes the hall look wonderful?</a:t>
            </a:r>
          </a:p>
          <a:p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③ What do they think of the music?</a:t>
            </a: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468313" y="1773238"/>
            <a:ext cx="7416800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zh-CN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she doesn’t know when they’ll be back in the hall together again.</a:t>
            </a:r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827088" y="5013325"/>
            <a:ext cx="68167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think it’s got a great beat but it’s also a bit noisy.</a:t>
            </a:r>
          </a:p>
        </p:txBody>
      </p:sp>
      <p:sp>
        <p:nvSpPr>
          <p:cNvPr id="93188" name="矩形 8"/>
          <p:cNvSpPr>
            <a:spLocks noChangeArrowheads="1"/>
          </p:cNvSpPr>
          <p:nvPr/>
        </p:nvSpPr>
        <p:spPr bwMode="auto">
          <a:xfrm>
            <a:off x="357188" y="285750"/>
            <a:ext cx="83581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the passage again and answer the questions.</a:t>
            </a:r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827088" y="3068638"/>
            <a:ext cx="76025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international flags make the hall look wonderful.</a:t>
            </a: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7199313" y="6329363"/>
            <a:ext cx="1944687" cy="528637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Activity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3" grpId="0"/>
      <p:bldP spid="109575" grpId="0"/>
      <p:bldP spid="1095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矩形 5"/>
          <p:cNvSpPr>
            <a:spLocks noChangeArrowheads="1"/>
          </p:cNvSpPr>
          <p:nvPr/>
        </p:nvSpPr>
        <p:spPr bwMode="auto">
          <a:xfrm>
            <a:off x="382587" y="332656"/>
            <a:ext cx="8675687" cy="447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④ What are Tony’s plans?</a:t>
            </a:r>
          </a:p>
          <a:p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⑤ What’s on the menu?</a:t>
            </a:r>
          </a:p>
          <a:p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⑥ What do they wish for when they raise their glasses?</a:t>
            </a:r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827088" y="2708275"/>
            <a:ext cx="77866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Hot dogs, pancakes and apple juice are on the menu</a:t>
            </a:r>
            <a:r>
              <a:rPr lang="en-US" altLang="zh-CN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0599" name="Text Box 7"/>
          <p:cNvSpPr txBox="1">
            <a:spLocks noChangeArrowheads="1"/>
          </p:cNvSpPr>
          <p:nvPr/>
        </p:nvSpPr>
        <p:spPr bwMode="auto">
          <a:xfrm>
            <a:off x="323850" y="5157788"/>
            <a:ext cx="84963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They wish for their friendship and the future when they raise their glasses.</a:t>
            </a: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971550" y="981075"/>
            <a:ext cx="78486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zh-CN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plans to stay in China for long.</a:t>
            </a: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7199313" y="6329363"/>
            <a:ext cx="1944687" cy="528637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Activity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8" grpId="0"/>
      <p:bldP spid="110599" grpId="0"/>
      <p:bldP spid="110597" grpId="0"/>
    </p:bldLst>
  </p:timing>
</p:sld>
</file>

<file path=ppt/theme/theme1.xml><?xml version="1.0" encoding="utf-8"?>
<a:theme xmlns:a="http://schemas.openxmlformats.org/drawingml/2006/main" name="WWW.2PPT.COM&#10;">
  <a:themeElements>
    <a:clrScheme name="Teamwork 3">
      <a:dk1>
        <a:srgbClr val="000000"/>
      </a:dk1>
      <a:lt1>
        <a:srgbClr val="E0EBF6"/>
      </a:lt1>
      <a:dk2>
        <a:srgbClr val="77A4AF"/>
      </a:dk2>
      <a:lt2>
        <a:srgbClr val="F3F7FB"/>
      </a:lt2>
      <a:accent1>
        <a:srgbClr val="B9C4D7"/>
      </a:accent1>
      <a:accent2>
        <a:srgbClr val="B1A1C5"/>
      </a:accent2>
      <a:accent3>
        <a:srgbClr val="EDF3FA"/>
      </a:accent3>
      <a:accent4>
        <a:srgbClr val="000000"/>
      </a:accent4>
      <a:accent5>
        <a:srgbClr val="D9DEE8"/>
      </a:accent5>
      <a:accent6>
        <a:srgbClr val="A091B2"/>
      </a:accent6>
      <a:hlink>
        <a:srgbClr val="3F2FB5"/>
      </a:hlink>
      <a:folHlink>
        <a:srgbClr val="318944"/>
      </a:folHlink>
    </a:clrScheme>
    <a:fontScheme name="Teamwork">
      <a:majorFont>
        <a:latin typeface="Garamond"/>
        <a:ea typeface="宋体"/>
        <a:cs typeface=""/>
      </a:majorFont>
      <a:minorFont>
        <a:latin typeface="Garamond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1659</Words>
  <Application>Microsoft Office PowerPoint</Application>
  <PresentationFormat>全屏显示(4:3)</PresentationFormat>
  <Paragraphs>257</Paragraphs>
  <Slides>30</Slides>
  <Notes>1</Notes>
  <HiddenSlides>0</HiddenSlides>
  <MMClips>2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  <vt:variant>
        <vt:lpstr>自定义放映</vt:lpstr>
      </vt:variant>
      <vt:variant>
        <vt:i4>8</vt:i4>
      </vt:variant>
    </vt:vector>
  </HeadingPairs>
  <TitlesOfParts>
    <vt:vector size="45" baseType="lpstr">
      <vt:lpstr>黑体</vt:lpstr>
      <vt:lpstr>宋体</vt:lpstr>
      <vt:lpstr>微软雅黑</vt:lpstr>
      <vt:lpstr>Arial</vt:lpstr>
      <vt:lpstr>Garamond</vt:lpstr>
      <vt:lpstr>Times New Roman</vt:lpstr>
      <vt:lpstr>WWW.2PPT.COM
</vt:lpstr>
      <vt:lpstr>Module 8  My future life  Unit 1 Here’s to our friendship!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自定义放映 1</vt:lpstr>
      <vt:lpstr>自定义放映 2</vt:lpstr>
      <vt:lpstr>自定义放映 3</vt:lpstr>
      <vt:lpstr>自定义放映 4</vt:lpstr>
      <vt:lpstr>自定义放映 5</vt:lpstr>
      <vt:lpstr>自定义放映 6</vt:lpstr>
      <vt:lpstr>自定义放映 7</vt:lpstr>
      <vt:lpstr>自定义放映 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2009-04-11T03:23:00Z</dcterms:created>
  <dcterms:modified xsi:type="dcterms:W3CDTF">2023-01-17T02:09:00Z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443DEF91A0F74E8BBD36E706B2517508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