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64B2E0BA-8D5B-4A4E-8276-F03CEB5E0A9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C1D5327-C286-436B-9CB2-C331038FC089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5E926-C2C6-4D4D-B0FB-9B184D29297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4AA58-DEEA-43AA-AAAE-BE3EB186E9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4AA58-DEEA-43AA-AAAE-BE3EB186E9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749D9-82BC-45AC-AC85-D44ECC64927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15570-0B87-4E46-8AA6-7B249B84771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0A8F2-F35D-4124-8480-A337AD4F603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1A4B5-DEC8-4B80-B904-C9B83BDDE0F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95D4-F625-4631-BF97-EBA587539B4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4AA58-DEEA-43AA-AAAE-BE3EB186E9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D82C9-ADA1-45EF-B182-B254310F71B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0824AA58-DEEA-43AA-AAAE-BE3EB186E9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94840" y="1217538"/>
            <a:ext cx="824954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man tried to move the mountains.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857714" y="3937957"/>
            <a:ext cx="33237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第二课时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683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88" name="Picture 484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663575" y="1776413"/>
            <a:ext cx="8255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 new TV program called Monkey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运用过去分词短语作后置定语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相当于一个定语从句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即相当于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 new TV program that is called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Monkey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I know a boy called Jim.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我认识一个叫吉姆的男孩。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MS Mincho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turn...into...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变成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有时也可作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turn into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Water can turn into ice in cold weather.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水在寒冷的天气里会变成冰。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MS Mincho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hide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隐藏；隐蔽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其过去式为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hid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They hid some balls under the desk.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他们把一些球藏在桌子底下。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9" name="Picture 23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243013"/>
            <a:ext cx="819626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come out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出现；出版；开花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moon came out from the clouds.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月亮从云里出来了。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Her book won't come out until next year.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她的书要到明年才能出版。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flowers came out yesterday.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那些花昨天开了。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more than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超过；多于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over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lived in Shanghai for more than/over five years.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我在上海住了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年多。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】no more than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only)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仅仅；不过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not more than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不多于；不超过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75" name="Picture 49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77" name="Rectangle 501"/>
          <p:cNvSpPr>
            <a:spLocks noChangeArrowheads="1"/>
          </p:cNvSpPr>
          <p:nvPr/>
        </p:nvSpPr>
        <p:spPr bwMode="auto">
          <a:xfrm>
            <a:off x="660400" y="1965325"/>
            <a:ext cx="80946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Western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形容词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西方的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】eastern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东方的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southern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南方的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northern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北方的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重点短语归纳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 the first time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第一次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 fact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事实上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722313" y="1257300"/>
            <a:ext cx="80756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Don't touch the 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尾巴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) of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dogs.It's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dangerous.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 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隐蔽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himself behind a tree so that the others couldn't find him.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Chinese medicine and Chinese characters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汉字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so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神奇的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like to learn by using their hands to touch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物体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the museum.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 the top of the mountain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tourists were so tired that they had to walk with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1633" name="Rectangle 433"/>
          <p:cNvSpPr>
            <a:spLocks noChangeArrowheads="1"/>
          </p:cNvSpPr>
          <p:nvPr/>
        </p:nvSpPr>
        <p:spPr bwMode="auto">
          <a:xfrm>
            <a:off x="3068638" y="179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tails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4" name="Rectangle 434"/>
          <p:cNvSpPr>
            <a:spLocks noChangeArrowheads="1"/>
          </p:cNvSpPr>
          <p:nvPr/>
        </p:nvSpPr>
        <p:spPr bwMode="auto">
          <a:xfrm>
            <a:off x="2338388" y="225266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hid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5" name="Rectangle 435"/>
          <p:cNvSpPr>
            <a:spLocks noChangeArrowheads="1"/>
          </p:cNvSpPr>
          <p:nvPr/>
        </p:nvSpPr>
        <p:spPr bwMode="auto">
          <a:xfrm>
            <a:off x="7478713" y="3168650"/>
            <a:ext cx="81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magic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6" name="Rectangle 436"/>
          <p:cNvSpPr>
            <a:spLocks noChangeArrowheads="1"/>
          </p:cNvSpPr>
          <p:nvPr/>
        </p:nvSpPr>
        <p:spPr bwMode="auto">
          <a:xfrm>
            <a:off x="6864350" y="4094163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objects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7" name="Rectangle 437"/>
          <p:cNvSpPr>
            <a:spLocks noChangeArrowheads="1"/>
          </p:cNvSpPr>
          <p:nvPr/>
        </p:nvSpPr>
        <p:spPr bwMode="auto">
          <a:xfrm>
            <a:off x="3132138" y="5475288"/>
            <a:ext cx="760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sticks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3" grpId="0"/>
      <p:bldP spid="51634" grpId="0"/>
      <p:bldP spid="51635" grpId="0"/>
      <p:bldP spid="51636" grpId="0"/>
      <p:bldP spid="51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90563" y="1220788"/>
            <a:ext cx="8002587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It's a popular program from Hunan TV ________(call)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Where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We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Going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China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noodles are the __________(tradition) food for one's birthday.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____________(west) countries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kids make pocket money by themselves.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________(excite) with joy at the success.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girl turned _________(her) around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the cameras and facing the sea.</a:t>
            </a:r>
          </a:p>
        </p:txBody>
      </p:sp>
      <p:sp>
        <p:nvSpPr>
          <p:cNvPr id="67979" name="Rectangle 395"/>
          <p:cNvSpPr>
            <a:spLocks noChangeArrowheads="1"/>
          </p:cNvSpPr>
          <p:nvPr/>
        </p:nvSpPr>
        <p:spPr bwMode="auto">
          <a:xfrm>
            <a:off x="5448300" y="1774825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called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0" name="Rectangle 396"/>
          <p:cNvSpPr>
            <a:spLocks noChangeArrowheads="1"/>
          </p:cNvSpPr>
          <p:nvPr/>
        </p:nvSpPr>
        <p:spPr bwMode="auto">
          <a:xfrm>
            <a:off x="3870325" y="2668588"/>
            <a:ext cx="1281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traditional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1" name="Rectangle 397"/>
          <p:cNvSpPr>
            <a:spLocks noChangeArrowheads="1"/>
          </p:cNvSpPr>
          <p:nvPr/>
        </p:nvSpPr>
        <p:spPr bwMode="auto">
          <a:xfrm>
            <a:off x="1709738" y="3127375"/>
            <a:ext cx="98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western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2" name="Rectangle 398"/>
          <p:cNvSpPr>
            <a:spLocks noChangeArrowheads="1"/>
          </p:cNvSpPr>
          <p:nvPr/>
        </p:nvSpPr>
        <p:spPr bwMode="auto">
          <a:xfrm>
            <a:off x="2005013" y="4062413"/>
            <a:ext cx="915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excited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3" name="Rectangle 399"/>
          <p:cNvSpPr>
            <a:spLocks noChangeArrowheads="1"/>
          </p:cNvSpPr>
          <p:nvPr/>
        </p:nvSpPr>
        <p:spPr bwMode="auto">
          <a:xfrm>
            <a:off x="3197225" y="4518025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herself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79" grpId="0"/>
      <p:bldP spid="67980" grpId="0"/>
      <p:bldP spid="67981" grpId="0"/>
      <p:bldP spid="67982" grpId="0"/>
      <p:bldP spid="679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04850" y="1593850"/>
            <a:ext cx="7942263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will your new book 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 has not been decided yet.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out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up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)12.Children are ________ in watching cartoons.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)13.Don't be angry with Tom.________ he doesn't know the truth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either.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</a:t>
            </a:r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>
            <a:off x="852488" y="21478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5" name="Rectangle 87"/>
          <p:cNvSpPr>
            <a:spLocks noChangeArrowheads="1"/>
          </p:cNvSpPr>
          <p:nvPr/>
        </p:nvSpPr>
        <p:spPr bwMode="auto">
          <a:xfrm>
            <a:off x="884238" y="34591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6" name="Rectangle 88"/>
          <p:cNvSpPr>
            <a:spLocks noChangeArrowheads="1"/>
          </p:cNvSpPr>
          <p:nvPr/>
        </p:nvSpPr>
        <p:spPr bwMode="auto">
          <a:xfrm>
            <a:off x="966788" y="42799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54" grpId="0"/>
      <p:bldP spid="109655" grpId="0"/>
      <p:bldP spid="109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682625" y="1627188"/>
            <a:ext cx="82518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)14.I'm all wet under the rain.This is ________ I forgot to bring an umbrella with me this morning.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)15.He is creative.He's going to turn his car ________ a playroom for the children.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803275" y="17446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800100" y="31273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0" grpId="0"/>
      <p:bldP spid="1515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758825" y="1284288"/>
            <a:ext cx="80041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．那个女孩很小的时候就能读书了。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The little girl _____________ read when she was very young.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你第一次见朋友时该说些什么呢？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you say when you meet your friend_______________</a:t>
            </a:r>
            <a:r>
              <a:rPr lang="en-US" altLang="zh-CN" sz="2000" b="1" i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为了赢得比赛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我们必须坚持努力训练。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 the match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to ______________ hard.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这个袋子很重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他拿不动。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bag is ___ heavy _____ he can't carry it.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不要担心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我不会放弃的。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worry.I won't 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2343150" y="229552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able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868988" y="3189288"/>
            <a:ext cx="187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time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936625" y="4124325"/>
            <a:ext cx="91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win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4711700" y="4113213"/>
            <a:ext cx="157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training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1955800" y="5049838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3143250" y="5038725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01" name="Rectangle 25"/>
          <p:cNvSpPr>
            <a:spLocks noChangeArrowheads="1"/>
          </p:cNvSpPr>
          <p:nvPr/>
        </p:nvSpPr>
        <p:spPr bwMode="auto">
          <a:xfrm>
            <a:off x="3001963" y="5942013"/>
            <a:ext cx="938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give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up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5" grpId="0"/>
      <p:bldP spid="152596" grpId="0"/>
      <p:bldP spid="152597" grpId="0"/>
      <p:bldP spid="152598" grpId="0"/>
      <p:bldP spid="152599" grpId="0"/>
      <p:bldP spid="152600" grpId="0"/>
      <p:bldP spid="152601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主题28</Template>
  <TotalTime>0</TotalTime>
  <Words>710</Words>
  <Application>Microsoft Office PowerPoint</Application>
  <PresentationFormat>全屏显示(4:3)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2023-01-17T02:09:05Z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CAADE5F619864F92A06E96CE81175FA6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