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4" r:id="rId2"/>
    <p:sldId id="457" r:id="rId3"/>
    <p:sldId id="436" r:id="rId4"/>
    <p:sldId id="382" r:id="rId5"/>
    <p:sldId id="384" r:id="rId6"/>
    <p:sldId id="460" r:id="rId7"/>
    <p:sldId id="461" r:id="rId8"/>
    <p:sldId id="438" r:id="rId9"/>
    <p:sldId id="441" r:id="rId10"/>
    <p:sldId id="411" r:id="rId11"/>
    <p:sldId id="443" r:id="rId12"/>
    <p:sldId id="444" r:id="rId13"/>
    <p:sldId id="446" r:id="rId14"/>
    <p:sldId id="437" r:id="rId15"/>
    <p:sldId id="459" r:id="rId16"/>
    <p:sldId id="447" r:id="rId17"/>
    <p:sldId id="448" r:id="rId18"/>
    <p:sldId id="449" r:id="rId19"/>
    <p:sldId id="450" r:id="rId20"/>
    <p:sldId id="456" r:id="rId21"/>
    <p:sldId id="458" r:id="rId22"/>
    <p:sldId id="451" r:id="rId23"/>
    <p:sldId id="434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xkb1.c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FF0"/>
    <a:srgbClr val="FF3300"/>
    <a:srgbClr val="FFDBB7"/>
    <a:srgbClr val="CC0099"/>
    <a:srgbClr val="FF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3" autoAdjust="0"/>
    <p:restoredTop sz="95550" autoAdjust="0"/>
  </p:normalViewPr>
  <p:slideViewPr>
    <p:cSldViewPr>
      <p:cViewPr>
        <p:scale>
          <a:sx n="100" d="100"/>
          <a:sy n="100" d="100"/>
        </p:scale>
        <p:origin x="-38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28T15:14:23.515" idx="1">
    <p:pos x="3125" y="148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C312E-F0B7-4808-ABBE-76F8AD2582C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FBC33-4368-49C2-BB9F-879F7A6817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4D6D99D-3EE8-4EBA-9B10-36EDAA8FB68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6C05C0-F635-40C2-B227-46449EBAC0E5}" type="slidenum">
              <a:rPr lang="en-US" altLang="zh-CN" sz="2400">
                <a:latin typeface="Comic Sans MS" panose="030F0702030302020204" pitchFamily="66" charset="0"/>
              </a:rPr>
              <a:t>1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9" name="备注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F5BE20E-C191-4A42-AEB3-6692ECA2CD5D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11039C-3D81-41AE-9EB9-3B410010D60B}" type="slidenum">
              <a:rPr lang="en-US" altLang="zh-CN" sz="2400">
                <a:latin typeface="Comic Sans MS" panose="030F0702030302020204" pitchFamily="66" charset="0"/>
              </a:rPr>
              <a:t>10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59A59F-4D98-4F66-B94C-517EF9B42B9B}" type="slidenum">
              <a:rPr lang="en-US" altLang="zh-CN" sz="2400">
                <a:latin typeface="Comic Sans MS" panose="030F0702030302020204" pitchFamily="66" charset="0"/>
              </a:rPr>
              <a:t>11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19BF88-A366-48AF-9789-A3C1AD11AF77}" type="slidenum">
              <a:rPr lang="en-US" altLang="zh-CN" sz="2400">
                <a:latin typeface="Comic Sans MS" panose="030F0702030302020204" pitchFamily="66" charset="0"/>
              </a:rPr>
              <a:t>12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0BD53C-7CC6-45FE-A186-09305528A0E7}" type="slidenum">
              <a:rPr lang="en-US" altLang="zh-CN" sz="2400">
                <a:latin typeface="Comic Sans MS" panose="030F0702030302020204" pitchFamily="66" charset="0"/>
              </a:rPr>
              <a:t>13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C3FAEA-A1A1-4981-B91F-58B4E8C8B639}" type="slidenum">
              <a:rPr lang="en-US" altLang="zh-CN" sz="2400">
                <a:latin typeface="Comic Sans MS" panose="030F0702030302020204" pitchFamily="66" charset="0"/>
              </a:rPr>
              <a:t>14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C5A82E9-D07C-4B46-9F02-D6426DF8C6C4}" type="slidenum">
              <a:rPr lang="en-US" altLang="zh-CN">
                <a:latin typeface="Comic Sans MS" panose="030F0702030302020204" pitchFamily="66" charset="0"/>
              </a:rPr>
              <a:t>15</a:t>
            </a:fld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B20A574-CA1F-4B71-9A05-70315C7D0965}" type="slidenum">
              <a:rPr lang="en-US" altLang="zh-CN" sz="2400">
                <a:latin typeface="Comic Sans MS" panose="030F0702030302020204" pitchFamily="66" charset="0"/>
              </a:rPr>
              <a:t>16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23E907-FF35-4EA5-AE8C-7627E1A2978B}" type="slidenum">
              <a:rPr lang="en-US" altLang="zh-CN" sz="2400">
                <a:latin typeface="Comic Sans MS" panose="030F0702030302020204" pitchFamily="66" charset="0"/>
              </a:rPr>
              <a:t>17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94D4C1-D1B9-4D7A-90D9-50FB9F624E69}" type="slidenum">
              <a:rPr lang="en-US" altLang="zh-CN" sz="2400">
                <a:latin typeface="Comic Sans MS" panose="030F0702030302020204" pitchFamily="66" charset="0"/>
              </a:rPr>
              <a:t>18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A24A2D-6A9E-4000-81F1-8AB60811A2F3}" type="slidenum">
              <a:rPr lang="en-US" altLang="zh-CN" sz="2400">
                <a:latin typeface="Comic Sans MS" panose="030F0702030302020204" pitchFamily="66" charset="0"/>
              </a:rPr>
              <a:t>19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A6C1CA-77B7-40D7-80C3-AA3090D2CA24}" type="slidenum">
              <a:rPr lang="en-US" altLang="zh-CN" sz="2400">
                <a:latin typeface="Comic Sans MS" panose="030F0702030302020204" pitchFamily="66" charset="0"/>
              </a:rPr>
              <a:t>2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69E541E-D28A-4A1A-A15A-3D313FB76BF2}" type="slidenum">
              <a:rPr lang="en-US" altLang="zh-CN" sz="2400">
                <a:latin typeface="Comic Sans MS" panose="030F0702030302020204" pitchFamily="66" charset="0"/>
              </a:rPr>
              <a:t>20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3330438-43C2-4C33-B4A7-5AB722DCF8B8}" type="slidenum">
              <a:rPr lang="en-US" altLang="zh-CN">
                <a:latin typeface="Comic Sans MS" panose="030F0702030302020204" pitchFamily="66" charset="0"/>
              </a:rPr>
              <a:t>21</a:t>
            </a:fld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8F25A1-1CF9-4B88-902C-CF73F19B28DC}" type="slidenum">
              <a:rPr lang="en-US" altLang="zh-CN" sz="2400">
                <a:latin typeface="Comic Sans MS" panose="030F0702030302020204" pitchFamily="66" charset="0"/>
              </a:rPr>
              <a:t>22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BD4698-5D3E-4CFF-BA17-C42AAE898875}" type="slidenum">
              <a:rPr lang="en-US" altLang="zh-CN" sz="2400">
                <a:latin typeface="Comic Sans MS" panose="030F0702030302020204" pitchFamily="66" charset="0"/>
              </a:rPr>
              <a:t>23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C047FA3-1E12-48A6-A2A6-F379D6FA44D9}" type="slidenum">
              <a:rPr lang="en-US" altLang="zh-CN" sz="2400">
                <a:latin typeface="Comic Sans MS" panose="030F0702030302020204" pitchFamily="66" charset="0"/>
              </a:rPr>
              <a:t>3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E90934-8B8A-4A27-AC0C-698E608C0FC6}" type="slidenum">
              <a:rPr lang="en-US" altLang="zh-CN" sz="2400">
                <a:latin typeface="Comic Sans MS" panose="030F0702030302020204" pitchFamily="66" charset="0"/>
              </a:rPr>
              <a:t>4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625CBF-DA08-4211-AB17-AE9E1F10FC95}" type="slidenum">
              <a:rPr lang="en-US" altLang="zh-CN" sz="2400">
                <a:latin typeface="Comic Sans MS" panose="030F0702030302020204" pitchFamily="66" charset="0"/>
              </a:rPr>
              <a:t>5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D78B490-D16F-4149-9750-D5E34575B508}" type="slidenum">
              <a:rPr lang="en-US" altLang="zh-CN">
                <a:latin typeface="Calibri" panose="020F0502020204030204" pitchFamily="34" charset="0"/>
              </a:rPr>
              <a:t>6</a:t>
            </a:fld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927493-100C-4BA5-BF7D-F863EE77C198}" type="slidenum">
              <a:rPr lang="en-US" altLang="zh-CN" sz="2400">
                <a:latin typeface="Comic Sans MS" panose="030F0702030302020204" pitchFamily="66" charset="0"/>
              </a:rPr>
              <a:t>7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512CB5-D099-4C66-A7E3-50923CBD98BF}" type="slidenum">
              <a:rPr lang="en-US" altLang="zh-CN" sz="2400">
                <a:latin typeface="Comic Sans MS" panose="030F0702030302020204" pitchFamily="66" charset="0"/>
              </a:rPr>
              <a:t>8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6D9125-1948-4095-A8EE-3B3FB6DBEFCC}" type="slidenum">
              <a:rPr lang="en-US" altLang="zh-CN" sz="2400">
                <a:latin typeface="Comic Sans MS" panose="030F0702030302020204" pitchFamily="66" charset="0"/>
              </a:rPr>
              <a:t>9</a:t>
            </a:fld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5F65C-25D3-4D9E-BEFF-D05A8A4F45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8CB7-EE91-4CF3-BFB5-49AD4B8A7BD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9E363-9684-442A-A36B-6F683695DD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AED9-F824-417C-BD38-76F2920A40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9CB9D-BBE6-4713-A6A5-467C550F77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5F65C-25D3-4D9E-BEFF-D05A8A4F45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1157-0260-41AA-8261-C811858792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1B91A-D34B-44F0-85FF-18C4F082E37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D31EF-92D9-40BD-9972-E5693E9315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C06B8-7EAA-49A4-9D10-6A322A1617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3A619-1D4B-4465-96CB-16957E2DF3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3508B-A3B7-43FF-BED2-086FCF6138D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C7C8-D041-475F-BEC9-361DBE5477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CCC020D-D555-4AD9-836A-026A8114796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file:///C:\Users\lyz\Desktop\5A%20PPT%20&#20108;&#26657;&#26679;\Module%203\Unit%209\&#38899;&#39057;\right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lyz\Desktop\5A%20PPT%20&#20108;&#26657;&#26679;\Module%203\Unit%209\&#38899;&#39057;\left.mp3" TargetMode="External"/><Relationship Id="rId1" Type="http://schemas.microsoft.com/office/2007/relationships/media" Target="file:///C:\Users\lyz\Desktop\5A%20PPT%20&#20108;&#26657;&#26679;\Module%203\Unit%209\&#38899;&#39057;\left.mp3" TargetMode="External"/><Relationship Id="rId6" Type="http://schemas.openxmlformats.org/officeDocument/2006/relationships/notesSlide" Target="../notesSlides/notesSlide3.xml"/><Relationship Id="rId11" Type="http://schemas.openxmlformats.org/officeDocument/2006/relationships/comments" Target="../comments/comment1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6.png"/><Relationship Id="rId4" Type="http://schemas.openxmlformats.org/officeDocument/2006/relationships/audio" Target="file:///C:\Users\lyz\Desktop\5A%20PPT%20&#20108;&#26657;&#26679;\Module%203\Unit%209\&#38899;&#39057;\right.mp3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file:///C:\Users\lyz\Desktop\5A%20PPT%20&#20108;&#26657;&#26679;\Module%203\Unit%209\&#38899;&#39057;\hotel.mp3" TargetMode="External"/><Relationship Id="rId1" Type="http://schemas.microsoft.com/office/2007/relationships/media" Target="file:///C:\Users\lyz\Desktop\5A%20PPT%20&#20108;&#26657;&#26679;\Module%203\Unit%209\&#38899;&#39057;\hotel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audio" Target="file:///C:\Users\lyz\Desktop\5A%20PPT%20&#20108;&#26657;&#26679;\Module%203\Unit%209\&#38899;&#39057;\hospital.mp3" TargetMode="External"/><Relationship Id="rId1" Type="http://schemas.microsoft.com/office/2007/relationships/media" Target="file:///C:\Users\lyz\Desktop\5A%20PPT%20&#20108;&#26657;&#26679;\Module%203\Unit%209\&#38899;&#39057;\hospital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6" y="3597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 1"/>
          <p:cNvSpPr txBox="1">
            <a:spLocks noChangeArrowheads="1"/>
          </p:cNvSpPr>
          <p:nvPr/>
        </p:nvSpPr>
        <p:spPr bwMode="auto">
          <a:xfrm>
            <a:off x="-6671" y="1772816"/>
            <a:ext cx="915067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9600" i="1" dirty="0">
                <a:solidFill>
                  <a:srgbClr val="FF0000"/>
                </a:solidFill>
                <a:latin typeface="Broadway" panose="04040905080B02020502" pitchFamily="82" charset="0"/>
              </a:rPr>
              <a:t>Around the </a:t>
            </a:r>
            <a:r>
              <a:rPr lang="en-US" altLang="zh-CN" sz="9600" i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city</a:t>
            </a:r>
            <a:endParaRPr lang="en-US" altLang="zh-CN" sz="9600" i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  <p:pic>
        <p:nvPicPr>
          <p:cNvPr id="3080" name="Picture 16" descr="C:\Users\lyz\Desktop\4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9" y="4346675"/>
            <a:ext cx="29035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矩形 205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21323" y="551773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628775"/>
            <a:ext cx="5400675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8"/>
          <p:cNvSpPr txBox="1">
            <a:spLocks noChangeArrowheads="1"/>
          </p:cNvSpPr>
          <p:nvPr/>
        </p:nvSpPr>
        <p:spPr bwMode="auto">
          <a:xfrm>
            <a:off x="2339975" y="1125538"/>
            <a:ext cx="4681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around Jill’s home?</a:t>
            </a:r>
            <a:endParaRPr lang="en-US" altLang="zh-CN" sz="2800" b="1" i="1">
              <a:solidFill>
                <a:schemeClr val="accent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21508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" y="2205038"/>
            <a:ext cx="30638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25189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Ask and answer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687388" y="1585913"/>
            <a:ext cx="7886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your </a:t>
            </a:r>
            <a:r>
              <a:rPr lang="en-US" altLang="zh-CN" sz="2800" dirty="0" err="1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favourite</a:t>
            </a:r>
            <a:r>
              <a:rPr lang="en-US" altLang="zh-CN" sz="2800" dirty="0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place around your home?</a:t>
            </a:r>
            <a:endParaRPr lang="en-US" altLang="zh-CN" sz="2800" b="1" i="1" dirty="0">
              <a:solidFill>
                <a:schemeClr val="accent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89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Ask and answer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Picture 6" descr="C:\Users\lyz\Desktop\QQ截图201407151022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7625" y="2272112"/>
            <a:ext cx="66262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292475" y="485775"/>
            <a:ext cx="4968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Around our school</a:t>
            </a:r>
            <a:endParaRPr lang="en-US" altLang="zh-CN" sz="2800" b="1" i="1">
              <a:solidFill>
                <a:schemeClr val="accent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25603" name="Group 11"/>
          <p:cNvGrpSpPr/>
          <p:nvPr/>
        </p:nvGrpSpPr>
        <p:grpSpPr bwMode="auto">
          <a:xfrm>
            <a:off x="323850" y="908050"/>
            <a:ext cx="7416800" cy="4681538"/>
            <a:chOff x="240" y="0"/>
            <a:chExt cx="5424" cy="3349"/>
          </a:xfrm>
        </p:grpSpPr>
        <p:pic>
          <p:nvPicPr>
            <p:cNvPr id="25604" name="Picture 12" descr="图片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0" y="0"/>
              <a:ext cx="5424" cy="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5" name="Oval 13"/>
            <p:cNvSpPr>
              <a:spLocks noChangeArrowheads="1"/>
            </p:cNvSpPr>
            <p:nvPr/>
          </p:nvSpPr>
          <p:spPr bwMode="auto">
            <a:xfrm>
              <a:off x="1920" y="624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25606" name="Oval 14"/>
            <p:cNvSpPr>
              <a:spLocks noChangeArrowheads="1"/>
            </p:cNvSpPr>
            <p:nvPr/>
          </p:nvSpPr>
          <p:spPr bwMode="auto">
            <a:xfrm>
              <a:off x="3600" y="62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315407" name="Line 15"/>
          <p:cNvSpPr>
            <a:spLocks noChangeShapeType="1"/>
          </p:cNvSpPr>
          <p:nvPr/>
        </p:nvSpPr>
        <p:spPr bwMode="auto">
          <a:xfrm flipH="1">
            <a:off x="2439988" y="2009775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15408" name="Line 16"/>
          <p:cNvSpPr>
            <a:spLocks noChangeShapeType="1"/>
          </p:cNvSpPr>
          <p:nvPr/>
        </p:nvSpPr>
        <p:spPr bwMode="auto">
          <a:xfrm flipH="1">
            <a:off x="3419475" y="1989138"/>
            <a:ext cx="0" cy="396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3348038" y="2025650"/>
            <a:ext cx="10826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25610" name="Rectangle 18"/>
          <p:cNvSpPr>
            <a:spLocks noChangeArrowheads="1"/>
          </p:cNvSpPr>
          <p:nvPr/>
        </p:nvSpPr>
        <p:spPr bwMode="auto">
          <a:xfrm>
            <a:off x="6372225" y="5734050"/>
            <a:ext cx="165576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15411" name="Text Box 19"/>
          <p:cNvSpPr txBox="1">
            <a:spLocks noChangeArrowheads="1"/>
          </p:cNvSpPr>
          <p:nvPr/>
        </p:nvSpPr>
        <p:spPr bwMode="auto">
          <a:xfrm>
            <a:off x="323850" y="5534025"/>
            <a:ext cx="842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Comic Sans MS" panose="030F0702030302020204" pitchFamily="66" charset="0"/>
              </a:rPr>
              <a:t>Turn right at Park Road. You can see a          .  </a:t>
            </a: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323850" y="6067425"/>
            <a:ext cx="882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Comic Sans MS" panose="030F0702030302020204" pitchFamily="66" charset="0"/>
              </a:rPr>
              <a:t>Turn left right at Park Road. You can see a              .</a:t>
            </a:r>
          </a:p>
        </p:txBody>
      </p:sp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6156325" y="4868863"/>
            <a:ext cx="1511300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7132638" y="6062663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post office</a:t>
            </a: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6372225" y="5522913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hospital</a:t>
            </a:r>
          </a:p>
        </p:txBody>
      </p:sp>
      <p:pic>
        <p:nvPicPr>
          <p:cNvPr id="25616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4005263"/>
            <a:ext cx="158273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 bwMode="auto">
          <a:xfrm>
            <a:off x="251891" y="264653"/>
            <a:ext cx="3493021" cy="643397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Look and say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18" name="Oval 13"/>
          <p:cNvSpPr>
            <a:spLocks noChangeArrowheads="1"/>
          </p:cNvSpPr>
          <p:nvPr/>
        </p:nvSpPr>
        <p:spPr bwMode="auto">
          <a:xfrm>
            <a:off x="3278188" y="190658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25619" name="Text Box 14"/>
          <p:cNvSpPr txBox="1">
            <a:spLocks noChangeArrowheads="1"/>
          </p:cNvSpPr>
          <p:nvPr/>
        </p:nvSpPr>
        <p:spPr bwMode="auto">
          <a:xfrm>
            <a:off x="3295650" y="2133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FF0000"/>
                </a:solidFill>
              </a:rPr>
              <a:t>You are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1" grpId="0"/>
      <p:bldP spid="315412" grpId="0"/>
      <p:bldP spid="315414" grpId="0"/>
      <p:bldP spid="315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/>
          <p:nvPr/>
        </p:nvGrpSpPr>
        <p:grpSpPr bwMode="auto">
          <a:xfrm>
            <a:off x="611188" y="2924175"/>
            <a:ext cx="7558087" cy="3421063"/>
            <a:chOff x="336" y="240"/>
            <a:chExt cx="5280" cy="3840"/>
          </a:xfrm>
        </p:grpSpPr>
        <p:grpSp>
          <p:nvGrpSpPr>
            <p:cNvPr id="27650" name="Group 3"/>
            <p:cNvGrpSpPr/>
            <p:nvPr/>
          </p:nvGrpSpPr>
          <p:grpSpPr bwMode="auto">
            <a:xfrm>
              <a:off x="336" y="240"/>
              <a:ext cx="5280" cy="3840"/>
              <a:chOff x="240" y="0"/>
              <a:chExt cx="5424" cy="3349"/>
            </a:xfrm>
          </p:grpSpPr>
          <p:pic>
            <p:nvPicPr>
              <p:cNvPr id="27651" name="Picture 4" descr="图片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40" y="0"/>
                <a:ext cx="5424" cy="3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2" name="Oval 5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240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27653" name="Oval 6"/>
              <p:cNvSpPr>
                <a:spLocks noChangeArrowheads="1"/>
              </p:cNvSpPr>
              <p:nvPr/>
            </p:nvSpPr>
            <p:spPr bwMode="auto">
              <a:xfrm>
                <a:off x="3600" y="624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7654" name="Rectangle 7"/>
            <p:cNvSpPr>
              <a:spLocks noChangeArrowheads="1"/>
            </p:cNvSpPr>
            <p:nvPr/>
          </p:nvSpPr>
          <p:spPr bwMode="auto">
            <a:xfrm>
              <a:off x="4416" y="3504"/>
              <a:ext cx="120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611188" y="765175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How do I get to the post office?</a:t>
            </a:r>
          </a:p>
        </p:txBody>
      </p:sp>
      <p:grpSp>
        <p:nvGrpSpPr>
          <p:cNvPr id="4" name="Group 19"/>
          <p:cNvGrpSpPr/>
          <p:nvPr/>
        </p:nvGrpSpPr>
        <p:grpSpPr bwMode="auto">
          <a:xfrm>
            <a:off x="6516688" y="404813"/>
            <a:ext cx="2627312" cy="1081087"/>
            <a:chOff x="4105" y="255"/>
            <a:chExt cx="1655" cy="681"/>
          </a:xfrm>
        </p:grpSpPr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4740" y="436"/>
              <a:ext cx="102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800" b="1">
                  <a:solidFill>
                    <a:srgbClr val="080808"/>
                  </a:solidFill>
                  <a:latin typeface="Comic Sans MS" panose="030F0702030302020204" pitchFamily="66" charset="0"/>
                  <a:ea typeface="华文新魏" panose="02010800040101010101" pitchFamily="2" charset="-122"/>
                </a:rPr>
                <a:t>straight</a:t>
              </a:r>
            </a:p>
          </p:txBody>
        </p:sp>
        <p:pic>
          <p:nvPicPr>
            <p:cNvPr id="27658" name="Picture 10" descr="200803311843172846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5" y="255"/>
              <a:ext cx="680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9" name="Oval 13"/>
          <p:cNvSpPr>
            <a:spLocks noChangeArrowheads="1"/>
          </p:cNvSpPr>
          <p:nvPr/>
        </p:nvSpPr>
        <p:spPr bwMode="auto">
          <a:xfrm>
            <a:off x="6948488" y="35734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7162800" y="34290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FF0000"/>
                </a:solidFill>
              </a:rPr>
              <a:t>You are here.</a:t>
            </a:r>
          </a:p>
        </p:txBody>
      </p:sp>
      <p:sp>
        <p:nvSpPr>
          <p:cNvPr id="318479" name="Line 15"/>
          <p:cNvSpPr>
            <a:spLocks noChangeShapeType="1"/>
          </p:cNvSpPr>
          <p:nvPr/>
        </p:nvSpPr>
        <p:spPr bwMode="auto">
          <a:xfrm flipH="1">
            <a:off x="2857500" y="3644900"/>
            <a:ext cx="41624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27662" name="Picture 2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955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157788"/>
            <a:ext cx="1873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6" descr="C:\Users\lyz\Desktop\04_Top bar (2)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11188" y="1376363"/>
            <a:ext cx="860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Go along Park Road.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Walk straight</a:t>
            </a:r>
            <a:r>
              <a:rPr lang="en-US" altLang="zh-CN" sz="2800" b="1" dirty="0">
                <a:latin typeface="Comic Sans MS" panose="030F0702030302020204" pitchFamily="66" charset="0"/>
              </a:rPr>
              <a:t>. The post office is on your left.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59" name="Picture 3" descr="200803311843172846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1412875"/>
            <a:ext cx="15113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0" name="Picture 4" descr="200803311843172846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268413"/>
            <a:ext cx="15113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46113" y="2281238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left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627313" y="2336800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right</a:t>
            </a:r>
          </a:p>
        </p:txBody>
      </p:sp>
      <p:pic>
        <p:nvPicPr>
          <p:cNvPr id="301063" name="Picture 7" descr="200803311843172846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284538"/>
            <a:ext cx="15113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4" name="Picture 8" descr="无标题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5004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395288" y="4875213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turn left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2916238" y="4875213"/>
            <a:ext cx="2592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turn right</a:t>
            </a: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5724525" y="4868863"/>
            <a:ext cx="3419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600" b="1">
                <a:solidFill>
                  <a:srgbClr val="080808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walk straight</a:t>
            </a:r>
          </a:p>
        </p:txBody>
      </p:sp>
      <p:pic>
        <p:nvPicPr>
          <p:cNvPr id="301070" name="Picture 14" descr="200803311843172846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3573463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6004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 descr="200803311843172846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773238"/>
            <a:ext cx="15113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200803311843172846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349500"/>
            <a:ext cx="15113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200803311843172846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636838"/>
            <a:ext cx="15113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无标题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19161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4" descr="200803311843172846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060575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19"/>
          <p:cNvSpPr>
            <a:spLocks noChangeArrowheads="1" noChangeShapeType="1" noTextEdit="1"/>
          </p:cNvSpPr>
          <p:nvPr/>
        </p:nvSpPr>
        <p:spPr bwMode="auto">
          <a:xfrm>
            <a:off x="2700338" y="620713"/>
            <a:ext cx="4743450" cy="1196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Simon says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755650" y="4005263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latin typeface="Comic Sans MS" panose="030F0702030302020204" pitchFamily="66" charset="0"/>
              </a:rPr>
              <a:t>Simons says turn right.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827088" y="4652963"/>
            <a:ext cx="15732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Turn left.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755650" y="5160963"/>
            <a:ext cx="4776788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Simon says touch your right ear.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755650" y="5853113"/>
            <a:ext cx="48244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Turn right.</a:t>
            </a:r>
          </a:p>
          <a:p>
            <a:pPr>
              <a:spcBef>
                <a:spcPct val="50000"/>
              </a:spcBef>
            </a:pPr>
            <a:endParaRPr lang="en-US" altLang="zh-CN">
              <a:latin typeface="Comic Sans MS" panose="030F0702030302020204" pitchFamily="66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1593" y="0"/>
            <a:ext cx="3815283" cy="86009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Play a game 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8" grpId="0"/>
      <p:bldP spid="63509" grpId="0"/>
      <p:bldP spid="63510" grpId="0"/>
      <p:bldP spid="635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6434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349500"/>
            <a:ext cx="88931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196975"/>
            <a:ext cx="6697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29" name="Text Box 17"/>
          <p:cNvSpPr txBox="1">
            <a:spLocks noChangeArrowheads="1"/>
          </p:cNvSpPr>
          <p:nvPr/>
        </p:nvSpPr>
        <p:spPr bwMode="auto">
          <a:xfrm>
            <a:off x="4068763" y="5692775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turn  left</a:t>
            </a:r>
          </a:p>
        </p:txBody>
      </p:sp>
      <p:sp>
        <p:nvSpPr>
          <p:cNvPr id="320530" name="Text Box 18"/>
          <p:cNvSpPr txBox="1">
            <a:spLocks noChangeArrowheads="1"/>
          </p:cNvSpPr>
          <p:nvPr/>
        </p:nvSpPr>
        <p:spPr bwMode="auto">
          <a:xfrm>
            <a:off x="1116013" y="5703888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turn  right</a:t>
            </a:r>
          </a:p>
        </p:txBody>
      </p:sp>
      <p:sp>
        <p:nvSpPr>
          <p:cNvPr id="320531" name="Text Box 19"/>
          <p:cNvSpPr txBox="1">
            <a:spLocks noChangeArrowheads="1"/>
          </p:cNvSpPr>
          <p:nvPr/>
        </p:nvSpPr>
        <p:spPr bwMode="auto">
          <a:xfrm>
            <a:off x="557213" y="5084763"/>
            <a:ext cx="2430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>
                <a:latin typeface="Comic Sans MS" panose="030F0702030302020204" pitchFamily="66" charset="0"/>
              </a:rPr>
              <a:t>Walk straight</a:t>
            </a:r>
          </a:p>
        </p:txBody>
      </p:sp>
      <p:sp>
        <p:nvSpPr>
          <p:cNvPr id="320532" name="Text Box 20"/>
          <p:cNvSpPr txBox="1">
            <a:spLocks noChangeArrowheads="1"/>
          </p:cNvSpPr>
          <p:nvPr/>
        </p:nvSpPr>
        <p:spPr bwMode="auto">
          <a:xfrm>
            <a:off x="3492500" y="4886325"/>
            <a:ext cx="2663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Comic Sans MS" panose="030F0702030302020204" pitchFamily="66" charset="0"/>
              </a:rPr>
              <a:t>Walk </a:t>
            </a:r>
            <a:r>
              <a:rPr lang="en-US" altLang="zh-CN" sz="2200">
                <a:latin typeface="Comic Sans MS" panose="030F0702030302020204" pitchFamily="66" charset="0"/>
              </a:rPr>
              <a:t>straight</a:t>
            </a:r>
          </a:p>
        </p:txBody>
      </p:sp>
      <p:sp>
        <p:nvSpPr>
          <p:cNvPr id="320533" name="Text Box 21"/>
          <p:cNvSpPr txBox="1">
            <a:spLocks noChangeArrowheads="1"/>
          </p:cNvSpPr>
          <p:nvPr/>
        </p:nvSpPr>
        <p:spPr bwMode="auto">
          <a:xfrm>
            <a:off x="6372225" y="5084763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Turn  left</a:t>
            </a:r>
          </a:p>
        </p:txBody>
      </p:sp>
      <p:sp>
        <p:nvSpPr>
          <p:cNvPr id="320534" name="Text Box 22"/>
          <p:cNvSpPr txBox="1">
            <a:spLocks noChangeArrowheads="1"/>
          </p:cNvSpPr>
          <p:nvPr/>
        </p:nvSpPr>
        <p:spPr bwMode="auto">
          <a:xfrm>
            <a:off x="6516688" y="5738813"/>
            <a:ext cx="2663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Comic Sans MS" panose="030F0702030302020204" pitchFamily="66" charset="0"/>
              </a:rPr>
              <a:t>walk </a:t>
            </a:r>
            <a:r>
              <a:rPr lang="en-US" altLang="zh-CN" sz="2200">
                <a:latin typeface="Comic Sans MS" panose="030F0702030302020204" pitchFamily="66" charset="0"/>
              </a:rPr>
              <a:t>straight</a:t>
            </a:r>
          </a:p>
        </p:txBody>
      </p:sp>
      <p:sp>
        <p:nvSpPr>
          <p:cNvPr id="320535" name="Text Box 23"/>
          <p:cNvSpPr txBox="1">
            <a:spLocks noChangeArrowheads="1"/>
          </p:cNvSpPr>
          <p:nvPr/>
        </p:nvSpPr>
        <p:spPr bwMode="auto">
          <a:xfrm>
            <a:off x="6516688" y="6237288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turn 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9" grpId="0"/>
      <p:bldP spid="320530" grpId="0"/>
      <p:bldP spid="320531" grpId="0"/>
      <p:bldP spid="320532" grpId="0"/>
      <p:bldP spid="320533" grpId="0"/>
      <p:bldP spid="320534" grpId="0"/>
      <p:bldP spid="3205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01638" y="1614488"/>
            <a:ext cx="647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Comic Sans MS" panose="030F0702030302020204" pitchFamily="66" charset="0"/>
              </a:rPr>
              <a:t>How do I get to the toy shop?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395288" y="2133600"/>
            <a:ext cx="922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_____ Flower Road. The toy shop is on your ____.</a:t>
            </a:r>
          </a:p>
        </p:txBody>
      </p:sp>
      <p:grpSp>
        <p:nvGrpSpPr>
          <p:cNvPr id="35844" name="Group 13"/>
          <p:cNvGrpSpPr/>
          <p:nvPr/>
        </p:nvGrpSpPr>
        <p:grpSpPr bwMode="auto">
          <a:xfrm>
            <a:off x="1116013" y="2636838"/>
            <a:ext cx="6408737" cy="3960812"/>
            <a:chOff x="336" y="912"/>
            <a:chExt cx="4896" cy="3408"/>
          </a:xfrm>
        </p:grpSpPr>
        <p:grpSp>
          <p:nvGrpSpPr>
            <p:cNvPr id="35845" name="Group 2"/>
            <p:cNvGrpSpPr/>
            <p:nvPr/>
          </p:nvGrpSpPr>
          <p:grpSpPr bwMode="auto">
            <a:xfrm>
              <a:off x="432" y="912"/>
              <a:ext cx="4800" cy="3408"/>
              <a:chOff x="336" y="240"/>
              <a:chExt cx="5280" cy="3840"/>
            </a:xfrm>
          </p:grpSpPr>
          <p:grpSp>
            <p:nvGrpSpPr>
              <p:cNvPr id="35846" name="Group 3"/>
              <p:cNvGrpSpPr/>
              <p:nvPr/>
            </p:nvGrpSpPr>
            <p:grpSpPr bwMode="auto">
              <a:xfrm>
                <a:off x="336" y="240"/>
                <a:ext cx="5280" cy="3840"/>
                <a:chOff x="240" y="0"/>
                <a:chExt cx="5424" cy="3349"/>
              </a:xfrm>
            </p:grpSpPr>
            <p:pic>
              <p:nvPicPr>
                <p:cNvPr id="35847" name="Picture 4" descr="图片1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40" y="0"/>
                  <a:ext cx="5424" cy="3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848" name="Oval 5"/>
                <p:cNvSpPr>
                  <a:spLocks noChangeArrowheads="1"/>
                </p:cNvSpPr>
                <p:nvPr/>
              </p:nvSpPr>
              <p:spPr bwMode="auto">
                <a:xfrm>
                  <a:off x="1920" y="624"/>
                  <a:ext cx="240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5849" name="Oval 6"/>
                <p:cNvSpPr>
                  <a:spLocks noChangeArrowheads="1"/>
                </p:cNvSpPr>
                <p:nvPr/>
              </p:nvSpPr>
              <p:spPr bwMode="auto">
                <a:xfrm>
                  <a:off x="3600" y="624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5850" name="Rectangle 7"/>
              <p:cNvSpPr>
                <a:spLocks noChangeArrowheads="1"/>
              </p:cNvSpPr>
              <p:nvPr/>
            </p:nvSpPr>
            <p:spPr bwMode="auto">
              <a:xfrm>
                <a:off x="4416" y="3504"/>
                <a:ext cx="1200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35851" name="Picture 10" descr="2007081800291992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62808">
              <a:off x="336" y="3360"/>
              <a:ext cx="688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960" y="3936"/>
              <a:ext cx="355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35853" name="WordArt 16"/>
          <p:cNvSpPr>
            <a:spLocks noChangeArrowheads="1" noChangeShapeType="1" noTextEdit="1"/>
          </p:cNvSpPr>
          <p:nvPr/>
        </p:nvSpPr>
        <p:spPr bwMode="auto">
          <a:xfrm>
            <a:off x="3252788" y="952500"/>
            <a:ext cx="3095625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latin typeface="Comic Sans MS" panose="030F0702030302020204"/>
              </a:rPr>
              <a:t>A group match</a:t>
            </a:r>
            <a:endParaRPr lang="zh-CN" alt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  <p:pic>
        <p:nvPicPr>
          <p:cNvPr id="35854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300663"/>
            <a:ext cx="14398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291835" y="92406"/>
            <a:ext cx="3815283" cy="86009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Look and complete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56" name="矩形 1845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/>
      <p:bldP spid="3246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1042988" y="1341438"/>
            <a:ext cx="64770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How do I get to City Cinema?</a:t>
            </a:r>
          </a:p>
          <a:p>
            <a:pPr>
              <a:spcBef>
                <a:spcPct val="50000"/>
              </a:spcBef>
            </a:pPr>
            <a:r>
              <a:rPr lang="en-US" altLang="zh-CN" sz="1800" b="1"/>
              <a:t>______________________________.</a:t>
            </a:r>
          </a:p>
        </p:txBody>
      </p:sp>
      <p:sp>
        <p:nvSpPr>
          <p:cNvPr id="37891" name="WordArt 13"/>
          <p:cNvSpPr>
            <a:spLocks noChangeArrowheads="1" noChangeShapeType="1" noTextEdit="1"/>
          </p:cNvSpPr>
          <p:nvPr/>
        </p:nvSpPr>
        <p:spPr bwMode="auto">
          <a:xfrm>
            <a:off x="3508375" y="561975"/>
            <a:ext cx="3095625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A group match</a:t>
            </a:r>
            <a:endParaRPr lang="zh-CN" alt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grpSp>
        <p:nvGrpSpPr>
          <p:cNvPr id="37892" name="Group 16"/>
          <p:cNvGrpSpPr/>
          <p:nvPr/>
        </p:nvGrpSpPr>
        <p:grpSpPr bwMode="auto">
          <a:xfrm>
            <a:off x="971550" y="2644775"/>
            <a:ext cx="6694488" cy="4213225"/>
            <a:chOff x="432" y="912"/>
            <a:chExt cx="5057" cy="3408"/>
          </a:xfrm>
        </p:grpSpPr>
        <p:grpSp>
          <p:nvGrpSpPr>
            <p:cNvPr id="37893" name="Group 2"/>
            <p:cNvGrpSpPr/>
            <p:nvPr/>
          </p:nvGrpSpPr>
          <p:grpSpPr bwMode="auto">
            <a:xfrm>
              <a:off x="432" y="912"/>
              <a:ext cx="4800" cy="3408"/>
              <a:chOff x="336" y="240"/>
              <a:chExt cx="5280" cy="3840"/>
            </a:xfrm>
          </p:grpSpPr>
          <p:grpSp>
            <p:nvGrpSpPr>
              <p:cNvPr id="37894" name="Group 3"/>
              <p:cNvGrpSpPr/>
              <p:nvPr/>
            </p:nvGrpSpPr>
            <p:grpSpPr bwMode="auto">
              <a:xfrm>
                <a:off x="336" y="240"/>
                <a:ext cx="5280" cy="3840"/>
                <a:chOff x="240" y="0"/>
                <a:chExt cx="5424" cy="3349"/>
              </a:xfrm>
            </p:grpSpPr>
            <p:pic>
              <p:nvPicPr>
                <p:cNvPr id="37895" name="Picture 4" descr="图片1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240" y="0"/>
                  <a:ext cx="5424" cy="3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896" name="Oval 5"/>
                <p:cNvSpPr>
                  <a:spLocks noChangeArrowheads="1"/>
                </p:cNvSpPr>
                <p:nvPr/>
              </p:nvSpPr>
              <p:spPr bwMode="auto">
                <a:xfrm>
                  <a:off x="1920" y="624"/>
                  <a:ext cx="240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7897" name="Oval 6"/>
                <p:cNvSpPr>
                  <a:spLocks noChangeArrowheads="1"/>
                </p:cNvSpPr>
                <p:nvPr/>
              </p:nvSpPr>
              <p:spPr bwMode="auto">
                <a:xfrm>
                  <a:off x="3600" y="624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37898" name="Rectangle 7"/>
              <p:cNvSpPr>
                <a:spLocks noChangeArrowheads="1"/>
              </p:cNvSpPr>
              <p:nvPr/>
            </p:nvSpPr>
            <p:spPr bwMode="auto">
              <a:xfrm>
                <a:off x="4416" y="3504"/>
                <a:ext cx="1200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7899" name="Oval 14"/>
            <p:cNvSpPr>
              <a:spLocks noChangeArrowheads="1"/>
            </p:cNvSpPr>
            <p:nvPr/>
          </p:nvSpPr>
          <p:spPr bwMode="auto">
            <a:xfrm>
              <a:off x="4106" y="1616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omic Sans MS" panose="030F0702030302020204" pitchFamily="66" charset="0"/>
              </a:endParaRPr>
            </a:p>
          </p:txBody>
        </p:sp>
        <p:sp>
          <p:nvSpPr>
            <p:cNvPr id="37900" name="Text Box 15"/>
            <p:cNvSpPr txBox="1">
              <a:spLocks noChangeArrowheads="1"/>
            </p:cNvSpPr>
            <p:nvPr/>
          </p:nvSpPr>
          <p:spPr bwMode="auto">
            <a:xfrm>
              <a:off x="4241" y="1525"/>
              <a:ext cx="124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0000"/>
                  </a:solidFill>
                </a:rPr>
                <a:t>You are here.</a:t>
              </a:r>
            </a:p>
          </p:txBody>
        </p:sp>
      </p:grpSp>
      <p:pic>
        <p:nvPicPr>
          <p:cNvPr id="3790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445125"/>
            <a:ext cx="13668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291835" y="92406"/>
            <a:ext cx="3815283" cy="86009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Look and say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903" name="矩形 1947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 descr="C:\Users\lyz\Desktop\04_Top bar (2)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图片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1219200"/>
            <a:ext cx="388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5405438" y="2455863"/>
            <a:ext cx="269875" cy="3095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573838" y="6046788"/>
            <a:ext cx="173196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25888" y="1181100"/>
            <a:ext cx="565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How do I get to the bookshop?</a:t>
            </a:r>
          </a:p>
        </p:txBody>
      </p:sp>
      <p:sp>
        <p:nvSpPr>
          <p:cNvPr id="326662" name="Line 6"/>
          <p:cNvSpPr>
            <a:spLocks noChangeShapeType="1"/>
          </p:cNvSpPr>
          <p:nvPr/>
        </p:nvSpPr>
        <p:spPr bwMode="auto">
          <a:xfrm flipH="1" flipV="1">
            <a:off x="2268538" y="4191000"/>
            <a:ext cx="4572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924300" y="1700213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Walk along Brown Street.</a:t>
            </a:r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>
            <a:off x="2438400" y="4191000"/>
            <a:ext cx="381000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924300" y="2205038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Turn right.</a:t>
            </a:r>
          </a:p>
        </p:txBody>
      </p:sp>
      <p:sp>
        <p:nvSpPr>
          <p:cNvPr id="326666" name="Oval 10"/>
          <p:cNvSpPr>
            <a:spLocks noChangeArrowheads="1"/>
          </p:cNvSpPr>
          <p:nvPr/>
        </p:nvSpPr>
        <p:spPr bwMode="auto">
          <a:xfrm>
            <a:off x="2378075" y="3756025"/>
            <a:ext cx="609600" cy="609600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26667" name="Text Box 11"/>
          <p:cNvSpPr txBox="1">
            <a:spLocks noChangeArrowheads="1"/>
          </p:cNvSpPr>
          <p:nvPr/>
        </p:nvSpPr>
        <p:spPr bwMode="auto">
          <a:xfrm>
            <a:off x="3965575" y="27654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Cross Tree Road</a:t>
            </a:r>
            <a:r>
              <a:rPr lang="en-US" altLang="zh-CN" b="1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33400" y="2209800"/>
            <a:ext cx="1981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Park        Road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04800" y="3900488"/>
            <a:ext cx="1981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Tree        Road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81000" y="5791200"/>
            <a:ext cx="1981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</a:rPr>
              <a:t>Flower      Road</a:t>
            </a:r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 flipV="1">
            <a:off x="2743200" y="2362200"/>
            <a:ext cx="0" cy="15240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3951288" y="3279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Walk along Water Street.</a:t>
            </a:r>
          </a:p>
        </p:txBody>
      </p:sp>
      <p:sp>
        <p:nvSpPr>
          <p:cNvPr id="326673" name="Line 17"/>
          <p:cNvSpPr>
            <a:spLocks noChangeShapeType="1"/>
          </p:cNvSpPr>
          <p:nvPr/>
        </p:nvSpPr>
        <p:spPr bwMode="auto">
          <a:xfrm>
            <a:off x="2743200" y="2438400"/>
            <a:ext cx="4572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3924300" y="38354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Turn right.</a:t>
            </a: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3924300" y="4411663"/>
            <a:ext cx="504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Comic Sans MS" panose="030F0702030302020204" pitchFamily="66" charset="0"/>
              </a:rPr>
              <a:t>The bookshop is on your right.</a:t>
            </a:r>
          </a:p>
        </p:txBody>
      </p:sp>
      <p:sp>
        <p:nvSpPr>
          <p:cNvPr id="39956" name="WordArt 22"/>
          <p:cNvSpPr>
            <a:spLocks noChangeArrowheads="1" noChangeShapeType="1" noTextEdit="1"/>
          </p:cNvSpPr>
          <p:nvPr/>
        </p:nvSpPr>
        <p:spPr bwMode="auto">
          <a:xfrm>
            <a:off x="4140200" y="263525"/>
            <a:ext cx="3095625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/>
              </a:rPr>
              <a:t>A group match</a:t>
            </a:r>
            <a:endParaRPr lang="zh-CN" alt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39957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868863"/>
            <a:ext cx="1657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 bwMode="auto">
          <a:xfrm>
            <a:off x="109016" y="92406"/>
            <a:ext cx="3815283" cy="86009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Look and say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3" grpId="0"/>
      <p:bldP spid="326665" grpId="0"/>
      <p:bldP spid="326666" grpId="0" animBg="1"/>
      <p:bldP spid="326667" grpId="0"/>
      <p:bldP spid="326672" grpId="0"/>
      <p:bldP spid="326674" grpId="0"/>
      <p:bldP spid="326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9"/>
          <p:cNvSpPr txBox="1">
            <a:spLocks noChangeArrowheads="1"/>
          </p:cNvSpPr>
          <p:nvPr/>
        </p:nvSpPr>
        <p:spPr bwMode="auto">
          <a:xfrm>
            <a:off x="1979613" y="2133600"/>
            <a:ext cx="518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Comic Sans MS" panose="030F0702030302020204" pitchFamily="66" charset="0"/>
              </a:rPr>
              <a:t>请自行插入一首跟方向有关的歌</a:t>
            </a:r>
            <a:r>
              <a:rPr lang="zh-CN" altLang="en-US" dirty="0" smtClean="0">
                <a:latin typeface="Comic Sans MS" panose="030F0702030302020204" pitchFamily="66" charset="0"/>
              </a:rPr>
              <a:t>曲</a:t>
            </a:r>
            <a:endParaRPr lang="en-US" altLang="zh-CN" dirty="0"/>
          </a:p>
        </p:txBody>
      </p:sp>
      <p:pic>
        <p:nvPicPr>
          <p:cNvPr id="5122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544665" y="1019175"/>
            <a:ext cx="4032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Sing a song</a:t>
            </a:r>
            <a:endParaRPr lang="zh-CN" alt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468313" y="1830388"/>
            <a:ext cx="7991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ea typeface="Gulim" pitchFamily="34" charset="-127"/>
              </a:rPr>
              <a:t>What’s your favourite place around our school?</a:t>
            </a:r>
          </a:p>
        </p:txBody>
      </p:sp>
      <p:pic>
        <p:nvPicPr>
          <p:cNvPr id="33895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85188">
            <a:off x="1908175" y="2420938"/>
            <a:ext cx="1944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8005">
            <a:off x="5076825" y="2420938"/>
            <a:ext cx="22098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4005263"/>
            <a:ext cx="21240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54369">
            <a:off x="5076825" y="3860800"/>
            <a:ext cx="2095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/>
          <p:nvPr/>
        </p:nvGrpSpPr>
        <p:grpSpPr bwMode="auto">
          <a:xfrm>
            <a:off x="0" y="476250"/>
            <a:ext cx="9144000" cy="6381750"/>
            <a:chOff x="0" y="300"/>
            <a:chExt cx="5760" cy="4020"/>
          </a:xfrm>
        </p:grpSpPr>
        <p:pic>
          <p:nvPicPr>
            <p:cNvPr id="41992" name="Picture 12" descr="4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DFEEF1"/>
                </a:clrFrom>
                <a:clrTo>
                  <a:srgbClr val="DFEE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" y="300"/>
              <a:ext cx="1451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13" descr="hw307副本"/>
            <p:cNvPicPr>
              <a:picLocks noChangeAspect="1" noChangeArrowheads="1"/>
            </p:cNvPicPr>
            <p:nvPr/>
          </p:nvPicPr>
          <p:blipFill>
            <a:blip r:embed="rId9" cstate="email">
              <a:lum contrast="12000"/>
            </a:blip>
            <a:srcRect/>
            <a:stretch>
              <a:fillRect/>
            </a:stretch>
          </p:blipFill>
          <p:spPr bwMode="auto">
            <a:xfrm>
              <a:off x="4422" y="346"/>
              <a:ext cx="1119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4" descr="hw307副本"/>
            <p:cNvPicPr>
              <a:picLocks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0" y="3110"/>
              <a:ext cx="1811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15" descr="hw307副本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4195" y="3169"/>
              <a:ext cx="1565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 15"/>
          <p:cNvSpPr/>
          <p:nvPr/>
        </p:nvSpPr>
        <p:spPr bwMode="auto">
          <a:xfrm>
            <a:off x="25189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Do a survey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7" name="矩形 21519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991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  <a:ea typeface="Gulim" pitchFamily="34" charset="-127"/>
              </a:rPr>
              <a:t>Report: Our favourite places around our school </a:t>
            </a:r>
          </a:p>
        </p:txBody>
      </p:sp>
      <p:graphicFrame>
        <p:nvGraphicFramePr>
          <p:cNvPr id="60517" name="Group 101"/>
          <p:cNvGraphicFramePr>
            <a:graphicFrameLocks noGrp="1"/>
          </p:cNvGraphicFramePr>
          <p:nvPr/>
        </p:nvGraphicFramePr>
        <p:xfrm>
          <a:off x="576263" y="2133600"/>
          <a:ext cx="7775575" cy="4275140"/>
        </p:xfrm>
        <a:graphic>
          <a:graphicData uri="http://schemas.openxmlformats.org/drawingml/2006/table">
            <a:tbl>
              <a:tblPr/>
              <a:tblGrid>
                <a:gridCol w="129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4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marL="91421" marR="9142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restaurant</a:t>
                      </a: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park</a:t>
                      </a: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cinema</a:t>
                      </a: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library</a:t>
                      </a: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...</a:t>
                      </a: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1" marR="9142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9" name="Line 91"/>
          <p:cNvSpPr>
            <a:spLocks noChangeShapeType="1"/>
          </p:cNvSpPr>
          <p:nvPr/>
        </p:nvSpPr>
        <p:spPr bwMode="auto">
          <a:xfrm>
            <a:off x="611188" y="2254250"/>
            <a:ext cx="1152525" cy="814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5189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Do a survey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8010525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Our </a:t>
            </a:r>
            <a:r>
              <a:rPr lang="en-US" altLang="zh-CN" sz="3600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favourite</a:t>
            </a: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omic Sans MS" panose="030F0702030302020204"/>
              </a:rPr>
              <a:t> places around our school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46083" name="Freeform 11"/>
          <p:cNvSpPr>
            <a:spLocks noChangeArrowheads="1"/>
          </p:cNvSpPr>
          <p:nvPr/>
        </p:nvSpPr>
        <p:spPr bwMode="auto">
          <a:xfrm>
            <a:off x="323850" y="5445125"/>
            <a:ext cx="4894263" cy="739775"/>
          </a:xfrm>
          <a:custGeom>
            <a:avLst/>
            <a:gdLst>
              <a:gd name="T0" fmla="*/ 1872 w 2180"/>
              <a:gd name="T1" fmla="*/ 284 h 284"/>
              <a:gd name="T2" fmla="*/ 0 w 2180"/>
              <a:gd name="T3" fmla="*/ 284 h 284"/>
              <a:gd name="T4" fmla="*/ 446 w 2180"/>
              <a:gd name="T5" fmla="*/ 0 h 284"/>
              <a:gd name="T6" fmla="*/ 2180 w 2180"/>
              <a:gd name="T7" fmla="*/ 0 h 284"/>
              <a:gd name="T8" fmla="*/ 1872 w 218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6084" name="Rectangle 12"/>
          <p:cNvSpPr>
            <a:spLocks noChangeArrowheads="1"/>
          </p:cNvSpPr>
          <p:nvPr/>
        </p:nvSpPr>
        <p:spPr bwMode="auto">
          <a:xfrm>
            <a:off x="3276600" y="2781300"/>
            <a:ext cx="3317875" cy="4175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100000">
                <a:srgbClr val="FFFF00">
                  <a:alpha val="54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1600" b="1">
                <a:solidFill>
                  <a:srgbClr val="FF3300"/>
                </a:solidFill>
                <a:latin typeface="Verdana" panose="020B0604030504040204" pitchFamily="34" charset="0"/>
              </a:rPr>
              <a:t>Q4</a:t>
            </a:r>
          </a:p>
        </p:txBody>
      </p:sp>
      <p:sp>
        <p:nvSpPr>
          <p:cNvPr id="46085" name="Rectangle 13"/>
          <p:cNvSpPr>
            <a:spLocks noChangeArrowheads="1"/>
          </p:cNvSpPr>
          <p:nvPr/>
        </p:nvSpPr>
        <p:spPr bwMode="auto">
          <a:xfrm>
            <a:off x="2274888" y="3917950"/>
            <a:ext cx="3616325" cy="407988"/>
          </a:xfrm>
          <a:prstGeom prst="rect">
            <a:avLst/>
          </a:prstGeom>
          <a:gradFill rotWithShape="1">
            <a:gsLst>
              <a:gs pos="0">
                <a:srgbClr val="765E47"/>
              </a:gs>
              <a:gs pos="100000">
                <a:srgbClr val="FFCC99">
                  <a:alpha val="71999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CN" sz="1600" b="1">
                <a:solidFill>
                  <a:srgbClr val="FF3300"/>
                </a:solidFill>
                <a:latin typeface="Verdana" panose="020B0604030504040204" pitchFamily="34" charset="0"/>
              </a:rPr>
              <a:t>Q3</a:t>
            </a:r>
          </a:p>
        </p:txBody>
      </p:sp>
      <p:sp>
        <p:nvSpPr>
          <p:cNvPr id="46086" name="Freeform 14"/>
          <p:cNvSpPr>
            <a:spLocks noChangeArrowheads="1"/>
          </p:cNvSpPr>
          <p:nvPr/>
        </p:nvSpPr>
        <p:spPr bwMode="auto">
          <a:xfrm>
            <a:off x="1285875" y="4318000"/>
            <a:ext cx="4595813" cy="744538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27695" name="Rectangle 15"/>
          <p:cNvSpPr>
            <a:spLocks noChangeArrowheads="1"/>
          </p:cNvSpPr>
          <p:nvPr/>
        </p:nvSpPr>
        <p:spPr bwMode="gray">
          <a:xfrm>
            <a:off x="1289050" y="5060950"/>
            <a:ext cx="3913188" cy="407988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72549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27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1600" b="1">
                <a:solidFill>
                  <a:srgbClr val="FF3300"/>
                </a:solidFill>
                <a:latin typeface="Verdana" panose="020B0604030504040204" pitchFamily="34" charset="0"/>
              </a:rPr>
              <a:t>Q 2</a:t>
            </a:r>
          </a:p>
        </p:txBody>
      </p:sp>
      <p:sp>
        <p:nvSpPr>
          <p:cNvPr id="327696" name="Rectangle 16"/>
          <p:cNvSpPr>
            <a:spLocks noChangeArrowheads="1"/>
          </p:cNvSpPr>
          <p:nvPr/>
        </p:nvSpPr>
        <p:spPr bwMode="gray">
          <a:xfrm>
            <a:off x="292100" y="6205538"/>
            <a:ext cx="4211638" cy="406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254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27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1600" b="1">
                <a:solidFill>
                  <a:srgbClr val="FF3300"/>
                </a:solidFill>
                <a:latin typeface="Verdana" panose="020B0604030504040204" pitchFamily="34" charset="0"/>
              </a:rPr>
              <a:t>Q 1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833438" y="5784850"/>
            <a:ext cx="482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Comic Sans MS" panose="030F0702030302020204" pitchFamily="66" charset="0"/>
              </a:rPr>
              <a:t>What’s the place?</a:t>
            </a:r>
          </a:p>
        </p:txBody>
      </p:sp>
      <p:sp>
        <p:nvSpPr>
          <p:cNvPr id="46090" name="Freeform 21"/>
          <p:cNvSpPr>
            <a:spLocks noChangeArrowheads="1"/>
          </p:cNvSpPr>
          <p:nvPr/>
        </p:nvSpPr>
        <p:spPr bwMode="auto">
          <a:xfrm>
            <a:off x="2268538" y="3194050"/>
            <a:ext cx="4308475" cy="739775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FFCC99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46091" name="Freeform 22"/>
          <p:cNvSpPr>
            <a:spLocks noChangeArrowheads="1"/>
          </p:cNvSpPr>
          <p:nvPr/>
        </p:nvSpPr>
        <p:spPr bwMode="auto">
          <a:xfrm>
            <a:off x="3268663" y="2060575"/>
            <a:ext cx="4008437" cy="741363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FFFF00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2195513" y="4437063"/>
            <a:ext cx="4897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Comic Sans MS" panose="030F0702030302020204" pitchFamily="66" charset="0"/>
              </a:rPr>
              <a:t>Where is it? </a:t>
            </a:r>
          </a:p>
        </p:txBody>
      </p:sp>
      <p:sp>
        <p:nvSpPr>
          <p:cNvPr id="327689" name="Text Box 9"/>
          <p:cNvSpPr txBox="1">
            <a:spLocks noChangeArrowheads="1"/>
          </p:cNvSpPr>
          <p:nvPr/>
        </p:nvSpPr>
        <p:spPr bwMode="auto">
          <a:xfrm>
            <a:off x="2520950" y="33369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Comic Sans MS" panose="030F0702030302020204" pitchFamily="66" charset="0"/>
              </a:rPr>
              <a:t>Why do you like the place?</a:t>
            </a:r>
            <a:r>
              <a:rPr lang="en-US" altLang="zh-CN" dirty="0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27690" name="Text Box 10"/>
          <p:cNvSpPr txBox="1">
            <a:spLocks noChangeArrowheads="1"/>
          </p:cNvSpPr>
          <p:nvPr/>
        </p:nvSpPr>
        <p:spPr bwMode="auto">
          <a:xfrm>
            <a:off x="3708400" y="2251075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Comic Sans MS" panose="030F0702030302020204" pitchFamily="66" charset="0"/>
              </a:rPr>
              <a:t>How do you get there?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25189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Make a report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096" name="矩形 2357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327687" grpId="0"/>
      <p:bldP spid="327688" grpId="0"/>
      <p:bldP spid="327689" grpId="0"/>
      <p:bldP spid="3276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WordArt 3"/>
          <p:cNvSpPr>
            <a:spLocks noChangeArrowheads="1" noChangeShapeType="1" noTextEdit="1"/>
          </p:cNvSpPr>
          <p:nvPr/>
        </p:nvSpPr>
        <p:spPr bwMode="auto">
          <a:xfrm>
            <a:off x="2627313" y="306388"/>
            <a:ext cx="3384550" cy="8921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014"/>
              </a:avLst>
            </a:prstTxWarp>
          </a:bodyPr>
          <a:lstStyle/>
          <a:p>
            <a:pPr algn="ctr"/>
            <a:r>
              <a:rPr lang="en-US" altLang="zh-CN" sz="3600" b="1" kern="10" spc="-180" dirty="0">
                <a:ln w="9525">
                  <a:solidFill>
                    <a:srgbClr val="000000"/>
                  </a:solidFill>
                  <a:round/>
                </a:ln>
                <a:solidFill>
                  <a:srgbClr val="800080"/>
                </a:solidFill>
                <a:effectLst>
                  <a:outerShdw dist="63500" dir="2212194" algn="ctr" rotWithShape="0">
                    <a:srgbClr val="868686"/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3600" b="1" kern="10" spc="-180" dirty="0">
              <a:ln w="9525">
                <a:solidFill>
                  <a:srgbClr val="000000"/>
                </a:solidFill>
                <a:round/>
              </a:ln>
              <a:solidFill>
                <a:srgbClr val="800080"/>
              </a:solidFill>
              <a:effectLst>
                <a:outerShdw dist="63500" dir="2212194" algn="ctr" rotWithShape="0">
                  <a:srgbClr val="868686"/>
                </a:outerShdw>
              </a:effectLst>
              <a:latin typeface="Comic Sans MS" panose="030F0702030302020204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46038" y="1263650"/>
            <a:ext cx="91455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1.  Read the dialogue on page 58.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2. Talk about your </a:t>
            </a:r>
            <a:r>
              <a:rPr lang="en-US" altLang="zh-CN" sz="32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place around the    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   school.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3. Finish </a:t>
            </a:r>
            <a:r>
              <a:rPr lang="en-US" altLang="zh-CN" sz="3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Workbook</a:t>
            </a:r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 pages 50 and 52</a:t>
            </a:r>
            <a:r>
              <a:rPr lang="en-US" altLang="zh-CN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en-US" altLang="zh-CN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46090" y="4671763"/>
            <a:ext cx="1512168" cy="2043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19179" y="4671764"/>
            <a:ext cx="1506775" cy="2129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矩形 2458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6" descr="C:\Users\lyz\Desktop\04_Top bar (2).t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矩形 5"/>
          <p:cNvSpPr>
            <a:spLocks noChangeArrowheads="1"/>
          </p:cNvSpPr>
          <p:nvPr/>
        </p:nvSpPr>
        <p:spPr bwMode="auto">
          <a:xfrm flipH="1">
            <a:off x="323850" y="742950"/>
            <a:ext cx="1246188" cy="67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zh-CN" altLang="zh-CN" sz="1800">
              <a:latin typeface="Comic Sans MS" panose="030F0702030302020204" pitchFamily="66" charset="0"/>
            </a:endParaRPr>
          </a:p>
        </p:txBody>
      </p:sp>
      <p:pic>
        <p:nvPicPr>
          <p:cNvPr id="299011" name="Picture 3" descr="200803311843172846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5292725" y="2227263"/>
            <a:ext cx="15113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200803311843172846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2205038"/>
            <a:ext cx="15113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492250" y="3683000"/>
            <a:ext cx="1728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left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5508625" y="3651250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right</a:t>
            </a: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252413" y="188913"/>
            <a:ext cx="50403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Look and learn</a:t>
            </a:r>
            <a:endParaRPr lang="zh-CN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lef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652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ight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710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矩形 4108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9013" grpId="0"/>
      <p:bldP spid="299013" grpId="1"/>
      <p:bldP spid="299014" grpId="0"/>
      <p:bldP spid="2990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0"/>
          <p:cNvSpPr txBox="1">
            <a:spLocks noChangeArrowheads="1"/>
          </p:cNvSpPr>
          <p:nvPr/>
        </p:nvSpPr>
        <p:spPr bwMode="auto">
          <a:xfrm>
            <a:off x="7491413" y="679450"/>
            <a:ext cx="846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2800" b="1">
              <a:latin typeface="Calibri" panose="020F0502020204030204" pitchFamily="34" charset="0"/>
            </a:endParaRPr>
          </a:p>
        </p:txBody>
      </p:sp>
      <p:sp>
        <p:nvSpPr>
          <p:cNvPr id="9218" name="Text Box 19"/>
          <p:cNvSpPr txBox="1">
            <a:spLocks noChangeArrowheads="1"/>
          </p:cNvSpPr>
          <p:nvPr/>
        </p:nvSpPr>
        <p:spPr bwMode="auto">
          <a:xfrm>
            <a:off x="827088" y="2420938"/>
            <a:ext cx="7489825" cy="1474787"/>
          </a:xfrm>
          <a:prstGeom prst="rect">
            <a:avLst/>
          </a:prstGeom>
          <a:solidFill>
            <a:srgbClr val="FFDBB7"/>
          </a:solidFill>
          <a:ln w="9525">
            <a:solidFill>
              <a:srgbClr val="FFFF99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Who’s sitting on your left?  </a:t>
            </a:r>
          </a:p>
          <a:p>
            <a:pPr>
              <a:spcBef>
                <a:spcPct val="50000"/>
              </a:spcBef>
            </a:pPr>
            <a:r>
              <a:rPr lang="en-US" altLang="zh-CN" sz="3600" dirty="0">
                <a:latin typeface="Comic Sans MS" panose="030F0702030302020204" pitchFamily="66" charset="0"/>
              </a:rPr>
              <a:t>Who’s sitting on your right?</a:t>
            </a:r>
          </a:p>
        </p:txBody>
      </p:sp>
      <p:pic>
        <p:nvPicPr>
          <p:cNvPr id="9219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827088" y="936699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Ask and answer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1" name="矩形 512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Oval 13"/>
          <p:cNvSpPr>
            <a:spLocks noChangeArrowheads="1"/>
          </p:cNvSpPr>
          <p:nvPr/>
        </p:nvSpPr>
        <p:spPr bwMode="auto">
          <a:xfrm>
            <a:off x="2892425" y="2073275"/>
            <a:ext cx="357188" cy="312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11267" name="Oval 14"/>
          <p:cNvSpPr>
            <a:spLocks noChangeArrowheads="1"/>
          </p:cNvSpPr>
          <p:nvPr/>
        </p:nvSpPr>
        <p:spPr bwMode="auto">
          <a:xfrm>
            <a:off x="5391150" y="2073275"/>
            <a:ext cx="285750" cy="3127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1126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484313"/>
            <a:ext cx="748823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4797425"/>
            <a:ext cx="28892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19"/>
          <p:cNvGrpSpPr/>
          <p:nvPr/>
        </p:nvGrpSpPr>
        <p:grpSpPr bwMode="auto">
          <a:xfrm>
            <a:off x="6877050" y="5789613"/>
            <a:ext cx="1944688" cy="792162"/>
            <a:chOff x="4150" y="3566"/>
            <a:chExt cx="1225" cy="499"/>
          </a:xfrm>
        </p:grpSpPr>
        <p:sp>
          <p:nvSpPr>
            <p:cNvPr id="11271" name="AutoShape 17"/>
            <p:cNvSpPr>
              <a:spLocks noChangeArrowheads="1"/>
            </p:cNvSpPr>
            <p:nvPr/>
          </p:nvSpPr>
          <p:spPr bwMode="auto">
            <a:xfrm rot="-9459575">
              <a:off x="4150" y="3566"/>
              <a:ext cx="1225" cy="499"/>
            </a:xfrm>
            <a:prstGeom prst="wedgeEllipseCallout">
              <a:avLst>
                <a:gd name="adj1" fmla="val 56255"/>
                <a:gd name="adj2" fmla="val 10070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/>
            <a:lstStyle/>
            <a:p>
              <a:pPr algn="ctr"/>
              <a:endParaRPr lang="zh-CN" altLang="zh-CN" sz="1800">
                <a:latin typeface="Comic Sans MS" panose="030F0702030302020204" pitchFamily="66" charset="0"/>
              </a:endParaRPr>
            </a:p>
          </p:txBody>
        </p:sp>
        <p:sp>
          <p:nvSpPr>
            <p:cNvPr id="11272" name="Text Box 18"/>
            <p:cNvSpPr txBox="1">
              <a:spLocks noChangeArrowheads="1"/>
            </p:cNvSpPr>
            <p:nvPr/>
          </p:nvSpPr>
          <p:spPr bwMode="auto">
            <a:xfrm rot="957914">
              <a:off x="4286" y="3702"/>
              <a:ext cx="9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b="1">
                  <a:solidFill>
                    <a:srgbClr val="FF3300"/>
                  </a:solidFill>
                  <a:latin typeface="Gulim" pitchFamily="34" charset="-127"/>
                  <a:ea typeface="Gulim" pitchFamily="34" charset="-127"/>
                </a:rPr>
                <a:t>You are here</a:t>
              </a:r>
            </a:p>
          </p:txBody>
        </p:sp>
      </p:grpSp>
      <p:pic>
        <p:nvPicPr>
          <p:cNvPr id="11273" name="Picture 30" descr="2007081800291992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1675">
            <a:off x="6472238" y="4581525"/>
            <a:ext cx="1092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31"/>
          <p:cNvSpPr txBox="1">
            <a:spLocks noChangeArrowheads="1"/>
          </p:cNvSpPr>
          <p:nvPr/>
        </p:nvSpPr>
        <p:spPr bwMode="auto">
          <a:xfrm>
            <a:off x="0" y="5383213"/>
            <a:ext cx="6227763" cy="1382712"/>
          </a:xfrm>
          <a:prstGeom prst="rect">
            <a:avLst/>
          </a:prstGeom>
          <a:solidFill>
            <a:schemeClr val="bg1"/>
          </a:solidFill>
          <a:ln w="9525">
            <a:solidFill>
              <a:srgbClr val="FFFF99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What’s on your left?</a:t>
            </a:r>
            <a:r>
              <a:rPr lang="en-US" altLang="zh-CN" sz="3600" dirty="0">
                <a:latin typeface="Comic Sans MS" panose="030F0702030302020204" pitchFamily="66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What’s on your right?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5189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Ask and answer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6" name="Text Box 37"/>
          <p:cNvSpPr txBox="1">
            <a:spLocks noChangeArrowheads="1"/>
          </p:cNvSpPr>
          <p:nvPr/>
        </p:nvSpPr>
        <p:spPr bwMode="auto">
          <a:xfrm>
            <a:off x="3924300" y="5445125"/>
            <a:ext cx="3563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Comic Sans MS" panose="030F0702030302020204" pitchFamily="66" charset="0"/>
              </a:rPr>
              <a:t>There’s a library.</a:t>
            </a:r>
          </a:p>
        </p:txBody>
      </p:sp>
      <p:sp>
        <p:nvSpPr>
          <p:cNvPr id="11277" name="Text Box 38"/>
          <p:cNvSpPr txBox="1">
            <a:spLocks noChangeArrowheads="1"/>
          </p:cNvSpPr>
          <p:nvPr/>
        </p:nvSpPr>
        <p:spPr bwMode="auto">
          <a:xfrm>
            <a:off x="4067175" y="6165850"/>
            <a:ext cx="3563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Comic Sans MS" panose="030F0702030302020204" pitchFamily="66" charset="0"/>
              </a:rPr>
              <a:t> There’s a hospital.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/>
          <p:nvPr/>
        </p:nvGrpSpPr>
        <p:grpSpPr bwMode="auto">
          <a:xfrm>
            <a:off x="1908175" y="836613"/>
            <a:ext cx="6019800" cy="2427287"/>
            <a:chOff x="1104" y="527"/>
            <a:chExt cx="3792" cy="1529"/>
          </a:xfrm>
        </p:grpSpPr>
        <p:sp>
          <p:nvSpPr>
            <p:cNvPr id="13315" name="WordArt 2" descr="窄竖线"/>
            <p:cNvSpPr>
              <a:spLocks noChangeArrowheads="1" noChangeShapeType="1" noTextEdit="1"/>
            </p:cNvSpPr>
            <p:nvPr/>
          </p:nvSpPr>
          <p:spPr bwMode="auto">
            <a:xfrm>
              <a:off x="2562" y="527"/>
              <a:ext cx="2064" cy="432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altLang="zh-CN" sz="3600" b="1" kern="10" dirty="0">
                  <a:ln w="12700">
                    <a:solidFill>
                      <a:srgbClr val="000000"/>
                    </a:solidFill>
                    <a:rou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Riddle</a:t>
              </a:r>
              <a:endParaRPr lang="zh-CN" altLang="en-US" sz="3600" b="1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316" name="Text Box 3"/>
            <p:cNvSpPr txBox="1">
              <a:spLocks noChangeArrowheads="1"/>
            </p:cNvSpPr>
            <p:nvPr/>
          </p:nvSpPr>
          <p:spPr bwMode="auto">
            <a:xfrm>
              <a:off x="1104" y="912"/>
              <a:ext cx="3792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Calibri" panose="020F0502020204030204" pitchFamily="34" charset="0"/>
                </a:rPr>
                <a:t>It’s a place.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Calibri" panose="020F0502020204030204" pitchFamily="34" charset="0"/>
                </a:rPr>
                <a:t>People can stay here for some time.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 dirty="0">
                  <a:latin typeface="Calibri" panose="020F0502020204030204" pitchFamily="34" charset="0"/>
                </a:rPr>
                <a:t>They  can eat and sleep here.</a:t>
              </a:r>
            </a:p>
          </p:txBody>
        </p:sp>
      </p:grpSp>
      <p:grpSp>
        <p:nvGrpSpPr>
          <p:cNvPr id="3" name="Group 17"/>
          <p:cNvGrpSpPr/>
          <p:nvPr/>
        </p:nvGrpSpPr>
        <p:grpSpPr bwMode="auto">
          <a:xfrm>
            <a:off x="1368425" y="1447800"/>
            <a:ext cx="6559550" cy="5378450"/>
            <a:chOff x="-562" y="-769"/>
            <a:chExt cx="3173" cy="3942"/>
          </a:xfrm>
        </p:grpSpPr>
        <p:pic>
          <p:nvPicPr>
            <p:cNvPr id="13318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562" y="1397"/>
              <a:ext cx="132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988" y="-769"/>
              <a:ext cx="1623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Calibri" panose="020F0502020204030204" pitchFamily="34" charset="0"/>
                </a:rPr>
                <a:t>h</a:t>
              </a:r>
              <a:r>
                <a:rPr lang="en-US" altLang="zh-CN" sz="3600" b="1">
                  <a:solidFill>
                    <a:srgbClr val="FF0000"/>
                  </a:solidFill>
                  <a:latin typeface="Calibri" panose="020F0502020204030204" pitchFamily="34" charset="0"/>
                </a:rPr>
                <a:t>o</a:t>
              </a:r>
              <a:r>
                <a:rPr lang="en-US" altLang="zh-CN" sz="3600" b="1">
                  <a:latin typeface="Calibri" panose="020F0502020204030204" pitchFamily="34" charset="0"/>
                </a:rPr>
                <a:t>t</a:t>
              </a:r>
              <a:r>
                <a:rPr lang="en-US" altLang="zh-CN" sz="3600" b="1">
                  <a:solidFill>
                    <a:srgbClr val="FF0000"/>
                  </a:solidFill>
                  <a:latin typeface="Calibri" panose="020F0502020204030204" pitchFamily="34" charset="0"/>
                </a:rPr>
                <a:t>e</a:t>
              </a:r>
              <a:r>
                <a:rPr lang="en-US" altLang="zh-CN" sz="3600" b="1">
                  <a:latin typeface="Calibri" panose="020F0502020204030204" pitchFamily="34" charset="0"/>
                </a:rPr>
                <a:t>l</a:t>
              </a:r>
            </a:p>
          </p:txBody>
        </p:sp>
      </p:grp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4202113" y="3195638"/>
            <a:ext cx="5500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alibri" panose="020F0502020204030204" pitchFamily="34" charset="0"/>
              </a:rPr>
              <a:t>What can you do in a hotel?</a:t>
            </a:r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4284663" y="3676650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Have a big dinner.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4284663" y="4332288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Have a party.</a:t>
            </a:r>
          </a:p>
        </p:txBody>
      </p:sp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4284663" y="5018088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Have a meeting.</a:t>
            </a:r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4284663" y="5703888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/>
              <a:t>Have a wedding.</a:t>
            </a:r>
          </a:p>
        </p:txBody>
      </p:sp>
      <p:sp>
        <p:nvSpPr>
          <p:cNvPr id="394254" name="Text Box 14"/>
          <p:cNvSpPr txBox="1">
            <a:spLocks noChangeArrowheads="1"/>
          </p:cNvSpPr>
          <p:nvPr/>
        </p:nvSpPr>
        <p:spPr bwMode="auto">
          <a:xfrm>
            <a:off x="4284663" y="6119813"/>
            <a:ext cx="324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…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25189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Make a guess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hote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522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4249" grpId="0"/>
      <p:bldP spid="394250" grpId="0"/>
      <p:bldP spid="394251" grpId="0"/>
      <p:bldP spid="394252" grpId="0"/>
      <p:bldP spid="394253" grpId="0"/>
      <p:bldP spid="3942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787466b89549def1864a00fec25d2450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1500188"/>
            <a:ext cx="28797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5163" y="3908425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122"/>
          <p:cNvPicPr preferRelativeResize="0"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9350" y="3789363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 preferRelativeResize="0"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7763" y="1635125"/>
            <a:ext cx="28797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 preferRelativeResize="0"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3789363"/>
            <a:ext cx="28797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20071203_4384a068ae2b573c0cdfaFDmW7Kp1MjF"/>
          <p:cNvPicPr preferRelativeResize="0">
            <a:picLocks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1500188"/>
            <a:ext cx="28797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81025" y="5883275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latin typeface="Comic Sans MS" panose="030F0702030302020204" pitchFamily="66" charset="0"/>
              </a:rPr>
              <a:t>hospital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02075" y="3219450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latin typeface="Comic Sans MS" panose="030F0702030302020204" pitchFamily="66" charset="0"/>
              </a:rPr>
              <a:t>hotel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11188" y="3219450"/>
            <a:ext cx="193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latin typeface="Comic Sans MS" panose="030F0702030302020204" pitchFamily="66" charset="0"/>
              </a:rPr>
              <a:t>museum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019925" y="3219450"/>
            <a:ext cx="117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latin typeface="Comic Sans MS" panose="030F0702030302020204" pitchFamily="66" charset="0"/>
              </a:rPr>
              <a:t>bank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924300" y="5883275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latin typeface="Comic Sans MS" panose="030F0702030302020204" pitchFamily="66" charset="0"/>
              </a:rPr>
              <a:t>bakery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732588" y="5876925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latin typeface="Comic Sans MS" panose="030F0702030302020204" pitchFamily="66" charset="0"/>
              </a:rPr>
              <a:t>cinema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924300" y="-31750"/>
            <a:ext cx="4929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It’s a …    It’s … and …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There is/are…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… work …</a:t>
            </a:r>
          </a:p>
          <a:p>
            <a:r>
              <a:rPr lang="en-US" altLang="zh-CN">
                <a:latin typeface="Comic Sans MS" panose="030F0702030302020204" pitchFamily="66" charset="0"/>
              </a:rPr>
              <a:t>People …       I sometimes ...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-1905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Look and learn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/>
      <p:bldP spid="5134" grpId="0"/>
      <p:bldP spid="5135" grpId="0"/>
      <p:bldP spid="5136" grpId="0"/>
      <p:bldP spid="5137" grpId="0"/>
      <p:bldP spid="5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C:\Users\lyz\Desktop\04_Top bar (2)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1188" y="3141663"/>
            <a:ext cx="30083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 dirty="0">
                <a:latin typeface="Comic Sans MS" panose="030F0702030302020204" pitchFamily="66" charset="0"/>
              </a:rPr>
              <a:t>h</a:t>
            </a:r>
            <a:r>
              <a:rPr lang="en-US" altLang="zh-CN" sz="6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6000" b="1" dirty="0">
                <a:latin typeface="Comic Sans MS" panose="030F0702030302020204" pitchFamily="66" charset="0"/>
              </a:rPr>
              <a:t>sp</a:t>
            </a:r>
            <a:r>
              <a:rPr lang="en-US" altLang="zh-CN" sz="6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6000" b="1" dirty="0">
                <a:latin typeface="Comic Sans MS" panose="030F0702030302020204" pitchFamily="66" charset="0"/>
              </a:rPr>
              <a:t>tal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557338"/>
            <a:ext cx="23749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5" y="561975"/>
            <a:ext cx="44021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3095625" y="1844675"/>
            <a:ext cx="5989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What can you do in a hospital?</a:t>
            </a:r>
          </a:p>
          <a:p>
            <a:endParaRPr lang="en-US" altLang="zh-CN" sz="3200" dirty="0">
              <a:latin typeface="Comic Sans MS" panose="030F0702030302020204" pitchFamily="66" charset="0"/>
            </a:endParaRPr>
          </a:p>
          <a:p>
            <a:endParaRPr lang="en-US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3111500" y="2624138"/>
            <a:ext cx="4511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Comic Sans MS" panose="030F0702030302020204" pitchFamily="66" charset="0"/>
              </a:rPr>
              <a:t>I can see a doctor.</a:t>
            </a:r>
          </a:p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  <a:p>
            <a:endParaRPr lang="en-US" altLang="zh-CN" sz="3200">
              <a:latin typeface="Comic Sans MS" panose="030F0702030302020204" pitchFamily="66" charset="0"/>
            </a:endParaRPr>
          </a:p>
        </p:txBody>
      </p:sp>
      <p:pic>
        <p:nvPicPr>
          <p:cNvPr id="2" name="hospita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381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C:\Users\lyz\Desktop\04_Top bar (2)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225"/>
            <a:ext cx="914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5903913" y="1341438"/>
            <a:ext cx="3348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hospital </a:t>
            </a:r>
            <a:endParaRPr lang="en-US" altLang="zh-CN" sz="3600" b="1" i="1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5795963" y="2932113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hotel </a:t>
            </a:r>
            <a:r>
              <a:rPr lang="en-US" altLang="zh-CN" sz="3600" b="1" i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9460" name="Text Box 13"/>
          <p:cNvSpPr txBox="1">
            <a:spLocks noChangeArrowheads="1"/>
          </p:cNvSpPr>
          <p:nvPr/>
        </p:nvSpPr>
        <p:spPr bwMode="auto">
          <a:xfrm>
            <a:off x="6227763" y="4527550"/>
            <a:ext cx="2808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dentist’s</a:t>
            </a:r>
            <a:r>
              <a:rPr lang="en-US" altLang="zh-CN" sz="4000" b="1" i="1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9461" name="Text Box 14"/>
          <p:cNvSpPr txBox="1">
            <a:spLocks noChangeArrowheads="1"/>
          </p:cNvSpPr>
          <p:nvPr/>
        </p:nvSpPr>
        <p:spPr bwMode="auto">
          <a:xfrm>
            <a:off x="0" y="1196975"/>
            <a:ext cx="44275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Jill has a toothache.   She can go to the …</a:t>
            </a:r>
            <a:endParaRPr lang="en-US" altLang="zh-CN" sz="2800" b="1" i="1" dirty="0">
              <a:solidFill>
                <a:schemeClr val="bg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0" y="2781300"/>
            <a:ext cx="5148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Jill’s father has a headache today. He can go to the …</a:t>
            </a:r>
            <a:endParaRPr lang="en-US" altLang="zh-CN" sz="2800" b="1" i="1" dirty="0">
              <a:solidFill>
                <a:schemeClr val="bg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0" y="4437063"/>
            <a:ext cx="500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bg2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Jill’s mother is having a holiday in Australia. She can stay in a …</a:t>
            </a:r>
            <a:endParaRPr lang="en-US" altLang="zh-CN" sz="2800" b="1" i="1" dirty="0">
              <a:solidFill>
                <a:schemeClr val="bg2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464" name="Picture 17" descr="b_36860_eps_200908101615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94275" y="4581525"/>
            <a:ext cx="555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8" descr="b_36860_eps_200908101615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924175"/>
            <a:ext cx="555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9" descr="b_36860_eps_200908101615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341438"/>
            <a:ext cx="555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20" descr="b_36860_eps_200908101615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4581525"/>
            <a:ext cx="555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1" descr="b_36860_eps_200908101615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2924175"/>
            <a:ext cx="555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2" descr="b_36860_eps_200908101615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341438"/>
            <a:ext cx="555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47" name="Line 23"/>
          <p:cNvSpPr>
            <a:spLocks noChangeShapeType="1"/>
          </p:cNvSpPr>
          <p:nvPr/>
        </p:nvSpPr>
        <p:spPr bwMode="auto">
          <a:xfrm>
            <a:off x="5076825" y="1773238"/>
            <a:ext cx="1295400" cy="2879725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V="1">
            <a:off x="5292725" y="1628775"/>
            <a:ext cx="1295400" cy="1439863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308249" name="Line 25"/>
          <p:cNvSpPr>
            <a:spLocks noChangeShapeType="1"/>
          </p:cNvSpPr>
          <p:nvPr/>
        </p:nvSpPr>
        <p:spPr bwMode="auto">
          <a:xfrm flipH="1">
            <a:off x="5414963" y="3357563"/>
            <a:ext cx="957262" cy="12954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51890" y="264653"/>
            <a:ext cx="3815283" cy="86009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5400" b="1" dirty="0">
                <a:ln w="10541" cmpd="sng">
                  <a:noFill/>
                  <a:prstDash val="solid"/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Read and match</a:t>
            </a:r>
            <a:endParaRPr lang="zh-CN" altLang="en-US" sz="5400" b="1" dirty="0">
              <a:ln w="10541" cmpd="sng">
                <a:noFill/>
                <a:prstDash val="solid"/>
              </a:ln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74" name="矩形 1026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sz="18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全屏显示(4:3)</PresentationFormat>
  <Paragraphs>156</Paragraphs>
  <Slides>23</Slides>
  <Notes>23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Gulim</vt:lpstr>
      <vt:lpstr>黑体</vt:lpstr>
      <vt:lpstr>华文新魏</vt:lpstr>
      <vt:lpstr>宋体</vt:lpstr>
      <vt:lpstr>微软雅黑</vt:lpstr>
      <vt:lpstr>Arial</vt:lpstr>
      <vt:lpstr>Broadway</vt:lpstr>
      <vt:lpstr>Calibri</vt:lpstr>
      <vt:lpstr>Comic Sans MS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2013-05-05T05:18:00Z</dcterms:created>
  <dcterms:modified xsi:type="dcterms:W3CDTF">2023-01-17T02:09:11Z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009A4751673E4A8CA95699117119A81D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