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38" r:id="rId2"/>
    <p:sldId id="477" r:id="rId3"/>
    <p:sldId id="500" r:id="rId4"/>
    <p:sldId id="479" r:id="rId5"/>
    <p:sldId id="481" r:id="rId6"/>
    <p:sldId id="478" r:id="rId7"/>
    <p:sldId id="480" r:id="rId8"/>
    <p:sldId id="498" r:id="rId9"/>
    <p:sldId id="508" r:id="rId10"/>
    <p:sldId id="509" r:id="rId11"/>
    <p:sldId id="510" r:id="rId12"/>
    <p:sldId id="511" r:id="rId13"/>
    <p:sldId id="512" r:id="rId14"/>
    <p:sldId id="513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53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CC"/>
    <a:srgbClr val="0000CC"/>
    <a:srgbClr val="0381FF"/>
    <a:srgbClr val="49A4FF"/>
    <a:srgbClr val="0000FF"/>
    <a:srgbClr val="009900"/>
    <a:srgbClr val="B7D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58" autoAdjust="0"/>
    <p:restoredTop sz="96796" autoAdjust="0"/>
  </p:normalViewPr>
  <p:slideViewPr>
    <p:cSldViewPr>
      <p:cViewPr>
        <p:scale>
          <a:sx n="100" d="100"/>
          <a:sy n="100" d="100"/>
        </p:scale>
        <p:origin x="-390" y="-264"/>
      </p:cViewPr>
      <p:guideLst>
        <p:guide orient="horz" pos="28"/>
        <p:guide pos="53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1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A8A97D7-8238-444B-80F0-D2B4922B7B0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9C41226-827B-447A-B1FA-D23D7BA301F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D15E67-5784-4B19-826C-B291CA37266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fld id="{F99F6BB1-5265-491E-91EE-C888C103893C}" type="slidenum">
              <a:rPr lang="zh-CN" altLang="en-US" sz="1200" smtClean="0"/>
              <a:t>1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fld id="{CB53CFC7-0F9C-491E-99E1-E597F7F70E73}" type="slidenum">
              <a:rPr lang="zh-CN" altLang="en-US" sz="1200" smtClean="0"/>
              <a:t>10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fld id="{A37BF3A9-F8BF-49CA-ACF7-976AAE7D3397}" type="slidenum">
              <a:rPr lang="zh-CN" altLang="en-US" sz="1200" smtClean="0"/>
              <a:t>2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fld id="{597AE5B3-22B7-4B9A-8A8A-40DEE4FB1CE4}" type="slidenum">
              <a:rPr lang="zh-CN" altLang="en-US" sz="1200" smtClean="0"/>
              <a:t>3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fld id="{EB623556-3E62-48FD-ACBA-B9043918CCA4}" type="slidenum">
              <a:rPr lang="zh-CN" altLang="en-US" sz="1200" smtClean="0"/>
              <a:t>4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fld id="{681EB6DB-4441-4E5A-B723-AF463A0B89B3}" type="slidenum">
              <a:rPr lang="zh-CN" altLang="en-US" sz="1200" smtClean="0"/>
              <a:t>5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fld id="{89DF3D78-BF9F-4E99-AA23-208086093C48}" type="slidenum">
              <a:rPr lang="zh-CN" altLang="en-US" sz="1200" smtClean="0"/>
              <a:t>6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fld id="{68F76C29-4DE3-4F09-BE6F-9116B6DAC406}" type="slidenum">
              <a:rPr lang="zh-CN" altLang="en-US" sz="1200" smtClean="0"/>
              <a:t>7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fld id="{59C18AE3-41E6-4A87-94FF-EBCD7A96B07D}" type="slidenum">
              <a:rPr lang="zh-CN" altLang="en-US" sz="1200" smtClean="0"/>
              <a:t>8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fld id="{39F2FB66-4447-4C98-A56C-145BB220E7F6}" type="slidenum">
              <a:rPr lang="zh-CN" altLang="en-US" sz="1200" smtClean="0"/>
              <a:t>9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91F678-6CF3-4F1F-8AC4-58CA36986298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A526C-3267-41AB-B805-22A2C2508C2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B2F45D-E1F7-4338-8A32-EA0321F1C4A6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5328E-CB93-477B-8B5D-374930DD981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1C703A-59A3-4C25-8166-BF08021465C0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D89EE-AFB1-4A71-892B-FFBF9F05C7F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B6B7AE-76D2-4D9C-8A95-D47DFFD93E05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1E5A-3BD1-4601-B75A-C3D6DF64597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39F54B-CD55-4523-9D81-E76098D81A10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E09AC-7624-4274-BC71-46EC9578A58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D22F18-966A-4792-BF64-2E26E3E634BB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68CE2-F2E7-4780-9D14-66B9A1CA0CE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0FBEF5-08A0-4B1B-A96D-C4443B2ED63E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48C7A-239E-4C92-94C5-6DF0270D7DB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D9247E-4306-47BC-AEF7-5DE5122D52A5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91FCC-3AD5-41E8-A876-D773610B7A5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4EBE63-533F-49BB-9FBF-BDBE4338301E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F9157-E1F6-45AC-909D-A82E776D9C3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980F78-D5BC-48B1-A2AC-88DDADBD67DE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50AB8-88ED-44AA-886C-39C0DED3C1E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72AD9DE8-B550-49D4-9C74-2A59400EE3A1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7E3A753C-CAA8-43CE-BCC1-6CC32830C92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6590" y="1700808"/>
            <a:ext cx="5835251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8800" dirty="0"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方向与路线</a:t>
            </a:r>
            <a:endParaRPr lang="en-US" altLang="zh-CN" sz="8800" dirty="0"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02542" y="522920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619250" y="1966913"/>
            <a:ext cx="6265863" cy="4035425"/>
          </a:xfrm>
          <a:prstGeom prst="rect">
            <a:avLst/>
          </a:prstGeom>
          <a:solidFill>
            <a:srgbClr val="FFFFCC">
              <a:alpha val="52940"/>
            </a:srgbClr>
          </a:solidFill>
          <a:ln w="19050" algn="ctr">
            <a:solidFill>
              <a:srgbClr val="0381FF"/>
            </a:solidFill>
            <a:miter lim="800000"/>
            <a:tailEnd type="none" w="med" len="lg"/>
          </a:ln>
        </p:spPr>
        <p:txBody>
          <a:bodyPr wrap="none" lIns="90000" tIns="46800" rIns="90000" bIns="46800" anchor="ctr"/>
          <a:lstStyle/>
          <a:p>
            <a:endParaRPr lang="zh-CN" altLang="en-US" sz="280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11267" name="Group 3"/>
          <p:cNvGrpSpPr/>
          <p:nvPr/>
        </p:nvGrpSpPr>
        <p:grpSpPr bwMode="auto">
          <a:xfrm>
            <a:off x="7180263" y="2047875"/>
            <a:ext cx="541337" cy="1127125"/>
            <a:chOff x="4510" y="1179"/>
            <a:chExt cx="341" cy="710"/>
          </a:xfrm>
        </p:grpSpPr>
        <p:sp>
          <p:nvSpPr>
            <p:cNvPr id="11285" name="Rectangle 4"/>
            <p:cNvSpPr>
              <a:spLocks noChangeArrowheads="1"/>
            </p:cNvSpPr>
            <p:nvPr/>
          </p:nvSpPr>
          <p:spPr bwMode="auto">
            <a:xfrm>
              <a:off x="4510" y="1179"/>
              <a:ext cx="341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北</a:t>
              </a:r>
            </a:p>
          </p:txBody>
        </p:sp>
        <p:sp>
          <p:nvSpPr>
            <p:cNvPr id="11286" name="Line 5"/>
            <p:cNvSpPr>
              <a:spLocks noChangeShapeType="1"/>
            </p:cNvSpPr>
            <p:nvPr/>
          </p:nvSpPr>
          <p:spPr bwMode="auto">
            <a:xfrm flipV="1">
              <a:off x="4664" y="1480"/>
              <a:ext cx="0" cy="40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11268" name="Group 6"/>
          <p:cNvGrpSpPr/>
          <p:nvPr/>
        </p:nvGrpSpPr>
        <p:grpSpPr bwMode="auto">
          <a:xfrm>
            <a:off x="2771775" y="2192338"/>
            <a:ext cx="3817938" cy="3632200"/>
            <a:chOff x="1983" y="1356"/>
            <a:chExt cx="1732" cy="1648"/>
          </a:xfrm>
        </p:grpSpPr>
        <p:sp>
          <p:nvSpPr>
            <p:cNvPr id="11283" name="Line 7"/>
            <p:cNvSpPr>
              <a:spLocks noChangeShapeType="1"/>
            </p:cNvSpPr>
            <p:nvPr/>
          </p:nvSpPr>
          <p:spPr bwMode="auto">
            <a:xfrm>
              <a:off x="1983" y="2180"/>
              <a:ext cx="173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1284" name="Line 8"/>
            <p:cNvSpPr>
              <a:spLocks noChangeShapeType="1"/>
            </p:cNvSpPr>
            <p:nvPr/>
          </p:nvSpPr>
          <p:spPr bwMode="auto">
            <a:xfrm rot="5400000" flipV="1">
              <a:off x="2025" y="2180"/>
              <a:ext cx="164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11269" name="Rectangle 9"/>
          <p:cNvSpPr>
            <a:spLocks noChangeArrowheads="1"/>
          </p:cNvSpPr>
          <p:nvPr/>
        </p:nvSpPr>
        <p:spPr bwMode="auto">
          <a:xfrm>
            <a:off x="4652963" y="3986213"/>
            <a:ext cx="1258887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电视塔</a:t>
            </a:r>
          </a:p>
        </p:txBody>
      </p:sp>
      <p:sp>
        <p:nvSpPr>
          <p:cNvPr id="11270" name="Rectangle 44"/>
          <p:cNvSpPr>
            <a:spLocks noChangeArrowheads="1"/>
          </p:cNvSpPr>
          <p:nvPr/>
        </p:nvSpPr>
        <p:spPr bwMode="auto">
          <a:xfrm>
            <a:off x="431800" y="1071563"/>
            <a:ext cx="860425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）动物园在电视塔的东偏北 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40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º 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方向 。</a:t>
            </a:r>
          </a:p>
        </p:txBody>
      </p:sp>
      <p:grpSp>
        <p:nvGrpSpPr>
          <p:cNvPr id="4" name="Group 62"/>
          <p:cNvGrpSpPr/>
          <p:nvPr/>
        </p:nvGrpSpPr>
        <p:grpSpPr bwMode="auto">
          <a:xfrm>
            <a:off x="4630738" y="2924175"/>
            <a:ext cx="2389187" cy="1139825"/>
            <a:chOff x="2917" y="1842"/>
            <a:chExt cx="1505" cy="718"/>
          </a:xfrm>
        </p:grpSpPr>
        <p:grpSp>
          <p:nvGrpSpPr>
            <p:cNvPr id="11275" name="Group 59"/>
            <p:cNvGrpSpPr/>
            <p:nvPr/>
          </p:nvGrpSpPr>
          <p:grpSpPr bwMode="auto">
            <a:xfrm>
              <a:off x="2917" y="1978"/>
              <a:ext cx="879" cy="582"/>
              <a:chOff x="2917" y="1978"/>
              <a:chExt cx="879" cy="582"/>
            </a:xfrm>
          </p:grpSpPr>
          <p:sp>
            <p:nvSpPr>
              <p:cNvPr id="11277" name="Line 30"/>
              <p:cNvSpPr>
                <a:spLocks noChangeShapeType="1"/>
              </p:cNvSpPr>
              <p:nvPr/>
            </p:nvSpPr>
            <p:spPr bwMode="auto">
              <a:xfrm rot="-6158230">
                <a:off x="3078" y="1922"/>
                <a:ext cx="361" cy="68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11278" name="Rectangle 36"/>
              <p:cNvSpPr>
                <a:spLocks noChangeArrowheads="1"/>
              </p:cNvSpPr>
              <p:nvPr/>
            </p:nvSpPr>
            <p:spPr bwMode="auto">
              <a:xfrm rot="61223" flipH="1">
                <a:off x="3243" y="2229"/>
                <a:ext cx="553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altLang="zh-CN" sz="2800">
                    <a:solidFill>
                      <a:srgbClr val="FF0000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40°</a:t>
                </a:r>
              </a:p>
            </p:txBody>
          </p:sp>
          <p:sp>
            <p:nvSpPr>
              <p:cNvPr id="11279" name="Arc 37"/>
              <p:cNvSpPr/>
              <p:nvPr/>
            </p:nvSpPr>
            <p:spPr bwMode="auto">
              <a:xfrm rot="6112928" flipH="1">
                <a:off x="3049" y="2433"/>
                <a:ext cx="63" cy="86"/>
              </a:xfrm>
              <a:custGeom>
                <a:avLst/>
                <a:gdLst>
                  <a:gd name="T0" fmla="*/ 0 w 21600"/>
                  <a:gd name="T1" fmla="*/ 0 h 29184"/>
                  <a:gd name="T2" fmla="*/ 0 w 21600"/>
                  <a:gd name="T3" fmla="*/ 0 h 29184"/>
                  <a:gd name="T4" fmla="*/ 0 w 21600"/>
                  <a:gd name="T5" fmla="*/ 0 h 2918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9184"/>
                  <a:gd name="T11" fmla="*/ 21600 w 21600"/>
                  <a:gd name="T12" fmla="*/ 29184 h 291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918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189"/>
                      <a:pt x="21134" y="26758"/>
                      <a:pt x="20224" y="29183"/>
                    </a:cubicBezTo>
                  </a:path>
                  <a:path w="21600" h="2918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189"/>
                      <a:pt x="21134" y="26758"/>
                      <a:pt x="20224" y="29183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0066"/>
                </a:solidFill>
                <a:rou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grpSp>
            <p:nvGrpSpPr>
              <p:cNvPr id="11280" name="Group 38"/>
              <p:cNvGrpSpPr/>
              <p:nvPr/>
            </p:nvGrpSpPr>
            <p:grpSpPr bwMode="auto">
              <a:xfrm rot="17373883" flipH="1">
                <a:off x="3502" y="1981"/>
                <a:ext cx="110" cy="104"/>
                <a:chOff x="3274" y="2060"/>
                <a:chExt cx="127" cy="122"/>
              </a:xfrm>
            </p:grpSpPr>
            <p:sp>
              <p:nvSpPr>
                <p:cNvPr id="11281" name="Oval 39"/>
                <p:cNvSpPr>
                  <a:spLocks noChangeArrowheads="1"/>
                </p:cNvSpPr>
                <p:nvPr/>
              </p:nvSpPr>
              <p:spPr bwMode="auto">
                <a:xfrm>
                  <a:off x="3274" y="2060"/>
                  <a:ext cx="118" cy="122"/>
                </a:xfrm>
                <a:prstGeom prst="ellipse">
                  <a:avLst/>
                </a:prstGeom>
                <a:solidFill>
                  <a:schemeClr val="bg1"/>
                </a:solidFill>
                <a:ln w="19050" algn="ctr">
                  <a:solidFill>
                    <a:srgbClr val="0381FF"/>
                  </a:solidFill>
                  <a:round/>
                  <a:tailEnd type="none" w="med" len="lg"/>
                </a:ln>
              </p:spPr>
              <p:txBody>
                <a:bodyPr wrap="none" lIns="90000" tIns="46800" rIns="90000" bIns="46800" anchor="ctr"/>
                <a:lstStyle/>
                <a:p>
                  <a:endParaRPr lang="zh-CN" altLang="en-US" sz="2800"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  <p:sp>
              <p:nvSpPr>
                <p:cNvPr id="11282" name="Oval 40"/>
                <p:cNvSpPr>
                  <a:spLocks noChangeArrowheads="1"/>
                </p:cNvSpPr>
                <p:nvPr/>
              </p:nvSpPr>
              <p:spPr bwMode="auto">
                <a:xfrm>
                  <a:off x="3343" y="2095"/>
                  <a:ext cx="58" cy="60"/>
                </a:xfrm>
                <a:prstGeom prst="ellipse">
                  <a:avLst/>
                </a:prstGeom>
                <a:solidFill>
                  <a:srgbClr val="0381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round/>
                      <a:tailEnd type="none" w="med" len="lg"/>
                    </a14:hiddenLine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zh-CN" altLang="en-US" sz="2800"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</p:grpSp>
        </p:grpSp>
        <p:sp>
          <p:nvSpPr>
            <p:cNvPr id="11276" name="Rectangle 58"/>
            <p:cNvSpPr>
              <a:spLocks noChangeArrowheads="1"/>
            </p:cNvSpPr>
            <p:nvPr/>
          </p:nvSpPr>
          <p:spPr bwMode="auto">
            <a:xfrm>
              <a:off x="3605" y="1842"/>
              <a:ext cx="817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动物园</a:t>
              </a:r>
            </a:p>
          </p:txBody>
        </p:sp>
      </p:grpSp>
      <p:grpSp>
        <p:nvGrpSpPr>
          <p:cNvPr id="11272" name="Group 41"/>
          <p:cNvGrpSpPr/>
          <p:nvPr/>
        </p:nvGrpSpPr>
        <p:grpSpPr bwMode="auto">
          <a:xfrm>
            <a:off x="4584700" y="3911600"/>
            <a:ext cx="192088" cy="193675"/>
            <a:chOff x="4192" y="1794"/>
            <a:chExt cx="76" cy="76"/>
          </a:xfrm>
        </p:grpSpPr>
        <p:sp>
          <p:nvSpPr>
            <p:cNvPr id="11273" name="Oval 42"/>
            <p:cNvSpPr>
              <a:spLocks noChangeArrowheads="1"/>
            </p:cNvSpPr>
            <p:nvPr/>
          </p:nvSpPr>
          <p:spPr bwMode="auto">
            <a:xfrm>
              <a:off x="4192" y="1794"/>
              <a:ext cx="76" cy="76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rgbClr val="FF0066"/>
              </a:solidFill>
              <a:round/>
              <a:tailEnd type="none" w="med" len="lg"/>
            </a:ln>
          </p:spPr>
          <p:txBody>
            <a:bodyPr wrap="none" lIns="90000" tIns="46800" rIns="90000" bIns="46800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1274" name="Oval 43"/>
            <p:cNvSpPr>
              <a:spLocks noChangeArrowheads="1"/>
            </p:cNvSpPr>
            <p:nvPr/>
          </p:nvSpPr>
          <p:spPr bwMode="auto">
            <a:xfrm>
              <a:off x="4211" y="1814"/>
              <a:ext cx="37" cy="37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2290" name="Rectangle 9"/>
          <p:cNvSpPr>
            <a:spLocks noChangeArrowheads="1"/>
          </p:cNvSpPr>
          <p:nvPr/>
        </p:nvSpPr>
        <p:spPr bwMode="auto">
          <a:xfrm>
            <a:off x="500063" y="525463"/>
            <a:ext cx="813752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5. 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填一填，小朋友们各住在学校的哪个方向？</a:t>
            </a:r>
          </a:p>
        </p:txBody>
      </p:sp>
      <p:sp>
        <p:nvSpPr>
          <p:cNvPr id="12291" name="矩形 2"/>
          <p:cNvSpPr>
            <a:spLocks noChangeArrowheads="1"/>
          </p:cNvSpPr>
          <p:nvPr/>
        </p:nvSpPr>
        <p:spPr bwMode="auto">
          <a:xfrm>
            <a:off x="285750" y="1416050"/>
            <a:ext cx="4500563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）小强家的位置在学校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_____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偏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_____ 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 _____ °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pic>
        <p:nvPicPr>
          <p:cNvPr id="12292" name="图片 3" descr="QQ截图2014082110293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1962150"/>
            <a:ext cx="41529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矩形 4"/>
          <p:cNvSpPr>
            <a:spLocks noChangeArrowheads="1"/>
          </p:cNvSpPr>
          <p:nvPr/>
        </p:nvSpPr>
        <p:spPr bwMode="auto">
          <a:xfrm>
            <a:off x="285750" y="3844925"/>
            <a:ext cx="4500563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）小丽家的位置在学校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_____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偏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_____ 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 _____ °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28688" y="2068513"/>
            <a:ext cx="785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西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28875" y="2071688"/>
            <a:ext cx="785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北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1500" y="2711450"/>
            <a:ext cx="785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60</a:t>
            </a:r>
            <a:endParaRPr lang="zh-CN" altLang="en-US" sz="360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28688" y="4497388"/>
            <a:ext cx="785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东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428875" y="4500563"/>
            <a:ext cx="785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北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1500" y="5140325"/>
            <a:ext cx="785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35</a:t>
            </a:r>
            <a:endParaRPr lang="zh-CN" altLang="en-US" sz="360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3314" name="矩形 1"/>
          <p:cNvSpPr>
            <a:spLocks noChangeArrowheads="1"/>
          </p:cNvSpPr>
          <p:nvPr/>
        </p:nvSpPr>
        <p:spPr bwMode="auto">
          <a:xfrm>
            <a:off x="285750" y="1416050"/>
            <a:ext cx="4500563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）小敏家的位置在学校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_____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偏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_____ 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 _____ °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pic>
        <p:nvPicPr>
          <p:cNvPr id="13315" name="图片 2" descr="QQ截图2014082110293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1962150"/>
            <a:ext cx="41529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矩形 3"/>
          <p:cNvSpPr>
            <a:spLocks noChangeArrowheads="1"/>
          </p:cNvSpPr>
          <p:nvPr/>
        </p:nvSpPr>
        <p:spPr bwMode="auto">
          <a:xfrm>
            <a:off x="285750" y="3844925"/>
            <a:ext cx="4500563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）小芳家的位置在学校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_____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偏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_____ 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 _____ °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28688" y="2068513"/>
            <a:ext cx="785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西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28875" y="2071688"/>
            <a:ext cx="785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南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500" y="2711450"/>
            <a:ext cx="785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15</a:t>
            </a:r>
            <a:endParaRPr lang="zh-CN" altLang="en-US" sz="360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28688" y="4497388"/>
            <a:ext cx="785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东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428875" y="4500563"/>
            <a:ext cx="785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南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1500" y="5140325"/>
            <a:ext cx="785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40</a:t>
            </a:r>
            <a:endParaRPr lang="zh-CN" altLang="en-US" sz="360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4338" name="Rectangle 9"/>
          <p:cNvSpPr>
            <a:spLocks noChangeArrowheads="1"/>
          </p:cNvSpPr>
          <p:nvPr/>
        </p:nvSpPr>
        <p:spPr bwMode="auto">
          <a:xfrm>
            <a:off x="285750" y="407988"/>
            <a:ext cx="8643938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>
                <a:latin typeface="华文楷体" panose="02010600040101010101" pitchFamily="2" charset="-122"/>
                <a:ea typeface="华文楷体" panose="02010600040101010101" pitchFamily="2" charset="-122"/>
              </a:rPr>
              <a:t>6. </a:t>
            </a:r>
            <a:r>
              <a:rPr lang="zh-CN" altLang="en-US" sz="3200">
                <a:latin typeface="华文楷体" panose="02010600040101010101" pitchFamily="2" charset="-122"/>
                <a:ea typeface="华文楷体" panose="02010600040101010101" pitchFamily="2" charset="-122"/>
              </a:rPr>
              <a:t>看图说一说，把正确答案的序号填在括号里。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357188" y="1357313"/>
            <a:ext cx="834390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72375" y="4143375"/>
            <a:ext cx="785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endParaRPr lang="zh-CN" altLang="en-US" sz="360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15188" y="5140325"/>
            <a:ext cx="7858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</a:t>
            </a:r>
            <a:endParaRPr lang="zh-CN" altLang="en-US" sz="360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"/>
          <p:cNvSpPr>
            <a:spLocks noChangeArrowheads="1"/>
          </p:cNvSpPr>
          <p:nvPr/>
        </p:nvSpPr>
        <p:spPr bwMode="auto">
          <a:xfrm>
            <a:off x="285750" y="407988"/>
            <a:ext cx="8643938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>
                <a:latin typeface="华文楷体" panose="02010600040101010101" pitchFamily="2" charset="-122"/>
                <a:ea typeface="华文楷体" panose="02010600040101010101" pitchFamily="2" charset="-122"/>
              </a:rPr>
              <a:t>7. </a:t>
            </a:r>
            <a:r>
              <a:rPr lang="zh-CN" altLang="en-US" sz="3200">
                <a:latin typeface="华文楷体" panose="02010600040101010101" pitchFamily="2" charset="-122"/>
                <a:ea typeface="华文楷体" panose="02010600040101010101" pitchFamily="2" charset="-122"/>
              </a:rPr>
              <a:t>看图填一填。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" y="1214438"/>
            <a:ext cx="7710487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00563" y="4711700"/>
            <a:ext cx="7858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30</a:t>
            </a:r>
            <a:endParaRPr lang="zh-CN" altLang="en-US" sz="360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0" y="5211763"/>
            <a:ext cx="785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北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29063" y="5214938"/>
            <a:ext cx="785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西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929188" y="5211763"/>
            <a:ext cx="785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40</a:t>
            </a:r>
            <a:endParaRPr lang="zh-CN" altLang="en-US" sz="360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7500" y="5780088"/>
            <a:ext cx="785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南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29063" y="5783263"/>
            <a:ext cx="785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36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东 </a:t>
            </a:r>
            <a:endParaRPr lang="zh-CN" altLang="en-US" sz="36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929188" y="5780088"/>
            <a:ext cx="785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65</a:t>
            </a:r>
            <a:endParaRPr lang="zh-CN" altLang="en-US" sz="360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074" name="Rectangle 22"/>
          <p:cNvSpPr>
            <a:spLocks noChangeArrowheads="1"/>
          </p:cNvSpPr>
          <p:nvPr/>
        </p:nvSpPr>
        <p:spPr bwMode="auto">
          <a:xfrm>
            <a:off x="285750" y="500063"/>
            <a:ext cx="860425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514350" indent="-514350">
              <a:lnSpc>
                <a:spcPct val="140000"/>
              </a:lnSpc>
              <a:buFontTx/>
              <a:buAutoNum type="arabicPeriod"/>
            </a:pP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量一量、说一说，沈阳、香港、海口、昆明、      </a:t>
            </a:r>
            <a:endParaRPr lang="en-US" altLang="zh-CN" sz="32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514350" indent="-514350">
              <a:lnSpc>
                <a:spcPct val="140000"/>
              </a:lnSpc>
            </a:pP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乌鲁木齐和西安分别在北京的什么方向上。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1003" y="1923375"/>
            <a:ext cx="6333744" cy="44500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1788" y="1614488"/>
            <a:ext cx="4202112" cy="424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0" y="2041525"/>
            <a:ext cx="4214813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以市政府广场为观测点，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）市政府在 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 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方向上。</a:t>
            </a:r>
            <a:endParaRPr lang="en-US" altLang="zh-CN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44513" y="714375"/>
            <a:ext cx="345598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2. 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量一量，填一填。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79938" y="4097338"/>
            <a:ext cx="4059237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）电信大楼在 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___ 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偏 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___  ___ 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的方向上。 </a:t>
            </a:r>
          </a:p>
        </p:txBody>
      </p:sp>
      <p:sp>
        <p:nvSpPr>
          <p:cNvPr id="418822" name="Rectangle 6"/>
          <p:cNvSpPr>
            <a:spLocks noChangeArrowheads="1"/>
          </p:cNvSpPr>
          <p:nvPr/>
        </p:nvSpPr>
        <p:spPr bwMode="auto">
          <a:xfrm>
            <a:off x="6992938" y="2767013"/>
            <a:ext cx="1150937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altLang="en-US" sz="280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正西</a:t>
            </a:r>
          </a:p>
        </p:txBody>
      </p:sp>
      <p:sp>
        <p:nvSpPr>
          <p:cNvPr id="418824" name="Rectangle 8"/>
          <p:cNvSpPr>
            <a:spLocks noChangeArrowheads="1"/>
          </p:cNvSpPr>
          <p:nvPr/>
        </p:nvSpPr>
        <p:spPr bwMode="auto">
          <a:xfrm>
            <a:off x="7429500" y="4214813"/>
            <a:ext cx="541338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80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北</a:t>
            </a:r>
          </a:p>
        </p:txBody>
      </p:sp>
      <p:sp>
        <p:nvSpPr>
          <p:cNvPr id="418825" name="Rectangle 9"/>
          <p:cNvSpPr>
            <a:spLocks noChangeArrowheads="1"/>
          </p:cNvSpPr>
          <p:nvPr/>
        </p:nvSpPr>
        <p:spPr bwMode="auto">
          <a:xfrm>
            <a:off x="4673600" y="4832350"/>
            <a:ext cx="541338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80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西</a:t>
            </a:r>
          </a:p>
        </p:txBody>
      </p:sp>
      <p:sp>
        <p:nvSpPr>
          <p:cNvPr id="418826" name="Rectangle 10"/>
          <p:cNvSpPr>
            <a:spLocks noChangeArrowheads="1"/>
          </p:cNvSpPr>
          <p:nvPr/>
        </p:nvSpPr>
        <p:spPr bwMode="auto">
          <a:xfrm>
            <a:off x="5408613" y="4832350"/>
            <a:ext cx="87788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altLang="zh-CN" sz="280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30°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8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8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8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8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22" grpId="0"/>
      <p:bldP spid="418824" grpId="0"/>
      <p:bldP spid="418825" grpId="0"/>
      <p:bldP spid="4188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4592638" y="1676400"/>
            <a:ext cx="4006850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以市政府广场为观测点，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）工人文化宫在 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___ 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偏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 ____ 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的方向上。 </a:t>
            </a:r>
          </a:p>
        </p:txBody>
      </p:sp>
      <p:sp>
        <p:nvSpPr>
          <p:cNvPr id="5123" name="Rectangle 7"/>
          <p:cNvSpPr>
            <a:spLocks noChangeArrowheads="1"/>
          </p:cNvSpPr>
          <p:nvPr/>
        </p:nvSpPr>
        <p:spPr bwMode="auto">
          <a:xfrm>
            <a:off x="4592638" y="4000500"/>
            <a:ext cx="40513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）科技大厦在 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___ 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偏 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___ ____ 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的方向上。</a:t>
            </a:r>
          </a:p>
        </p:txBody>
      </p:sp>
      <p:pic>
        <p:nvPicPr>
          <p:cNvPr id="5124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8" y="1630363"/>
            <a:ext cx="4202112" cy="424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393225" name="Rectangle 9"/>
          <p:cNvSpPr>
            <a:spLocks noChangeArrowheads="1"/>
          </p:cNvSpPr>
          <p:nvPr/>
        </p:nvSpPr>
        <p:spPr bwMode="auto">
          <a:xfrm>
            <a:off x="7786688" y="2403475"/>
            <a:ext cx="54133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80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北</a:t>
            </a:r>
          </a:p>
        </p:txBody>
      </p:sp>
      <p:sp>
        <p:nvSpPr>
          <p:cNvPr id="393226" name="Rectangle 10"/>
          <p:cNvSpPr>
            <a:spLocks noChangeArrowheads="1"/>
          </p:cNvSpPr>
          <p:nvPr/>
        </p:nvSpPr>
        <p:spPr bwMode="auto">
          <a:xfrm>
            <a:off x="5072063" y="3046413"/>
            <a:ext cx="541337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80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东</a:t>
            </a:r>
          </a:p>
        </p:txBody>
      </p:sp>
      <p:sp>
        <p:nvSpPr>
          <p:cNvPr id="393227" name="Rectangle 11"/>
          <p:cNvSpPr>
            <a:spLocks noChangeArrowheads="1"/>
          </p:cNvSpPr>
          <p:nvPr/>
        </p:nvSpPr>
        <p:spPr bwMode="auto">
          <a:xfrm>
            <a:off x="5857875" y="3046413"/>
            <a:ext cx="877888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zh-CN" sz="280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55°</a:t>
            </a:r>
          </a:p>
        </p:txBody>
      </p:sp>
      <p:sp>
        <p:nvSpPr>
          <p:cNvPr id="393229" name="Rectangle 13"/>
          <p:cNvSpPr>
            <a:spLocks noChangeArrowheads="1"/>
          </p:cNvSpPr>
          <p:nvPr/>
        </p:nvSpPr>
        <p:spPr bwMode="auto">
          <a:xfrm>
            <a:off x="7388225" y="4071938"/>
            <a:ext cx="541338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80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东</a:t>
            </a:r>
          </a:p>
        </p:txBody>
      </p:sp>
      <p:sp>
        <p:nvSpPr>
          <p:cNvPr id="393230" name="Rectangle 14"/>
          <p:cNvSpPr>
            <a:spLocks noChangeArrowheads="1"/>
          </p:cNvSpPr>
          <p:nvPr/>
        </p:nvSpPr>
        <p:spPr bwMode="auto">
          <a:xfrm>
            <a:off x="5316538" y="4760913"/>
            <a:ext cx="541337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80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南</a:t>
            </a:r>
          </a:p>
        </p:txBody>
      </p:sp>
      <p:sp>
        <p:nvSpPr>
          <p:cNvPr id="393231" name="Rectangle 15"/>
          <p:cNvSpPr>
            <a:spLocks noChangeArrowheads="1"/>
          </p:cNvSpPr>
          <p:nvPr/>
        </p:nvSpPr>
        <p:spPr bwMode="auto">
          <a:xfrm>
            <a:off x="6000750" y="4760913"/>
            <a:ext cx="877888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zh-CN" sz="280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65°</a:t>
            </a:r>
          </a:p>
        </p:txBody>
      </p:sp>
      <p:sp>
        <p:nvSpPr>
          <p:cNvPr id="5131" name="Rectangle 17"/>
          <p:cNvSpPr>
            <a:spLocks noChangeArrowheads="1"/>
          </p:cNvSpPr>
          <p:nvPr/>
        </p:nvSpPr>
        <p:spPr bwMode="auto">
          <a:xfrm>
            <a:off x="387350" y="857250"/>
            <a:ext cx="345598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altLang="zh-CN" sz="3200">
                <a:latin typeface="华文楷体" panose="02010600040101010101" pitchFamily="2" charset="-122"/>
                <a:ea typeface="华文楷体" panose="02010600040101010101" pitchFamily="2" charset="-122"/>
              </a:rPr>
              <a:t>2. </a:t>
            </a:r>
            <a:r>
              <a:rPr lang="zh-CN" altLang="en-US" sz="3200">
                <a:latin typeface="华文楷体" panose="02010600040101010101" pitchFamily="2" charset="-122"/>
                <a:ea typeface="华文楷体" panose="02010600040101010101" pitchFamily="2" charset="-122"/>
              </a:rPr>
              <a:t>量一量，填一填。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3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3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3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3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3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25" grpId="0"/>
      <p:bldP spid="393226" grpId="0"/>
      <p:bldP spid="393227" grpId="0"/>
      <p:bldP spid="393229" grpId="0"/>
      <p:bldP spid="393230" grpId="0"/>
      <p:bldP spid="3932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786313" y="2528888"/>
            <a:ext cx="4006850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以市政府广场为观测点，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）银行在 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 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偏 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 _____ 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的方向上。 </a:t>
            </a:r>
          </a:p>
        </p:txBody>
      </p:sp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1828800"/>
            <a:ext cx="4202112" cy="424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395270" name="Rectangle 6"/>
          <p:cNvSpPr>
            <a:spLocks noChangeArrowheads="1"/>
          </p:cNvSpPr>
          <p:nvPr/>
        </p:nvSpPr>
        <p:spPr bwMode="auto">
          <a:xfrm>
            <a:off x="7000875" y="3260725"/>
            <a:ext cx="541338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80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南</a:t>
            </a:r>
          </a:p>
        </p:txBody>
      </p:sp>
      <p:sp>
        <p:nvSpPr>
          <p:cNvPr id="395271" name="Rectangle 7"/>
          <p:cNvSpPr>
            <a:spLocks noChangeArrowheads="1"/>
          </p:cNvSpPr>
          <p:nvPr/>
        </p:nvSpPr>
        <p:spPr bwMode="auto">
          <a:xfrm>
            <a:off x="4929188" y="3903663"/>
            <a:ext cx="541337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80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西</a:t>
            </a:r>
          </a:p>
        </p:txBody>
      </p:sp>
      <p:sp>
        <p:nvSpPr>
          <p:cNvPr id="395272" name="Rectangle 8"/>
          <p:cNvSpPr>
            <a:spLocks noChangeArrowheads="1"/>
          </p:cNvSpPr>
          <p:nvPr/>
        </p:nvSpPr>
        <p:spPr bwMode="auto">
          <a:xfrm>
            <a:off x="5837238" y="3903663"/>
            <a:ext cx="877887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zh-CN" sz="2800">
                <a:solidFill>
                  <a:srgbClr val="00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40°</a:t>
            </a:r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539750" y="1068388"/>
            <a:ext cx="345598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altLang="zh-CN" sz="3200">
                <a:latin typeface="华文楷体" panose="02010600040101010101" pitchFamily="2" charset="-122"/>
                <a:ea typeface="华文楷体" panose="02010600040101010101" pitchFamily="2" charset="-122"/>
              </a:rPr>
              <a:t>2. </a:t>
            </a:r>
            <a:r>
              <a:rPr lang="zh-CN" altLang="en-US" sz="3200">
                <a:latin typeface="华文楷体" panose="02010600040101010101" pitchFamily="2" charset="-122"/>
                <a:ea typeface="华文楷体" panose="02010600040101010101" pitchFamily="2" charset="-122"/>
              </a:rPr>
              <a:t>量一量，填一填。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5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5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5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70" grpId="0"/>
      <p:bldP spid="395271" grpId="0"/>
      <p:bldP spid="3952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grpSp>
        <p:nvGrpSpPr>
          <p:cNvPr id="2" name="Group 60"/>
          <p:cNvGrpSpPr/>
          <p:nvPr/>
        </p:nvGrpSpPr>
        <p:grpSpPr bwMode="auto">
          <a:xfrm>
            <a:off x="4359275" y="3149600"/>
            <a:ext cx="1452563" cy="1300163"/>
            <a:chOff x="2746" y="1838"/>
            <a:chExt cx="915" cy="819"/>
          </a:xfrm>
        </p:grpSpPr>
        <p:sp>
          <p:nvSpPr>
            <p:cNvPr id="7182" name="Line 31"/>
            <p:cNvSpPr>
              <a:spLocks noChangeShapeType="1"/>
            </p:cNvSpPr>
            <p:nvPr/>
          </p:nvSpPr>
          <p:spPr bwMode="auto">
            <a:xfrm flipV="1">
              <a:off x="2746" y="1915"/>
              <a:ext cx="839" cy="699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7183" name="Rectangle 32"/>
            <p:cNvSpPr>
              <a:spLocks noChangeArrowheads="1"/>
            </p:cNvSpPr>
            <p:nvPr/>
          </p:nvSpPr>
          <p:spPr bwMode="auto">
            <a:xfrm>
              <a:off x="2974" y="2326"/>
              <a:ext cx="553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280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40°</a:t>
              </a:r>
            </a:p>
          </p:txBody>
        </p:sp>
        <p:sp>
          <p:nvSpPr>
            <p:cNvPr id="7184" name="Arc 33"/>
            <p:cNvSpPr/>
            <p:nvPr/>
          </p:nvSpPr>
          <p:spPr bwMode="auto">
            <a:xfrm rot="2113868">
              <a:off x="2875" y="2490"/>
              <a:ext cx="113" cy="116"/>
            </a:xfrm>
            <a:custGeom>
              <a:avLst/>
              <a:gdLst>
                <a:gd name="T0" fmla="*/ 0 w 21082"/>
                <a:gd name="T1" fmla="*/ 0 h 21600"/>
                <a:gd name="T2" fmla="*/ 0 w 21082"/>
                <a:gd name="T3" fmla="*/ 0 h 21600"/>
                <a:gd name="T4" fmla="*/ 0 w 2108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082"/>
                <a:gd name="T10" fmla="*/ 0 h 21600"/>
                <a:gd name="T11" fmla="*/ 21082 w 2108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82" h="21600" fill="none" extrusionOk="0">
                  <a:moveTo>
                    <a:pt x="-1" y="0"/>
                  </a:moveTo>
                  <a:cubicBezTo>
                    <a:pt x="10116" y="0"/>
                    <a:pt x="18878" y="7022"/>
                    <a:pt x="21081" y="16896"/>
                  </a:cubicBezTo>
                </a:path>
                <a:path w="21082" h="21600" stroke="0" extrusionOk="0">
                  <a:moveTo>
                    <a:pt x="-1" y="0"/>
                  </a:moveTo>
                  <a:cubicBezTo>
                    <a:pt x="10116" y="0"/>
                    <a:pt x="18878" y="7022"/>
                    <a:pt x="21081" y="1689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7185" name="AutoShape 59"/>
            <p:cNvSpPr>
              <a:spLocks noChangeArrowheads="1"/>
            </p:cNvSpPr>
            <p:nvPr/>
          </p:nvSpPr>
          <p:spPr bwMode="auto">
            <a:xfrm>
              <a:off x="3500" y="1838"/>
              <a:ext cx="161" cy="16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220 w 21600"/>
                <a:gd name="T25" fmla="*/ 3220 h 21600"/>
                <a:gd name="T26" fmla="*/ 18380 w 21600"/>
                <a:gd name="T27" fmla="*/ 183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9529" y="10800"/>
                  </a:moveTo>
                  <a:cubicBezTo>
                    <a:pt x="9529" y="11502"/>
                    <a:pt x="10098" y="12071"/>
                    <a:pt x="10800" y="12071"/>
                  </a:cubicBezTo>
                  <a:cubicBezTo>
                    <a:pt x="11502" y="12071"/>
                    <a:pt x="12071" y="11502"/>
                    <a:pt x="12071" y="10800"/>
                  </a:cubicBezTo>
                  <a:cubicBezTo>
                    <a:pt x="12071" y="10098"/>
                    <a:pt x="11502" y="9529"/>
                    <a:pt x="10800" y="9529"/>
                  </a:cubicBezTo>
                  <a:cubicBezTo>
                    <a:pt x="10098" y="9529"/>
                    <a:pt x="9529" y="10098"/>
                    <a:pt x="9529" y="10800"/>
                  </a:cubicBezTo>
                  <a:close/>
                </a:path>
              </a:pathLst>
            </a:custGeom>
            <a:solidFill>
              <a:schemeClr val="bg1"/>
            </a:solidFill>
            <a:ln w="19050" algn="ctr">
              <a:solidFill>
                <a:srgbClr val="FF0066"/>
              </a:solidFill>
              <a:round/>
              <a:tailEnd type="none" w="med" len="lg"/>
            </a:ln>
          </p:spPr>
          <p:txBody>
            <a:bodyPr wrap="none" lIns="90000" tIns="46800" rIns="90000" bIns="46800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539750" y="642938"/>
            <a:ext cx="8137525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3. 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石油勘探队在 </a:t>
            </a:r>
            <a:r>
              <a:rPr lang="en-US" altLang="zh-CN" sz="3200" i="1" dirty="0"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城东偏北 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40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º 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方向，打出一口油井。请你在平面图上确定油井的位置。 </a:t>
            </a:r>
          </a:p>
        </p:txBody>
      </p:sp>
      <p:grpSp>
        <p:nvGrpSpPr>
          <p:cNvPr id="7172" name="Group 35"/>
          <p:cNvGrpSpPr/>
          <p:nvPr/>
        </p:nvGrpSpPr>
        <p:grpSpPr bwMode="auto">
          <a:xfrm>
            <a:off x="2268538" y="2365375"/>
            <a:ext cx="4260850" cy="4022725"/>
            <a:chOff x="1575" y="1405"/>
            <a:chExt cx="2684" cy="2534"/>
          </a:xfrm>
        </p:grpSpPr>
        <p:sp>
          <p:nvSpPr>
            <p:cNvPr id="7175" name="Rectangle 15"/>
            <p:cNvSpPr>
              <a:spLocks noChangeArrowheads="1"/>
            </p:cNvSpPr>
            <p:nvPr/>
          </p:nvSpPr>
          <p:spPr bwMode="auto">
            <a:xfrm>
              <a:off x="3918" y="2487"/>
              <a:ext cx="341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东</a:t>
              </a:r>
            </a:p>
          </p:txBody>
        </p:sp>
        <p:sp>
          <p:nvSpPr>
            <p:cNvPr id="7176" name="Rectangle 16"/>
            <p:cNvSpPr>
              <a:spLocks noChangeArrowheads="1"/>
            </p:cNvSpPr>
            <p:nvPr/>
          </p:nvSpPr>
          <p:spPr bwMode="auto">
            <a:xfrm>
              <a:off x="1575" y="2487"/>
              <a:ext cx="341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西</a:t>
              </a:r>
            </a:p>
          </p:txBody>
        </p:sp>
        <p:sp>
          <p:nvSpPr>
            <p:cNvPr id="7177" name="Rectangle 17"/>
            <p:cNvSpPr>
              <a:spLocks noChangeArrowheads="1"/>
            </p:cNvSpPr>
            <p:nvPr/>
          </p:nvSpPr>
          <p:spPr bwMode="auto">
            <a:xfrm>
              <a:off x="2730" y="3608"/>
              <a:ext cx="341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南</a:t>
              </a:r>
            </a:p>
          </p:txBody>
        </p:sp>
        <p:sp>
          <p:nvSpPr>
            <p:cNvPr id="7178" name="Rectangle 18"/>
            <p:cNvSpPr>
              <a:spLocks noChangeArrowheads="1"/>
            </p:cNvSpPr>
            <p:nvPr/>
          </p:nvSpPr>
          <p:spPr bwMode="auto">
            <a:xfrm>
              <a:off x="2730" y="1405"/>
              <a:ext cx="341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北</a:t>
              </a:r>
            </a:p>
          </p:txBody>
        </p:sp>
        <p:sp>
          <p:nvSpPr>
            <p:cNvPr id="7179" name="Line 13"/>
            <p:cNvSpPr>
              <a:spLocks noChangeShapeType="1"/>
            </p:cNvSpPr>
            <p:nvPr/>
          </p:nvSpPr>
          <p:spPr bwMode="auto">
            <a:xfrm>
              <a:off x="1873" y="2674"/>
              <a:ext cx="205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7180" name="Line 14"/>
            <p:cNvSpPr>
              <a:spLocks noChangeShapeType="1"/>
            </p:cNvSpPr>
            <p:nvPr/>
          </p:nvSpPr>
          <p:spPr bwMode="auto">
            <a:xfrm rot="5400000" flipV="1">
              <a:off x="1922" y="2674"/>
              <a:ext cx="195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7181" name="AutoShape 19"/>
            <p:cNvSpPr>
              <a:spLocks noChangeArrowheads="1"/>
            </p:cNvSpPr>
            <p:nvPr/>
          </p:nvSpPr>
          <p:spPr bwMode="auto">
            <a:xfrm>
              <a:off x="2813" y="2593"/>
              <a:ext cx="161" cy="16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220 w 21600"/>
                <a:gd name="T25" fmla="*/ 3220 h 21600"/>
                <a:gd name="T26" fmla="*/ 18380 w 21600"/>
                <a:gd name="T27" fmla="*/ 183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9529" y="10800"/>
                  </a:moveTo>
                  <a:cubicBezTo>
                    <a:pt x="9529" y="11502"/>
                    <a:pt x="10098" y="12071"/>
                    <a:pt x="10800" y="12071"/>
                  </a:cubicBezTo>
                  <a:cubicBezTo>
                    <a:pt x="11502" y="12071"/>
                    <a:pt x="12071" y="11502"/>
                    <a:pt x="12071" y="10800"/>
                  </a:cubicBezTo>
                  <a:cubicBezTo>
                    <a:pt x="12071" y="10098"/>
                    <a:pt x="11502" y="9529"/>
                    <a:pt x="10800" y="9529"/>
                  </a:cubicBezTo>
                  <a:cubicBezTo>
                    <a:pt x="10098" y="9529"/>
                    <a:pt x="9529" y="10098"/>
                    <a:pt x="9529" y="10800"/>
                  </a:cubicBezTo>
                  <a:close/>
                </a:path>
              </a:pathLst>
            </a:custGeom>
            <a:solidFill>
              <a:schemeClr val="bg1"/>
            </a:solidFill>
            <a:ln w="19050" algn="ctr">
              <a:solidFill>
                <a:srgbClr val="FF0066"/>
              </a:solidFill>
              <a:round/>
              <a:tailEnd type="none" w="med" len="lg"/>
            </a:ln>
          </p:spPr>
          <p:txBody>
            <a:bodyPr wrap="none" lIns="90000" tIns="46800" rIns="90000" bIns="46800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7173" name="Rectangle 63"/>
          <p:cNvSpPr>
            <a:spLocks noChangeArrowheads="1"/>
          </p:cNvSpPr>
          <p:nvPr/>
        </p:nvSpPr>
        <p:spPr bwMode="auto">
          <a:xfrm>
            <a:off x="3851275" y="4381500"/>
            <a:ext cx="4921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altLang="zh-CN" sz="2800" i="1"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</a:p>
        </p:txBody>
      </p:sp>
      <p:sp>
        <p:nvSpPr>
          <p:cNvPr id="392256" name="Rectangle 64"/>
          <p:cNvSpPr>
            <a:spLocks noChangeArrowheads="1"/>
          </p:cNvSpPr>
          <p:nvPr/>
        </p:nvSpPr>
        <p:spPr bwMode="auto">
          <a:xfrm>
            <a:off x="5843588" y="2868613"/>
            <a:ext cx="11049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油井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2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8194" name="Rectangle 65"/>
          <p:cNvSpPr>
            <a:spLocks noChangeArrowheads="1"/>
          </p:cNvSpPr>
          <p:nvPr/>
        </p:nvSpPr>
        <p:spPr bwMode="auto">
          <a:xfrm>
            <a:off x="1428750" y="2536825"/>
            <a:ext cx="6265863" cy="4035425"/>
          </a:xfrm>
          <a:prstGeom prst="rect">
            <a:avLst/>
          </a:prstGeom>
          <a:solidFill>
            <a:srgbClr val="FFFFCC">
              <a:alpha val="52940"/>
            </a:srgbClr>
          </a:solidFill>
          <a:ln w="19050" algn="ctr">
            <a:solidFill>
              <a:srgbClr val="0381FF"/>
            </a:solidFill>
            <a:miter lim="800000"/>
            <a:tailEnd type="none" w="med" len="lg"/>
          </a:ln>
        </p:spPr>
        <p:txBody>
          <a:bodyPr wrap="none" lIns="90000" tIns="46800" rIns="90000" bIns="46800" anchor="ctr"/>
          <a:lstStyle/>
          <a:p>
            <a:endParaRPr lang="zh-CN" altLang="en-US" sz="280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195" name="Rectangle 9"/>
          <p:cNvSpPr>
            <a:spLocks noChangeArrowheads="1"/>
          </p:cNvSpPr>
          <p:nvPr/>
        </p:nvSpPr>
        <p:spPr bwMode="auto">
          <a:xfrm>
            <a:off x="500063" y="214313"/>
            <a:ext cx="8137525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4. 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根据下面的描述，在平面图上标出各场所的位置。</a:t>
            </a:r>
          </a:p>
          <a:p>
            <a:pPr>
              <a:lnSpc>
                <a:spcPct val="130000"/>
              </a:lnSpc>
            </a:pP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）文化广场在电视塔的北偏东 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45°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方向 。</a:t>
            </a:r>
          </a:p>
        </p:txBody>
      </p:sp>
      <p:grpSp>
        <p:nvGrpSpPr>
          <p:cNvPr id="8196" name="Group 35"/>
          <p:cNvGrpSpPr/>
          <p:nvPr/>
        </p:nvGrpSpPr>
        <p:grpSpPr bwMode="auto">
          <a:xfrm>
            <a:off x="6989763" y="2617788"/>
            <a:ext cx="541337" cy="1127125"/>
            <a:chOff x="4510" y="1179"/>
            <a:chExt cx="341" cy="710"/>
          </a:xfrm>
        </p:grpSpPr>
        <p:sp>
          <p:nvSpPr>
            <p:cNvPr id="8212" name="Rectangle 28"/>
            <p:cNvSpPr>
              <a:spLocks noChangeArrowheads="1"/>
            </p:cNvSpPr>
            <p:nvPr/>
          </p:nvSpPr>
          <p:spPr bwMode="auto">
            <a:xfrm>
              <a:off x="4510" y="1179"/>
              <a:ext cx="341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北</a:t>
              </a:r>
            </a:p>
          </p:txBody>
        </p:sp>
        <p:sp>
          <p:nvSpPr>
            <p:cNvPr id="8213" name="Line 29"/>
            <p:cNvSpPr>
              <a:spLocks noChangeShapeType="1"/>
            </p:cNvSpPr>
            <p:nvPr/>
          </p:nvSpPr>
          <p:spPr bwMode="auto">
            <a:xfrm flipV="1">
              <a:off x="4664" y="1480"/>
              <a:ext cx="0" cy="40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8197" name="Group 24"/>
          <p:cNvGrpSpPr/>
          <p:nvPr/>
        </p:nvGrpSpPr>
        <p:grpSpPr bwMode="auto">
          <a:xfrm>
            <a:off x="2581275" y="2762250"/>
            <a:ext cx="3817938" cy="3632200"/>
            <a:chOff x="1983" y="1356"/>
            <a:chExt cx="1732" cy="1648"/>
          </a:xfrm>
        </p:grpSpPr>
        <p:sp>
          <p:nvSpPr>
            <p:cNvPr id="8210" name="Line 25"/>
            <p:cNvSpPr>
              <a:spLocks noChangeShapeType="1"/>
            </p:cNvSpPr>
            <p:nvPr/>
          </p:nvSpPr>
          <p:spPr bwMode="auto">
            <a:xfrm>
              <a:off x="1983" y="2180"/>
              <a:ext cx="173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8211" name="Line 26"/>
            <p:cNvSpPr>
              <a:spLocks noChangeShapeType="1"/>
            </p:cNvSpPr>
            <p:nvPr/>
          </p:nvSpPr>
          <p:spPr bwMode="auto">
            <a:xfrm rot="5400000" flipV="1">
              <a:off x="2025" y="2180"/>
              <a:ext cx="164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8198" name="Rectangle 36"/>
          <p:cNvSpPr>
            <a:spLocks noChangeArrowheads="1"/>
          </p:cNvSpPr>
          <p:nvPr/>
        </p:nvSpPr>
        <p:spPr bwMode="auto">
          <a:xfrm>
            <a:off x="4462463" y="4556125"/>
            <a:ext cx="125888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电视塔</a:t>
            </a:r>
          </a:p>
        </p:txBody>
      </p:sp>
      <p:grpSp>
        <p:nvGrpSpPr>
          <p:cNvPr id="4" name="Group 64"/>
          <p:cNvGrpSpPr/>
          <p:nvPr/>
        </p:nvGrpSpPr>
        <p:grpSpPr bwMode="auto">
          <a:xfrm>
            <a:off x="4429125" y="3332163"/>
            <a:ext cx="2474913" cy="1235075"/>
            <a:chOff x="2910" y="1708"/>
            <a:chExt cx="1559" cy="778"/>
          </a:xfrm>
        </p:grpSpPr>
        <p:sp>
          <p:nvSpPr>
            <p:cNvPr id="8203" name="Line 44"/>
            <p:cNvSpPr>
              <a:spLocks noChangeShapeType="1"/>
            </p:cNvSpPr>
            <p:nvPr/>
          </p:nvSpPr>
          <p:spPr bwMode="auto">
            <a:xfrm flipV="1">
              <a:off x="2953" y="1994"/>
              <a:ext cx="497" cy="492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grpSp>
          <p:nvGrpSpPr>
            <p:cNvPr id="8204" name="Group 60"/>
            <p:cNvGrpSpPr/>
            <p:nvPr/>
          </p:nvGrpSpPr>
          <p:grpSpPr bwMode="auto">
            <a:xfrm>
              <a:off x="3435" y="1904"/>
              <a:ext cx="103" cy="104"/>
              <a:chOff x="3570" y="1882"/>
              <a:chExt cx="123" cy="121"/>
            </a:xfrm>
          </p:grpSpPr>
          <p:sp>
            <p:nvSpPr>
              <p:cNvPr id="8208" name="Oval 58"/>
              <p:cNvSpPr>
                <a:spLocks noChangeArrowheads="1"/>
              </p:cNvSpPr>
              <p:nvPr/>
            </p:nvSpPr>
            <p:spPr bwMode="auto">
              <a:xfrm>
                <a:off x="3570" y="1882"/>
                <a:ext cx="123" cy="121"/>
              </a:xfrm>
              <a:prstGeom prst="ellipse">
                <a:avLst/>
              </a:prstGeom>
              <a:solidFill>
                <a:schemeClr val="bg1"/>
              </a:solidFill>
              <a:ln w="19050" algn="ctr">
                <a:solidFill>
                  <a:srgbClr val="0381FF"/>
                </a:solidFill>
                <a:round/>
                <a:tailEnd type="none" w="med" len="lg"/>
              </a:ln>
            </p:spPr>
            <p:txBody>
              <a:bodyPr wrap="none" lIns="90000" tIns="46800" rIns="90000" bIns="46800" anchor="ctr"/>
              <a:lstStyle/>
              <a:p>
                <a:endPara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8209" name="Oval 59"/>
              <p:cNvSpPr>
                <a:spLocks noChangeArrowheads="1"/>
              </p:cNvSpPr>
              <p:nvPr/>
            </p:nvSpPr>
            <p:spPr bwMode="auto">
              <a:xfrm>
                <a:off x="3606" y="1927"/>
                <a:ext cx="60" cy="60"/>
              </a:xfrm>
              <a:prstGeom prst="ellipse">
                <a:avLst/>
              </a:prstGeom>
              <a:solidFill>
                <a:srgbClr val="038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  <a:tailEnd type="none" w="med" len="lg"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</p:grpSp>
        <p:sp>
          <p:nvSpPr>
            <p:cNvPr id="8205" name="Rectangle 61"/>
            <p:cNvSpPr>
              <a:spLocks noChangeArrowheads="1"/>
            </p:cNvSpPr>
            <p:nvPr/>
          </p:nvSpPr>
          <p:spPr bwMode="auto">
            <a:xfrm>
              <a:off x="3450" y="1708"/>
              <a:ext cx="1019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文化广场</a:t>
              </a:r>
            </a:p>
          </p:txBody>
        </p:sp>
        <p:sp>
          <p:nvSpPr>
            <p:cNvPr id="8206" name="Rectangle 62"/>
            <p:cNvSpPr>
              <a:spLocks noChangeArrowheads="1"/>
            </p:cNvSpPr>
            <p:nvPr/>
          </p:nvSpPr>
          <p:spPr bwMode="auto">
            <a:xfrm>
              <a:off x="2910" y="1978"/>
              <a:ext cx="553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280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45°</a:t>
              </a:r>
            </a:p>
          </p:txBody>
        </p:sp>
        <p:sp>
          <p:nvSpPr>
            <p:cNvPr id="8207" name="Arc 63"/>
            <p:cNvSpPr/>
            <p:nvPr/>
          </p:nvSpPr>
          <p:spPr bwMode="auto">
            <a:xfrm rot="-2844358">
              <a:off x="2971" y="2359"/>
              <a:ext cx="45" cy="61"/>
            </a:xfrm>
            <a:custGeom>
              <a:avLst/>
              <a:gdLst>
                <a:gd name="T0" fmla="*/ 0 w 21600"/>
                <a:gd name="T1" fmla="*/ 0 h 29184"/>
                <a:gd name="T2" fmla="*/ 0 w 21600"/>
                <a:gd name="T3" fmla="*/ 0 h 29184"/>
                <a:gd name="T4" fmla="*/ 0 w 21600"/>
                <a:gd name="T5" fmla="*/ 0 h 291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9184"/>
                <a:gd name="T11" fmla="*/ 21600 w 21600"/>
                <a:gd name="T12" fmla="*/ 29184 h 291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918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189"/>
                    <a:pt x="21134" y="26758"/>
                    <a:pt x="20224" y="29183"/>
                  </a:cubicBezTo>
                </a:path>
                <a:path w="21600" h="2918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189"/>
                    <a:pt x="21134" y="26758"/>
                    <a:pt x="20224" y="2918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FF0066"/>
              </a:solidFill>
              <a:rou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8200" name="Group 30"/>
          <p:cNvGrpSpPr/>
          <p:nvPr/>
        </p:nvGrpSpPr>
        <p:grpSpPr bwMode="auto">
          <a:xfrm>
            <a:off x="4394200" y="4481513"/>
            <a:ext cx="192088" cy="193675"/>
            <a:chOff x="4192" y="1794"/>
            <a:chExt cx="76" cy="76"/>
          </a:xfrm>
        </p:grpSpPr>
        <p:sp>
          <p:nvSpPr>
            <p:cNvPr id="8201" name="Oval 31"/>
            <p:cNvSpPr>
              <a:spLocks noChangeArrowheads="1"/>
            </p:cNvSpPr>
            <p:nvPr/>
          </p:nvSpPr>
          <p:spPr bwMode="auto">
            <a:xfrm>
              <a:off x="4192" y="1794"/>
              <a:ext cx="76" cy="76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rgbClr val="FF0066"/>
              </a:solidFill>
              <a:round/>
              <a:tailEnd type="none" w="med" len="lg"/>
            </a:ln>
          </p:spPr>
          <p:txBody>
            <a:bodyPr wrap="none" lIns="90000" tIns="46800" rIns="90000" bIns="46800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202" name="Oval 32"/>
            <p:cNvSpPr>
              <a:spLocks noChangeArrowheads="1"/>
            </p:cNvSpPr>
            <p:nvPr/>
          </p:nvSpPr>
          <p:spPr bwMode="auto">
            <a:xfrm>
              <a:off x="4211" y="1814"/>
              <a:ext cx="37" cy="37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619250" y="1966913"/>
            <a:ext cx="6265863" cy="4035425"/>
          </a:xfrm>
          <a:prstGeom prst="rect">
            <a:avLst/>
          </a:prstGeom>
          <a:solidFill>
            <a:srgbClr val="FFFFCC">
              <a:alpha val="52940"/>
            </a:srgbClr>
          </a:solidFill>
          <a:ln w="19050" algn="ctr">
            <a:solidFill>
              <a:srgbClr val="0381FF"/>
            </a:solidFill>
            <a:miter lim="800000"/>
            <a:tailEnd type="none" w="med" len="lg"/>
          </a:ln>
        </p:spPr>
        <p:txBody>
          <a:bodyPr wrap="none" lIns="90000" tIns="46800" rIns="90000" bIns="46800" anchor="ctr"/>
          <a:lstStyle/>
          <a:p>
            <a:endParaRPr lang="zh-CN" altLang="en-US" sz="280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39750" y="1052513"/>
            <a:ext cx="8137525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）体育场在电视塔的西偏南 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30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º 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方向 。</a:t>
            </a:r>
          </a:p>
        </p:txBody>
      </p:sp>
      <p:grpSp>
        <p:nvGrpSpPr>
          <p:cNvPr id="9220" name="Group 4"/>
          <p:cNvGrpSpPr/>
          <p:nvPr/>
        </p:nvGrpSpPr>
        <p:grpSpPr bwMode="auto">
          <a:xfrm>
            <a:off x="7180263" y="2047875"/>
            <a:ext cx="541337" cy="1127125"/>
            <a:chOff x="4510" y="1179"/>
            <a:chExt cx="341" cy="710"/>
          </a:xfrm>
        </p:grpSpPr>
        <p:sp>
          <p:nvSpPr>
            <p:cNvPr id="9237" name="Rectangle 5"/>
            <p:cNvSpPr>
              <a:spLocks noChangeArrowheads="1"/>
            </p:cNvSpPr>
            <p:nvPr/>
          </p:nvSpPr>
          <p:spPr bwMode="auto">
            <a:xfrm>
              <a:off x="4510" y="1179"/>
              <a:ext cx="341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北</a:t>
              </a:r>
            </a:p>
          </p:txBody>
        </p:sp>
        <p:sp>
          <p:nvSpPr>
            <p:cNvPr id="9238" name="Line 6"/>
            <p:cNvSpPr>
              <a:spLocks noChangeShapeType="1"/>
            </p:cNvSpPr>
            <p:nvPr/>
          </p:nvSpPr>
          <p:spPr bwMode="auto">
            <a:xfrm flipV="1">
              <a:off x="4664" y="1480"/>
              <a:ext cx="0" cy="40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9221" name="Group 7"/>
          <p:cNvGrpSpPr/>
          <p:nvPr/>
        </p:nvGrpSpPr>
        <p:grpSpPr bwMode="auto">
          <a:xfrm>
            <a:off x="2771775" y="2192338"/>
            <a:ext cx="3817938" cy="3632200"/>
            <a:chOff x="1983" y="1356"/>
            <a:chExt cx="1732" cy="1648"/>
          </a:xfrm>
        </p:grpSpPr>
        <p:sp>
          <p:nvSpPr>
            <p:cNvPr id="9235" name="Line 8"/>
            <p:cNvSpPr>
              <a:spLocks noChangeShapeType="1"/>
            </p:cNvSpPr>
            <p:nvPr/>
          </p:nvSpPr>
          <p:spPr bwMode="auto">
            <a:xfrm>
              <a:off x="1983" y="2180"/>
              <a:ext cx="173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9236" name="Line 9"/>
            <p:cNvSpPr>
              <a:spLocks noChangeShapeType="1"/>
            </p:cNvSpPr>
            <p:nvPr/>
          </p:nvSpPr>
          <p:spPr bwMode="auto">
            <a:xfrm rot="5400000" flipV="1">
              <a:off x="2025" y="2180"/>
              <a:ext cx="164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9222" name="Rectangle 13"/>
          <p:cNvSpPr>
            <a:spLocks noChangeArrowheads="1"/>
          </p:cNvSpPr>
          <p:nvPr/>
        </p:nvSpPr>
        <p:spPr bwMode="auto">
          <a:xfrm>
            <a:off x="4652963" y="3986213"/>
            <a:ext cx="1258887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电视塔</a:t>
            </a:r>
          </a:p>
        </p:txBody>
      </p:sp>
      <p:grpSp>
        <p:nvGrpSpPr>
          <p:cNvPr id="4" name="Group 78"/>
          <p:cNvGrpSpPr/>
          <p:nvPr/>
        </p:nvGrpSpPr>
        <p:grpSpPr bwMode="auto">
          <a:xfrm>
            <a:off x="2555875" y="3614738"/>
            <a:ext cx="1965325" cy="2000250"/>
            <a:chOff x="1610" y="2277"/>
            <a:chExt cx="1238" cy="1260"/>
          </a:xfrm>
        </p:grpSpPr>
        <p:sp>
          <p:nvSpPr>
            <p:cNvPr id="9227" name="Rectangle 30"/>
            <p:cNvSpPr>
              <a:spLocks noChangeArrowheads="1"/>
            </p:cNvSpPr>
            <p:nvPr/>
          </p:nvSpPr>
          <p:spPr bwMode="auto">
            <a:xfrm>
              <a:off x="1610" y="3206"/>
              <a:ext cx="793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体育场</a:t>
              </a:r>
            </a:p>
          </p:txBody>
        </p:sp>
        <p:grpSp>
          <p:nvGrpSpPr>
            <p:cNvPr id="9228" name="Group 77"/>
            <p:cNvGrpSpPr/>
            <p:nvPr/>
          </p:nvGrpSpPr>
          <p:grpSpPr bwMode="auto">
            <a:xfrm>
              <a:off x="1800" y="2277"/>
              <a:ext cx="1048" cy="1125"/>
              <a:chOff x="1800" y="2277"/>
              <a:chExt cx="1048" cy="1125"/>
            </a:xfrm>
          </p:grpSpPr>
          <p:sp>
            <p:nvSpPr>
              <p:cNvPr id="9229" name="Line 60"/>
              <p:cNvSpPr>
                <a:spLocks noChangeShapeType="1"/>
              </p:cNvSpPr>
              <p:nvPr/>
            </p:nvSpPr>
            <p:spPr bwMode="auto">
              <a:xfrm rot="1932112" flipH="1">
                <a:off x="2108" y="2277"/>
                <a:ext cx="594" cy="1125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9230" name="Rectangle 69"/>
              <p:cNvSpPr>
                <a:spLocks noChangeArrowheads="1"/>
              </p:cNvSpPr>
              <p:nvPr/>
            </p:nvSpPr>
            <p:spPr bwMode="auto">
              <a:xfrm>
                <a:off x="2295" y="2504"/>
                <a:ext cx="553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altLang="zh-CN" sz="2800">
                    <a:solidFill>
                      <a:srgbClr val="FF0000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30°</a:t>
                </a:r>
              </a:p>
            </p:txBody>
          </p:sp>
          <p:sp>
            <p:nvSpPr>
              <p:cNvPr id="9231" name="Arc 70"/>
              <p:cNvSpPr/>
              <p:nvPr/>
            </p:nvSpPr>
            <p:spPr bwMode="auto">
              <a:xfrm rot="-10339046">
                <a:off x="2789" y="2523"/>
                <a:ext cx="45" cy="61"/>
              </a:xfrm>
              <a:custGeom>
                <a:avLst/>
                <a:gdLst>
                  <a:gd name="T0" fmla="*/ 0 w 21600"/>
                  <a:gd name="T1" fmla="*/ 0 h 29184"/>
                  <a:gd name="T2" fmla="*/ 0 w 21600"/>
                  <a:gd name="T3" fmla="*/ 0 h 29184"/>
                  <a:gd name="T4" fmla="*/ 0 w 21600"/>
                  <a:gd name="T5" fmla="*/ 0 h 2918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9184"/>
                  <a:gd name="T11" fmla="*/ 21600 w 21600"/>
                  <a:gd name="T12" fmla="*/ 29184 h 291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918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189"/>
                      <a:pt x="21134" y="26758"/>
                      <a:pt x="20224" y="29183"/>
                    </a:cubicBezTo>
                  </a:path>
                  <a:path w="21600" h="2918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189"/>
                      <a:pt x="21134" y="26758"/>
                      <a:pt x="20224" y="29183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0066"/>
                </a:solidFill>
                <a:rou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grpSp>
            <p:nvGrpSpPr>
              <p:cNvPr id="9232" name="Group 71"/>
              <p:cNvGrpSpPr/>
              <p:nvPr/>
            </p:nvGrpSpPr>
            <p:grpSpPr bwMode="auto">
              <a:xfrm>
                <a:off x="1800" y="3105"/>
                <a:ext cx="103" cy="104"/>
                <a:chOff x="3333" y="2038"/>
                <a:chExt cx="121" cy="122"/>
              </a:xfrm>
            </p:grpSpPr>
            <p:sp>
              <p:nvSpPr>
                <p:cNvPr id="9233" name="Oval 72"/>
                <p:cNvSpPr>
                  <a:spLocks noChangeArrowheads="1"/>
                </p:cNvSpPr>
                <p:nvPr/>
              </p:nvSpPr>
              <p:spPr bwMode="auto">
                <a:xfrm>
                  <a:off x="3333" y="2038"/>
                  <a:ext cx="121" cy="122"/>
                </a:xfrm>
                <a:prstGeom prst="ellipse">
                  <a:avLst/>
                </a:prstGeom>
                <a:solidFill>
                  <a:schemeClr val="bg1"/>
                </a:solidFill>
                <a:ln w="19050" algn="ctr">
                  <a:solidFill>
                    <a:srgbClr val="0381FF"/>
                  </a:solidFill>
                  <a:round/>
                  <a:tailEnd type="none" w="med" len="lg"/>
                </a:ln>
              </p:spPr>
              <p:txBody>
                <a:bodyPr wrap="none" lIns="90000" tIns="46800" rIns="90000" bIns="46800" anchor="ctr"/>
                <a:lstStyle/>
                <a:p>
                  <a:endParaRPr lang="zh-CN" altLang="en-US" sz="2800"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  <p:sp>
              <p:nvSpPr>
                <p:cNvPr id="9234" name="Oval 73"/>
                <p:cNvSpPr>
                  <a:spLocks noChangeArrowheads="1"/>
                </p:cNvSpPr>
                <p:nvPr/>
              </p:nvSpPr>
              <p:spPr bwMode="auto">
                <a:xfrm>
                  <a:off x="3362" y="2080"/>
                  <a:ext cx="59" cy="60"/>
                </a:xfrm>
                <a:prstGeom prst="ellipse">
                  <a:avLst/>
                </a:prstGeom>
                <a:solidFill>
                  <a:srgbClr val="0381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round/>
                      <a:tailEnd type="none" w="med" len="lg"/>
                    </a14:hiddenLine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zh-CN" altLang="en-US" sz="2800"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</p:grpSp>
        </p:grpSp>
      </p:grpSp>
      <p:grpSp>
        <p:nvGrpSpPr>
          <p:cNvPr id="9224" name="Group 10"/>
          <p:cNvGrpSpPr/>
          <p:nvPr/>
        </p:nvGrpSpPr>
        <p:grpSpPr bwMode="auto">
          <a:xfrm>
            <a:off x="4584700" y="3911600"/>
            <a:ext cx="192088" cy="193675"/>
            <a:chOff x="4192" y="1794"/>
            <a:chExt cx="76" cy="76"/>
          </a:xfrm>
        </p:grpSpPr>
        <p:sp>
          <p:nvSpPr>
            <p:cNvPr id="9225" name="Oval 11"/>
            <p:cNvSpPr>
              <a:spLocks noChangeArrowheads="1"/>
            </p:cNvSpPr>
            <p:nvPr/>
          </p:nvSpPr>
          <p:spPr bwMode="auto">
            <a:xfrm>
              <a:off x="4192" y="1794"/>
              <a:ext cx="76" cy="76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rgbClr val="FF0066"/>
              </a:solidFill>
              <a:round/>
              <a:tailEnd type="none" w="med" len="lg"/>
            </a:ln>
          </p:spPr>
          <p:txBody>
            <a:bodyPr wrap="none" lIns="90000" tIns="46800" rIns="90000" bIns="46800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226" name="Oval 12"/>
            <p:cNvSpPr>
              <a:spLocks noChangeArrowheads="1"/>
            </p:cNvSpPr>
            <p:nvPr/>
          </p:nvSpPr>
          <p:spPr bwMode="auto">
            <a:xfrm>
              <a:off x="4211" y="1814"/>
              <a:ext cx="37" cy="37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619250" y="1966913"/>
            <a:ext cx="6265863" cy="4035425"/>
          </a:xfrm>
          <a:prstGeom prst="rect">
            <a:avLst/>
          </a:prstGeom>
          <a:solidFill>
            <a:srgbClr val="FFFFCC">
              <a:alpha val="52940"/>
            </a:srgbClr>
          </a:solidFill>
          <a:ln w="19050" algn="ctr">
            <a:solidFill>
              <a:srgbClr val="0381FF"/>
            </a:solidFill>
            <a:miter lim="800000"/>
            <a:tailEnd type="none" w="med" len="lg"/>
          </a:ln>
        </p:spPr>
        <p:txBody>
          <a:bodyPr wrap="none" lIns="90000" tIns="46800" rIns="90000" bIns="46800" anchor="ctr"/>
          <a:lstStyle/>
          <a:p>
            <a:endParaRPr lang="zh-CN" altLang="en-US" sz="280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10243" name="Group 4"/>
          <p:cNvGrpSpPr/>
          <p:nvPr/>
        </p:nvGrpSpPr>
        <p:grpSpPr bwMode="auto">
          <a:xfrm>
            <a:off x="7180263" y="2047875"/>
            <a:ext cx="541337" cy="1127125"/>
            <a:chOff x="4510" y="1179"/>
            <a:chExt cx="341" cy="710"/>
          </a:xfrm>
        </p:grpSpPr>
        <p:sp>
          <p:nvSpPr>
            <p:cNvPr id="10260" name="Rectangle 5"/>
            <p:cNvSpPr>
              <a:spLocks noChangeArrowheads="1"/>
            </p:cNvSpPr>
            <p:nvPr/>
          </p:nvSpPr>
          <p:spPr bwMode="auto">
            <a:xfrm>
              <a:off x="4510" y="1179"/>
              <a:ext cx="341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北</a:t>
              </a:r>
            </a:p>
          </p:txBody>
        </p:sp>
        <p:sp>
          <p:nvSpPr>
            <p:cNvPr id="10261" name="Line 6"/>
            <p:cNvSpPr>
              <a:spLocks noChangeShapeType="1"/>
            </p:cNvSpPr>
            <p:nvPr/>
          </p:nvSpPr>
          <p:spPr bwMode="auto">
            <a:xfrm flipV="1">
              <a:off x="4664" y="1480"/>
              <a:ext cx="0" cy="40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10244" name="Group 7"/>
          <p:cNvGrpSpPr/>
          <p:nvPr/>
        </p:nvGrpSpPr>
        <p:grpSpPr bwMode="auto">
          <a:xfrm>
            <a:off x="2771775" y="2192338"/>
            <a:ext cx="3817938" cy="3632200"/>
            <a:chOff x="1983" y="1356"/>
            <a:chExt cx="1732" cy="1648"/>
          </a:xfrm>
        </p:grpSpPr>
        <p:sp>
          <p:nvSpPr>
            <p:cNvPr id="10258" name="Line 8"/>
            <p:cNvSpPr>
              <a:spLocks noChangeShapeType="1"/>
            </p:cNvSpPr>
            <p:nvPr/>
          </p:nvSpPr>
          <p:spPr bwMode="auto">
            <a:xfrm>
              <a:off x="1983" y="2180"/>
              <a:ext cx="173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259" name="Line 9"/>
            <p:cNvSpPr>
              <a:spLocks noChangeShapeType="1"/>
            </p:cNvSpPr>
            <p:nvPr/>
          </p:nvSpPr>
          <p:spPr bwMode="auto">
            <a:xfrm rot="5400000" flipV="1">
              <a:off x="2025" y="2180"/>
              <a:ext cx="164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4652963" y="3986213"/>
            <a:ext cx="1258887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电视塔</a:t>
            </a:r>
          </a:p>
        </p:txBody>
      </p:sp>
      <p:grpSp>
        <p:nvGrpSpPr>
          <p:cNvPr id="10246" name="Group 42"/>
          <p:cNvGrpSpPr/>
          <p:nvPr/>
        </p:nvGrpSpPr>
        <p:grpSpPr bwMode="auto">
          <a:xfrm>
            <a:off x="4584700" y="3911600"/>
            <a:ext cx="192088" cy="193675"/>
            <a:chOff x="4192" y="1794"/>
            <a:chExt cx="76" cy="76"/>
          </a:xfrm>
        </p:grpSpPr>
        <p:sp>
          <p:nvSpPr>
            <p:cNvPr id="10256" name="Oval 43"/>
            <p:cNvSpPr>
              <a:spLocks noChangeArrowheads="1"/>
            </p:cNvSpPr>
            <p:nvPr/>
          </p:nvSpPr>
          <p:spPr bwMode="auto">
            <a:xfrm>
              <a:off x="4192" y="1794"/>
              <a:ext cx="76" cy="76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rgbClr val="FF0066"/>
              </a:solidFill>
              <a:round/>
              <a:tailEnd type="none" w="med" len="lg"/>
            </a:ln>
          </p:spPr>
          <p:txBody>
            <a:bodyPr wrap="none" lIns="90000" tIns="46800" rIns="90000" bIns="46800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0257" name="Oval 44"/>
            <p:cNvSpPr>
              <a:spLocks noChangeArrowheads="1"/>
            </p:cNvSpPr>
            <p:nvPr/>
          </p:nvSpPr>
          <p:spPr bwMode="auto">
            <a:xfrm>
              <a:off x="4211" y="1814"/>
              <a:ext cx="37" cy="37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10247" name="Rectangle 45"/>
          <p:cNvSpPr>
            <a:spLocks noChangeArrowheads="1"/>
          </p:cNvSpPr>
          <p:nvPr/>
        </p:nvSpPr>
        <p:spPr bwMode="auto">
          <a:xfrm>
            <a:off x="571500" y="1071563"/>
            <a:ext cx="813752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）博物馆在电视塔的西偏北 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º 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方向 。</a:t>
            </a:r>
          </a:p>
        </p:txBody>
      </p:sp>
      <p:grpSp>
        <p:nvGrpSpPr>
          <p:cNvPr id="5" name="Group 46"/>
          <p:cNvGrpSpPr/>
          <p:nvPr/>
        </p:nvGrpSpPr>
        <p:grpSpPr bwMode="auto">
          <a:xfrm>
            <a:off x="1785938" y="3071813"/>
            <a:ext cx="2887662" cy="1071562"/>
            <a:chOff x="1125" y="1906"/>
            <a:chExt cx="1819" cy="675"/>
          </a:xfrm>
        </p:grpSpPr>
        <p:sp>
          <p:nvSpPr>
            <p:cNvPr id="10249" name="Line 47"/>
            <p:cNvSpPr>
              <a:spLocks noChangeShapeType="1"/>
            </p:cNvSpPr>
            <p:nvPr/>
          </p:nvSpPr>
          <p:spPr bwMode="auto">
            <a:xfrm flipH="1" flipV="1">
              <a:off x="1968" y="2132"/>
              <a:ext cx="976" cy="36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250" name="Rectangle 52"/>
            <p:cNvSpPr>
              <a:spLocks noChangeArrowheads="1"/>
            </p:cNvSpPr>
            <p:nvPr/>
          </p:nvSpPr>
          <p:spPr bwMode="auto">
            <a:xfrm>
              <a:off x="1125" y="1906"/>
              <a:ext cx="793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博物馆</a:t>
              </a:r>
            </a:p>
          </p:txBody>
        </p:sp>
        <p:sp>
          <p:nvSpPr>
            <p:cNvPr id="10251" name="Rectangle 53"/>
            <p:cNvSpPr>
              <a:spLocks noChangeArrowheads="1"/>
            </p:cNvSpPr>
            <p:nvPr/>
          </p:nvSpPr>
          <p:spPr bwMode="auto">
            <a:xfrm>
              <a:off x="2327" y="2250"/>
              <a:ext cx="553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280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20°</a:t>
              </a:r>
            </a:p>
          </p:txBody>
        </p:sp>
        <p:sp>
          <p:nvSpPr>
            <p:cNvPr id="10252" name="Arc 54"/>
            <p:cNvSpPr/>
            <p:nvPr/>
          </p:nvSpPr>
          <p:spPr bwMode="auto">
            <a:xfrm rot="-7621939">
              <a:off x="2707" y="2425"/>
              <a:ext cx="45" cy="61"/>
            </a:xfrm>
            <a:custGeom>
              <a:avLst/>
              <a:gdLst>
                <a:gd name="T0" fmla="*/ 0 w 21600"/>
                <a:gd name="T1" fmla="*/ 0 h 29184"/>
                <a:gd name="T2" fmla="*/ 0 w 21600"/>
                <a:gd name="T3" fmla="*/ 0 h 29184"/>
                <a:gd name="T4" fmla="*/ 0 w 21600"/>
                <a:gd name="T5" fmla="*/ 0 h 291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9184"/>
                <a:gd name="T11" fmla="*/ 21600 w 21600"/>
                <a:gd name="T12" fmla="*/ 29184 h 291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918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189"/>
                    <a:pt x="21134" y="26758"/>
                    <a:pt x="20224" y="29183"/>
                  </a:cubicBezTo>
                </a:path>
                <a:path w="21600" h="2918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189"/>
                    <a:pt x="21134" y="26758"/>
                    <a:pt x="20224" y="2918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FF0066"/>
              </a:solidFill>
              <a:rou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10253" name="Group 55"/>
            <p:cNvGrpSpPr/>
            <p:nvPr/>
          </p:nvGrpSpPr>
          <p:grpSpPr bwMode="auto">
            <a:xfrm>
              <a:off x="1886" y="2069"/>
              <a:ext cx="103" cy="104"/>
              <a:chOff x="3338" y="2053"/>
              <a:chExt cx="121" cy="122"/>
            </a:xfrm>
          </p:grpSpPr>
          <p:sp>
            <p:nvSpPr>
              <p:cNvPr id="10254" name="Oval 56"/>
              <p:cNvSpPr>
                <a:spLocks noChangeArrowheads="1"/>
              </p:cNvSpPr>
              <p:nvPr/>
            </p:nvSpPr>
            <p:spPr bwMode="auto">
              <a:xfrm>
                <a:off x="3338" y="2053"/>
                <a:ext cx="121" cy="122"/>
              </a:xfrm>
              <a:prstGeom prst="ellipse">
                <a:avLst/>
              </a:prstGeom>
              <a:solidFill>
                <a:schemeClr val="bg1"/>
              </a:solidFill>
              <a:ln w="19050" algn="ctr">
                <a:solidFill>
                  <a:srgbClr val="0381FF"/>
                </a:solidFill>
                <a:round/>
                <a:tailEnd type="none" w="med" len="lg"/>
              </a:ln>
            </p:spPr>
            <p:txBody>
              <a:bodyPr wrap="none" lIns="90000" tIns="46800" rIns="90000" bIns="46800" anchor="ctr"/>
              <a:lstStyle/>
              <a:p>
                <a:endPara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10255" name="Oval 57"/>
              <p:cNvSpPr>
                <a:spLocks noChangeArrowheads="1"/>
              </p:cNvSpPr>
              <p:nvPr/>
            </p:nvSpPr>
            <p:spPr bwMode="auto">
              <a:xfrm>
                <a:off x="3362" y="2085"/>
                <a:ext cx="59" cy="60"/>
              </a:xfrm>
              <a:prstGeom prst="ellipse">
                <a:avLst/>
              </a:prstGeom>
              <a:solidFill>
                <a:srgbClr val="038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  <a:tailEnd type="none" w="med" len="lg"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FF0066"/>
          </a:solidFill>
          <a:prstDash val="solid"/>
          <a:round/>
          <a:headEnd type="none" w="med" len="med"/>
          <a:tailEnd type="none" w="med" len="lg"/>
        </a:ln>
      </a:spPr>
      <a:bodyPr vert="horz" wrap="square" lIns="90000" tIns="46800" rIns="90000" bIns="4680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FF0066"/>
          </a:solidFill>
          <a:prstDash val="solid"/>
          <a:round/>
          <a:headEnd type="none" w="med" len="med"/>
          <a:tailEnd type="none" w="med" len="lg"/>
        </a:ln>
      </a:spPr>
      <a:bodyPr vert="horz" wrap="square" lIns="90000" tIns="46800" rIns="90000" bIns="4680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Microsoft Office PowerPoint</Application>
  <PresentationFormat>全屏显示(4:3)</PresentationFormat>
  <Paragraphs>96</Paragraphs>
  <Slides>14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华文楷体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2014-08-21T01:29:00Z</dcterms:created>
  <dcterms:modified xsi:type="dcterms:W3CDTF">2023-01-17T02:09:17Z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0E31F39E203047E699CF1CE74C554221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