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notesSlides/notesSlide19.xml" ContentType="application/vnd.openxmlformats-officedocument.presentationml.notesSlide+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notesSlides/notesSlide28.xml" ContentType="application/vnd.openxmlformats-officedocument.presentationml.notesSlide+xml"/>
  <Override PartName="/ppt/tags/tag5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2" r:id="rId2"/>
  </p:sldMasterIdLst>
  <p:notesMasterIdLst>
    <p:notesMasterId r:id="rId33"/>
  </p:notesMasterIdLst>
  <p:handoutMasterIdLst>
    <p:handoutMasterId r:id="rId34"/>
  </p:handoutMasterIdLst>
  <p:sldIdLst>
    <p:sldId id="256" r:id="rId3"/>
    <p:sldId id="257" r:id="rId4"/>
    <p:sldId id="258" r:id="rId5"/>
    <p:sldId id="259" r:id="rId6"/>
    <p:sldId id="263" r:id="rId7"/>
    <p:sldId id="264" r:id="rId8"/>
    <p:sldId id="265" r:id="rId9"/>
    <p:sldId id="266" r:id="rId10"/>
    <p:sldId id="267" r:id="rId11"/>
    <p:sldId id="270" r:id="rId12"/>
    <p:sldId id="272" r:id="rId13"/>
    <p:sldId id="260" r:id="rId14"/>
    <p:sldId id="273" r:id="rId15"/>
    <p:sldId id="274" r:id="rId16"/>
    <p:sldId id="275" r:id="rId17"/>
    <p:sldId id="276" r:id="rId18"/>
    <p:sldId id="277" r:id="rId19"/>
    <p:sldId id="279" r:id="rId20"/>
    <p:sldId id="280" r:id="rId21"/>
    <p:sldId id="281" r:id="rId22"/>
    <p:sldId id="261" r:id="rId23"/>
    <p:sldId id="282" r:id="rId24"/>
    <p:sldId id="283" r:id="rId25"/>
    <p:sldId id="284" r:id="rId26"/>
    <p:sldId id="285" r:id="rId27"/>
    <p:sldId id="286" r:id="rId28"/>
    <p:sldId id="262" r:id="rId29"/>
    <p:sldId id="287" r:id="rId30"/>
    <p:sldId id="288" r:id="rId31"/>
    <p:sldId id="289" r:id="rId32"/>
  </p:sldIdLst>
  <p:sldSz cx="9144000" cy="5143500" type="screen16x9"/>
  <p:notesSz cx="6858000" cy="91440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3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5" d="100"/>
          <a:sy n="125" d="100"/>
        </p:scale>
        <p:origin x="-1224" y="-492"/>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E6C36-2065-4CC8-A752-2D449DCF965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D6DA4-1D40-4F5B-9C76-BB7D3AC1B20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D6DA4-1D40-4F5B-9C76-BB7D3AC1B20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7_自定义版式">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8569EBB-0C94-4B1F-8288-D4A9000197EB}"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CDFC6E-5155-4D3F-B6B6-D239E6000E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8569EBB-0C94-4B1F-8288-D4A9000197EB}"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CDFC6E-5155-4D3F-B6B6-D239E6000E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8569EBB-0C94-4B1F-8288-D4A9000197EB}"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CDFC6E-5155-4D3F-B6B6-D239E6000E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8569EBB-0C94-4B1F-8288-D4A9000197EB}"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CDFC6E-5155-4D3F-B6B6-D239E6000E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t>2023-01-10</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t>2023-01-10</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8569EBB-0C94-4B1F-8288-D4A9000197EB}"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CDFC6E-5155-4D3F-B6B6-D239E6000E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8569EBB-0C94-4B1F-8288-D4A9000197EB}"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CDFC6E-5155-4D3F-B6B6-D239E6000E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8569EBB-0C94-4B1F-8288-D4A9000197EB}"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CDFC6E-5155-4D3F-B6B6-D239E6000E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8569EBB-0C94-4B1F-8288-D4A9000197EB}"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ECDFC6E-5155-4D3F-B6B6-D239E6000E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8569EBB-0C94-4B1F-8288-D4A9000197EB}"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ECDFC6E-5155-4D3F-B6B6-D239E6000E16}" type="slidenum">
              <a:rPr lang="zh-CN" altLang="en-US" smtClean="0"/>
              <a:t>‹#›</a:t>
            </a:fld>
            <a:endParaRPr lang="zh-CN" altLang="en-US"/>
          </a:p>
        </p:txBody>
      </p:sp>
      <p:sp>
        <p:nvSpPr>
          <p:cNvPr id="11" name="TextBox 10"/>
          <p:cNvSpPr txBox="1"/>
          <p:nvPr userDrawn="1"/>
        </p:nvSpPr>
        <p:spPr>
          <a:xfrm>
            <a:off x="574204" y="50250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8569EBB-0C94-4B1F-8288-D4A9000197EB}"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ECDFC6E-5155-4D3F-B6B6-D239E6000E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69EBB-0C94-4B1F-8288-D4A9000197EB}"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ECDFC6E-5155-4D3F-B6B6-D239E6000E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8569EBB-0C94-4B1F-8288-D4A9000197EB}"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ECDFC6E-5155-4D3F-B6B6-D239E6000E1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1.jpeg"/><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6.jpeg"/><Relationship Id="rId2" Type="http://schemas.openxmlformats.org/officeDocument/2006/relationships/slideLayout" Target="../slideLayouts/slideLayout5.xml"/><Relationship Id="rId1" Type="http://schemas.openxmlformats.org/officeDocument/2006/relationships/tags" Target="../tags/tag3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38.xml"/><Relationship Id="rId5" Type="http://schemas.openxmlformats.org/officeDocument/2006/relationships/image" Target="../media/image39.pn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39.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xml"/><Relationship Id="rId7" Type="http://schemas.openxmlformats.org/officeDocument/2006/relationships/image" Target="../media/image1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45.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46.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47.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49.png"/><Relationship Id="rId5" Type="http://schemas.openxmlformats.org/officeDocument/2006/relationships/image" Target="../media/image50.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56.xml"/><Relationship Id="rId5" Type="http://schemas.openxmlformats.org/officeDocument/2006/relationships/image" Target="../media/image52.jpe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57.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notesSlide" Target="../notesSlides/notesSlide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slideLayout" Target="../slideLayouts/slideLayout5.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image" Target="../media/image20.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19" Type="http://schemas.openxmlformats.org/officeDocument/2006/relationships/image" Target="../media/image19.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tags" Target="../tags/tag23.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6.xml"/><Relationship Id="rId7"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22.png"/><Relationship Id="rId5" Type="http://schemas.openxmlformats.org/officeDocument/2006/relationships/image" Target="../media/image27.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tags" Target="../tags/tag25.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9.jpe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0.png"/><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9308" y="0"/>
            <a:ext cx="9153308" cy="5143500"/>
          </a:xfrm>
          <a:prstGeom prst="rect">
            <a:avLst/>
          </a:prstGeom>
        </p:spPr>
      </p:pic>
      <p:pic>
        <p:nvPicPr>
          <p:cNvPr id="31" name="图片 30"/>
          <p:cNvPicPr>
            <a:picLocks noChangeAspect="1"/>
          </p:cNvPicPr>
          <p:nvPr/>
        </p:nvPicPr>
        <p:blipFill>
          <a:blip r:embed="rId4" cstate="screen"/>
          <a:stretch>
            <a:fillRect/>
          </a:stretch>
        </p:blipFill>
        <p:spPr>
          <a:xfrm>
            <a:off x="-9340" y="1249493"/>
            <a:ext cx="9144000" cy="2763374"/>
          </a:xfrm>
          <a:prstGeom prst="rect">
            <a:avLst/>
          </a:prstGeom>
        </p:spPr>
      </p:pic>
      <p:sp>
        <p:nvSpPr>
          <p:cNvPr id="13" name="椭圆 12"/>
          <p:cNvSpPr/>
          <p:nvPr/>
        </p:nvSpPr>
        <p:spPr>
          <a:xfrm>
            <a:off x="1602696" y="1295335"/>
            <a:ext cx="1069932" cy="1069932"/>
          </a:xfrm>
          <a:prstGeom prst="ellipse">
            <a:avLst/>
          </a:prstGeom>
          <a:blipFill>
            <a:blip r:embed="rId5"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4" name="椭圆 13"/>
          <p:cNvSpPr/>
          <p:nvPr/>
        </p:nvSpPr>
        <p:spPr>
          <a:xfrm>
            <a:off x="4855576" y="584069"/>
            <a:ext cx="585570" cy="585570"/>
          </a:xfrm>
          <a:prstGeom prst="ellipse">
            <a:avLst/>
          </a:prstGeom>
          <a:blipFill>
            <a:blip r:embed="rId6"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5" name="椭圆 14"/>
          <p:cNvSpPr/>
          <p:nvPr/>
        </p:nvSpPr>
        <p:spPr>
          <a:xfrm>
            <a:off x="4066241" y="9048"/>
            <a:ext cx="878356" cy="878356"/>
          </a:xfrm>
          <a:prstGeom prst="ellipse">
            <a:avLst/>
          </a:prstGeom>
          <a:blipFill>
            <a:blip r:embed="rId7"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6" name="椭圆 15"/>
          <p:cNvSpPr/>
          <p:nvPr/>
        </p:nvSpPr>
        <p:spPr>
          <a:xfrm>
            <a:off x="1160188" y="109886"/>
            <a:ext cx="1307694" cy="1307694"/>
          </a:xfrm>
          <a:prstGeom prst="ellipse">
            <a:avLst/>
          </a:prstGeom>
          <a:blipFill>
            <a:blip r:embed="rId8"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7" name="椭圆 16"/>
          <p:cNvSpPr/>
          <p:nvPr/>
        </p:nvSpPr>
        <p:spPr>
          <a:xfrm>
            <a:off x="5066405" y="80486"/>
            <a:ext cx="878356" cy="878356"/>
          </a:xfrm>
          <a:prstGeom prst="ellipse">
            <a:avLst/>
          </a:prstGeom>
          <a:blipFill>
            <a:blip r:embed="rId7"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8" name="椭圆 17"/>
          <p:cNvSpPr/>
          <p:nvPr/>
        </p:nvSpPr>
        <p:spPr>
          <a:xfrm>
            <a:off x="4667769" y="-103836"/>
            <a:ext cx="389744" cy="389744"/>
          </a:xfrm>
          <a:prstGeom prst="ellipse">
            <a:avLst/>
          </a:prstGeom>
          <a:blipFill>
            <a:blip r:embed="rId9"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9" name="椭圆 18"/>
          <p:cNvSpPr/>
          <p:nvPr/>
        </p:nvSpPr>
        <p:spPr>
          <a:xfrm>
            <a:off x="4239562" y="39493"/>
            <a:ext cx="1317532" cy="1317532"/>
          </a:xfrm>
          <a:prstGeom prst="ellipse">
            <a:avLst/>
          </a:prstGeom>
          <a:blipFill>
            <a:blip r:embed="rId10"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椭圆 19"/>
          <p:cNvSpPr/>
          <p:nvPr/>
        </p:nvSpPr>
        <p:spPr>
          <a:xfrm>
            <a:off x="4780621" y="1152056"/>
            <a:ext cx="878356" cy="878356"/>
          </a:xfrm>
          <a:prstGeom prst="ellipse">
            <a:avLst/>
          </a:prstGeom>
          <a:blipFill>
            <a:blip r:embed="rId7"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1" name="椭圆 20"/>
          <p:cNvSpPr/>
          <p:nvPr/>
        </p:nvSpPr>
        <p:spPr>
          <a:xfrm>
            <a:off x="4137679" y="723428"/>
            <a:ext cx="878356" cy="878356"/>
          </a:xfrm>
          <a:prstGeom prst="ellipse">
            <a:avLst/>
          </a:prstGeom>
          <a:blipFill>
            <a:blip r:embed="rId7"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2" name="椭圆 21"/>
          <p:cNvSpPr/>
          <p:nvPr/>
        </p:nvSpPr>
        <p:spPr>
          <a:xfrm>
            <a:off x="7569403" y="566537"/>
            <a:ext cx="1610316" cy="1610316"/>
          </a:xfrm>
          <a:prstGeom prst="ellipse">
            <a:avLst/>
          </a:prstGeom>
          <a:blipFill>
            <a:blip r:embed="rId11"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3" name="椭圆 22"/>
          <p:cNvSpPr/>
          <p:nvPr/>
        </p:nvSpPr>
        <p:spPr>
          <a:xfrm>
            <a:off x="7344861" y="1939838"/>
            <a:ext cx="878356" cy="878356"/>
          </a:xfrm>
          <a:prstGeom prst="ellipse">
            <a:avLst/>
          </a:prstGeom>
          <a:blipFill>
            <a:blip r:embed="rId7"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4" name="椭圆 23"/>
          <p:cNvSpPr/>
          <p:nvPr/>
        </p:nvSpPr>
        <p:spPr>
          <a:xfrm>
            <a:off x="1700407" y="3304332"/>
            <a:ext cx="1171104" cy="1171104"/>
          </a:xfrm>
          <a:prstGeom prst="ellipse">
            <a:avLst/>
          </a:prstGeom>
          <a:blipFill>
            <a:blip r:embed="rId12"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5" name="椭圆 24"/>
          <p:cNvSpPr/>
          <p:nvPr/>
        </p:nvSpPr>
        <p:spPr>
          <a:xfrm>
            <a:off x="5196798" y="3976172"/>
            <a:ext cx="878356" cy="878356"/>
          </a:xfrm>
          <a:prstGeom prst="ellipse">
            <a:avLst/>
          </a:prstGeom>
          <a:blipFill>
            <a:blip r:embed="rId7"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6" name="椭圆 25"/>
          <p:cNvSpPr/>
          <p:nvPr/>
        </p:nvSpPr>
        <p:spPr>
          <a:xfrm>
            <a:off x="4284169" y="1941438"/>
            <a:ext cx="585440" cy="585440"/>
          </a:xfrm>
          <a:prstGeom prst="ellipse">
            <a:avLst/>
          </a:prstGeom>
          <a:blipFill>
            <a:blip r:embed="rId6"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7" name="椭圆 26"/>
          <p:cNvSpPr/>
          <p:nvPr/>
        </p:nvSpPr>
        <p:spPr>
          <a:xfrm>
            <a:off x="190717" y="4056106"/>
            <a:ext cx="1317532" cy="1317532"/>
          </a:xfrm>
          <a:prstGeom prst="ellipse">
            <a:avLst/>
          </a:prstGeom>
          <a:blipFill>
            <a:blip r:embed="rId10"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8" name="椭圆 27"/>
          <p:cNvSpPr/>
          <p:nvPr/>
        </p:nvSpPr>
        <p:spPr>
          <a:xfrm>
            <a:off x="1003632" y="2649949"/>
            <a:ext cx="878356" cy="878356"/>
          </a:xfrm>
          <a:prstGeom prst="ellipse">
            <a:avLst/>
          </a:prstGeom>
          <a:blipFill>
            <a:blip r:embed="rId7"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9" name="椭圆 28"/>
          <p:cNvSpPr/>
          <p:nvPr/>
        </p:nvSpPr>
        <p:spPr>
          <a:xfrm>
            <a:off x="-1721614" y="4422050"/>
            <a:ext cx="585644" cy="585644"/>
          </a:xfrm>
          <a:prstGeom prst="ellipse">
            <a:avLst/>
          </a:prstGeom>
          <a:blipFill>
            <a:blip r:embed="rId6" cstate="screen"/>
            <a:stretch>
              <a:fillRect/>
            </a:stretch>
          </a:blip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8" name="图片 7"/>
          <p:cNvPicPr>
            <a:picLocks noChangeAspect="1"/>
          </p:cNvPicPr>
          <p:nvPr/>
        </p:nvPicPr>
        <p:blipFill>
          <a:blip r:embed="rId13" cstate="screen"/>
          <a:stretch>
            <a:fillRect/>
          </a:stretch>
        </p:blipFill>
        <p:spPr>
          <a:xfrm>
            <a:off x="6479125" y="2766169"/>
            <a:ext cx="2454065" cy="2242342"/>
          </a:xfrm>
          <a:prstGeom prst="rect">
            <a:avLst/>
          </a:prstGeom>
        </p:spPr>
      </p:pic>
      <p:grpSp>
        <p:nvGrpSpPr>
          <p:cNvPr id="33" name="组合 32"/>
          <p:cNvGrpSpPr/>
          <p:nvPr/>
        </p:nvGrpSpPr>
        <p:grpSpPr>
          <a:xfrm>
            <a:off x="1693957" y="79938"/>
            <a:ext cx="5512929" cy="2113509"/>
            <a:chOff x="1640031" y="397884"/>
            <a:chExt cx="5512929" cy="2113509"/>
          </a:xfrm>
        </p:grpSpPr>
        <p:pic>
          <p:nvPicPr>
            <p:cNvPr id="30" name="图片 29"/>
            <p:cNvPicPr>
              <a:picLocks noChangeAspect="1"/>
            </p:cNvPicPr>
            <p:nvPr/>
          </p:nvPicPr>
          <p:blipFill>
            <a:blip r:embed="rId14" cstate="screen"/>
            <a:stretch>
              <a:fillRect/>
            </a:stretch>
          </p:blipFill>
          <p:spPr>
            <a:xfrm>
              <a:off x="1640031" y="397884"/>
              <a:ext cx="2687477" cy="2022426"/>
            </a:xfrm>
            <a:prstGeom prst="rect">
              <a:avLst/>
            </a:prstGeom>
          </p:spPr>
        </p:pic>
        <p:pic>
          <p:nvPicPr>
            <p:cNvPr id="32" name="图片 31"/>
            <p:cNvPicPr>
              <a:picLocks noChangeAspect="1"/>
            </p:cNvPicPr>
            <p:nvPr/>
          </p:nvPicPr>
          <p:blipFill>
            <a:blip r:embed="rId14" cstate="screen"/>
            <a:stretch>
              <a:fillRect/>
            </a:stretch>
          </p:blipFill>
          <p:spPr>
            <a:xfrm flipH="1">
              <a:off x="4465483" y="488967"/>
              <a:ext cx="2687477" cy="2022426"/>
            </a:xfrm>
            <a:prstGeom prst="rect">
              <a:avLst/>
            </a:prstGeom>
          </p:spPr>
        </p:pic>
      </p:grpSp>
      <p:grpSp>
        <p:nvGrpSpPr>
          <p:cNvPr id="34" name="组合 33"/>
          <p:cNvGrpSpPr/>
          <p:nvPr/>
        </p:nvGrpSpPr>
        <p:grpSpPr>
          <a:xfrm flipV="1">
            <a:off x="1806195" y="2818194"/>
            <a:ext cx="5512929" cy="2113509"/>
            <a:chOff x="1640031" y="397884"/>
            <a:chExt cx="5512929" cy="2113509"/>
          </a:xfrm>
        </p:grpSpPr>
        <p:pic>
          <p:nvPicPr>
            <p:cNvPr id="35" name="图片 34"/>
            <p:cNvPicPr>
              <a:picLocks noChangeAspect="1"/>
            </p:cNvPicPr>
            <p:nvPr/>
          </p:nvPicPr>
          <p:blipFill>
            <a:blip r:embed="rId14" cstate="screen"/>
            <a:stretch>
              <a:fillRect/>
            </a:stretch>
          </p:blipFill>
          <p:spPr>
            <a:xfrm>
              <a:off x="1640031" y="397884"/>
              <a:ext cx="2687477" cy="2022426"/>
            </a:xfrm>
            <a:prstGeom prst="rect">
              <a:avLst/>
            </a:prstGeom>
          </p:spPr>
        </p:pic>
        <p:pic>
          <p:nvPicPr>
            <p:cNvPr id="36" name="图片 35"/>
            <p:cNvPicPr>
              <a:picLocks noChangeAspect="1"/>
            </p:cNvPicPr>
            <p:nvPr/>
          </p:nvPicPr>
          <p:blipFill>
            <a:blip r:embed="rId14" cstate="screen"/>
            <a:stretch>
              <a:fillRect/>
            </a:stretch>
          </p:blipFill>
          <p:spPr>
            <a:xfrm flipH="1">
              <a:off x="4465483" y="488967"/>
              <a:ext cx="2687477" cy="2022426"/>
            </a:xfrm>
            <a:prstGeom prst="rect">
              <a:avLst/>
            </a:prstGeom>
          </p:spPr>
        </p:pic>
      </p:grpSp>
      <p:pic>
        <p:nvPicPr>
          <p:cNvPr id="37" name="图片 36"/>
          <p:cNvPicPr>
            <a:picLocks noChangeAspect="1"/>
          </p:cNvPicPr>
          <p:nvPr/>
        </p:nvPicPr>
        <p:blipFill>
          <a:blip r:embed="rId15" cstate="screen"/>
          <a:stretch>
            <a:fillRect/>
          </a:stretch>
        </p:blipFill>
        <p:spPr>
          <a:xfrm>
            <a:off x="2190252" y="90588"/>
            <a:ext cx="2299274" cy="1436307"/>
          </a:xfrm>
          <a:prstGeom prst="rect">
            <a:avLst/>
          </a:prstGeom>
        </p:spPr>
      </p:pic>
      <p:pic>
        <p:nvPicPr>
          <p:cNvPr id="7" name="图片 6"/>
          <p:cNvPicPr>
            <a:picLocks noChangeAspect="1"/>
          </p:cNvPicPr>
          <p:nvPr/>
        </p:nvPicPr>
        <p:blipFill>
          <a:blip r:embed="rId15" cstate="screen"/>
          <a:stretch>
            <a:fillRect/>
          </a:stretch>
        </p:blipFill>
        <p:spPr>
          <a:xfrm flipH="1">
            <a:off x="4675440" y="185715"/>
            <a:ext cx="2299274" cy="1436307"/>
          </a:xfrm>
          <a:prstGeom prst="rect">
            <a:avLst/>
          </a:prstGeom>
        </p:spPr>
      </p:pic>
      <p:pic>
        <p:nvPicPr>
          <p:cNvPr id="38" name="图片 37"/>
          <p:cNvPicPr>
            <a:picLocks noChangeAspect="1"/>
          </p:cNvPicPr>
          <p:nvPr/>
        </p:nvPicPr>
        <p:blipFill>
          <a:blip r:embed="rId16" cstate="screen"/>
          <a:stretch>
            <a:fillRect/>
          </a:stretch>
        </p:blipFill>
        <p:spPr>
          <a:xfrm>
            <a:off x="1946343" y="477340"/>
            <a:ext cx="5209450" cy="40569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par>
                                <p:cTn id="19" presetID="53" presetClass="entr" presetSubtype="16" fill="hold" nodeType="withEffect">
                                  <p:stCondLst>
                                    <p:cond delay="50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par>
                                <p:cTn id="24" presetID="10" presetClass="entr" presetSubtype="0" fill="hold" nodeType="withEffect">
                                  <p:stCondLst>
                                    <p:cond delay="10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10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0" presetClass="path" presetSubtype="0" accel="50000" decel="50000" fill="hold" grpId="0" nodeType="withEffect">
                                  <p:stCondLst>
                                    <p:cond delay="0"/>
                                  </p:stCondLst>
                                  <p:childTnLst>
                                    <p:animMotion origin="layout" path="M -4.16667E-6 -4.19753E-6 C 0.03421 0.02223 0.12796 0.1105 0.20556 0.13272 C 0.28316 0.15494 0.39028 0.15988 0.46598 0.13272 C 0.54167 0.10556 0.60053 0.01297 0.65955 -0.03117 C 0.71858 -0.0753 0.7599 -0.13703 0.81997 -0.13271 C 0.88004 -0.12839 0.96511 -0.0145 1.0198 -0.00555 C 1.07448 0.0034 1.10747 -0.03981 1.14792 -0.07963 " pathEditMode="relative" rAng="0" ptsTypes="AAAAAAA">
                                      <p:cBhvr>
                                        <p:cTn id="31" dur="10000" fill="hold"/>
                                        <p:tgtEl>
                                          <p:spTgt spid="13"/>
                                        </p:tgtEl>
                                        <p:attrNameLst>
                                          <p:attrName>ppt_x</p:attrName>
                                          <p:attrName>ppt_y</p:attrName>
                                        </p:attrNameLst>
                                      </p:cBhvr>
                                      <p:rCtr x="57396" y="895"/>
                                    </p:animMotion>
                                  </p:childTnLst>
                                </p:cTn>
                              </p:par>
                              <p:par>
                                <p:cTn id="32" presetID="0" presetClass="path" presetSubtype="0" accel="50000" decel="50000" fill="hold" grpId="0" nodeType="withEffect">
                                  <p:stCondLst>
                                    <p:cond delay="4600"/>
                                  </p:stCondLst>
                                  <p:childTnLst>
                                    <p:animMotion origin="layout" path="M -0.00451 -3.7037E-7 C 0.06632 0.04661 0.13681 0.09352 0.19757 0.07963 C 0.25833 0.06574 0.30087 -0.07531 0.36007 -0.08333 C 0.41892 -0.09136 0.49306 0.03704 0.5507 0.0321 C 0.60903 0.02716 0.65 -0.10463 0.70851 -0.11296 C 0.76701 -0.1213 0.83264 -0.0071 0.90174 -0.01852 C 0.97083 -0.02994 1.07743 -0.14753 1.12361 -0.18148 " pathEditMode="relative" rAng="0" ptsTypes="AAAAAAA">
                                      <p:cBhvr>
                                        <p:cTn id="33" dur="10000" fill="hold"/>
                                        <p:tgtEl>
                                          <p:spTgt spid="14"/>
                                        </p:tgtEl>
                                        <p:attrNameLst>
                                          <p:attrName>ppt_x</p:attrName>
                                          <p:attrName>ppt_y</p:attrName>
                                        </p:attrNameLst>
                                      </p:cBhvr>
                                      <p:rCtr x="56406" y="-4969"/>
                                    </p:animMotion>
                                  </p:childTnLst>
                                </p:cTn>
                              </p:par>
                              <p:par>
                                <p:cTn id="34" presetID="0" presetClass="path" presetSubtype="0" accel="50000" decel="50000" fill="hold" grpId="0" nodeType="withEffect">
                                  <p:stCondLst>
                                    <p:cond delay="0"/>
                                  </p:stCondLst>
                                  <p:childTnLst>
                                    <p:animMotion origin="layout" path="M 2.5E-6 -0.00031 C 0.03784 0.02345 0.15139 0.11759 0.22673 0.14135 C 0.30243 0.16512 0.37413 0.16173 0.45382 0.14321 C 0.5335 0.12469 0.63698 0.07222 0.70521 0.02963 C 0.77344 -0.01297 0.80764 -0.10679 0.86354 -0.11297 C 0.91944 -0.11852 0.98385 -0.00186 1.04028 -0.00679 C 1.0967 -0.01173 1.16805 -0.11389 1.20173 -0.14198 " pathEditMode="relative" rAng="0" ptsTypes="AAAAAAA">
                                      <p:cBhvr>
                                        <p:cTn id="35" dur="10000" fill="hold"/>
                                        <p:tgtEl>
                                          <p:spTgt spid="16"/>
                                        </p:tgtEl>
                                        <p:attrNameLst>
                                          <p:attrName>ppt_x</p:attrName>
                                          <p:attrName>ppt_y</p:attrName>
                                        </p:attrNameLst>
                                      </p:cBhvr>
                                      <p:rCtr x="60087" y="833"/>
                                    </p:animMotion>
                                  </p:childTnLst>
                                </p:cTn>
                              </p:par>
                              <p:par>
                                <p:cTn id="36" presetID="0" presetClass="path" presetSubtype="0" accel="50000" decel="50000" fill="hold" grpId="0" nodeType="withEffect">
                                  <p:stCondLst>
                                    <p:cond delay="4900"/>
                                  </p:stCondLst>
                                  <p:childTnLst>
                                    <p:animMotion origin="layout" path="M -3.33333E-6 4.07407E-6 C 0.07084 0.0466 0.14115 0.09351 0.20209 0.07963 C 0.26285 0.06574 0.30122 -0.075 0.36459 -0.08334 C 0.42795 -0.09167 0.52414 0.03456 0.5823 0.02963 C 0.64028 0.02469 0.6573 -0.09939 0.71302 -0.11297 C 0.76875 -0.12655 0.85747 -0.11544 0.91719 -0.05278 C 0.97691 0.00987 1.03924 0.19784 1.07136 0.26388 " pathEditMode="relative" rAng="0" ptsTypes="AAAAAAA">
                                      <p:cBhvr>
                                        <p:cTn id="37" dur="10000" fill="hold"/>
                                        <p:tgtEl>
                                          <p:spTgt spid="17"/>
                                        </p:tgtEl>
                                        <p:attrNameLst>
                                          <p:attrName>ppt_x</p:attrName>
                                          <p:attrName>ppt_y</p:attrName>
                                        </p:attrNameLst>
                                      </p:cBhvr>
                                      <p:rCtr x="53559" y="7284"/>
                                    </p:animMotion>
                                  </p:childTnLst>
                                </p:cTn>
                              </p:par>
                              <p:par>
                                <p:cTn id="38" presetID="0" presetClass="path" presetSubtype="0" accel="50000" decel="50000" fill="hold" grpId="0" nodeType="withEffect">
                                  <p:stCondLst>
                                    <p:cond delay="0"/>
                                  </p:stCondLst>
                                  <p:childTnLst>
                                    <p:animMotion origin="layout" path="M -8.33333E-7 -0.00092 C 0.07066 0.04568 0.14462 0.1 0.20208 0.07932 C 0.25938 0.05834 0.30365 -0.07469 0.34479 -0.12716 C 0.38594 -0.17994 0.41181 -0.21543 0.44931 -0.23549 C 0.48681 -0.25555 0.52622 -0.26759 0.57031 -0.24722 C 0.61424 -0.22685 0.66771 -0.15494 0.71302 -0.11358 C 0.75833 -0.07345 0.79531 0.04908 0.84201 -0.00617 C 0.88872 -0.06142 0.96181 -0.35432 0.99323 -0.4466 " pathEditMode="relative" rAng="0" ptsTypes="AAAAAAAA">
                                      <p:cBhvr>
                                        <p:cTn id="39" dur="10000" fill="hold"/>
                                        <p:tgtEl>
                                          <p:spTgt spid="18"/>
                                        </p:tgtEl>
                                        <p:attrNameLst>
                                          <p:attrName>ppt_x</p:attrName>
                                          <p:attrName>ppt_y</p:attrName>
                                        </p:attrNameLst>
                                      </p:cBhvr>
                                      <p:rCtr x="49653" y="-18056"/>
                                    </p:animMotion>
                                  </p:childTnLst>
                                </p:cTn>
                              </p:par>
                              <p:par>
                                <p:cTn id="40" presetID="0" presetClass="path" presetSubtype="0" accel="50000" decel="50000" fill="hold" grpId="0" nodeType="withEffect">
                                  <p:stCondLst>
                                    <p:cond delay="3000"/>
                                  </p:stCondLst>
                                  <p:childTnLst>
                                    <p:animMotion origin="layout" path="M -3.88889E-6 -2.46914E-6 C 0.08559 0.04661 0.17118 0.09352 0.2448 0.07963 C 0.31841 0.06574 0.36493 -0.075 0.44167 -0.08333 C 0.51841 -0.09166 0.6349 0.03457 0.70521 0.02963 C 0.77552 0.02469 0.81112 -0.1071 0.86355 -0.11296 C 0.91598 -0.11882 0.9724 -0.01111 1.0198 -0.00555 C 1.06719 -2.46914E-6 1.10747 -0.03981 1.14792 -0.07963 " pathEditMode="relative" rAng="0" ptsTypes="AAAAAAA">
                                      <p:cBhvr>
                                        <p:cTn id="41" dur="10000" fill="hold"/>
                                        <p:tgtEl>
                                          <p:spTgt spid="19"/>
                                        </p:tgtEl>
                                        <p:attrNameLst>
                                          <p:attrName>ppt_x</p:attrName>
                                          <p:attrName>ppt_y</p:attrName>
                                        </p:attrNameLst>
                                      </p:cBhvr>
                                      <p:rCtr x="57396" y="-1574"/>
                                    </p:animMotion>
                                  </p:childTnLst>
                                </p:cTn>
                              </p:par>
                              <p:par>
                                <p:cTn id="42" presetID="0" presetClass="path" presetSubtype="0" accel="50000" decel="50000" fill="hold" grpId="0" nodeType="withEffect">
                                  <p:stCondLst>
                                    <p:cond delay="0"/>
                                  </p:stCondLst>
                                  <p:childTnLst>
                                    <p:animMotion origin="layout" path="M -3.33333E-6 7.40741E-7 C 0.07084 0.0466 0.14132 0.09352 0.20191 0.07963 C 0.26285 0.06574 0.30122 -0.075 0.36459 -0.08333 C 0.42795 -0.09167 0.52414 0.03457 0.5823 0.02963 C 0.64028 0.02469 0.6573 -0.10895 0.71302 -0.11296 C 0.76875 -0.11698 0.84896 0.00648 0.91719 0.00555 C 0.98542 0.00463 1.07952 -0.09259 1.1224 -0.11852 " pathEditMode="relative" rAng="0" ptsTypes="AAAAAAA">
                                      <p:cBhvr>
                                        <p:cTn id="43" dur="10000" fill="hold"/>
                                        <p:tgtEl>
                                          <p:spTgt spid="20"/>
                                        </p:tgtEl>
                                        <p:attrNameLst>
                                          <p:attrName>ppt_x</p:attrName>
                                          <p:attrName>ppt_y</p:attrName>
                                        </p:attrNameLst>
                                      </p:cBhvr>
                                      <p:rCtr x="56111" y="-1821"/>
                                    </p:animMotion>
                                  </p:childTnLst>
                                </p:cTn>
                              </p:par>
                              <p:par>
                                <p:cTn id="44" presetID="0" presetClass="path" presetSubtype="0" accel="50000" decel="50000" fill="hold" grpId="0" nodeType="withEffect">
                                  <p:stCondLst>
                                    <p:cond delay="2800"/>
                                  </p:stCondLst>
                                  <p:childTnLst>
                                    <p:animMotion origin="layout" path="M -8.33333E-7 -0.00062 C 0.07083 0.0466 0.14722 0.07808 0.20208 0.07963 C 0.25677 0.08117 0.29254 0.05061 0.32813 0.00864 C 0.36372 -0.03241 0.37535 -0.12778 0.41563 -0.17037 C 0.4559 -0.21297 0.52083 -0.25587 0.57031 -0.2463 C 0.61979 -0.23673 0.66545 -0.1497 0.71302 -0.11328 C 0.76059 -0.07624 0.8066 -0.00865 0.85625 -0.02593 C 0.9059 -0.04383 0.97639 -0.13025 1.01129 -0.22068 C 1.04618 -0.31081 1.05434 -0.49445 1.06563 -0.56667 " pathEditMode="relative" rAng="0" ptsTypes="AAAAAAAAA">
                                      <p:cBhvr>
                                        <p:cTn id="45" dur="10000" fill="hold"/>
                                        <p:tgtEl>
                                          <p:spTgt spid="21"/>
                                        </p:tgtEl>
                                        <p:attrNameLst>
                                          <p:attrName>ppt_x</p:attrName>
                                          <p:attrName>ppt_y</p:attrName>
                                        </p:attrNameLst>
                                      </p:cBhvr>
                                      <p:rCtr x="53281" y="-24290"/>
                                    </p:animMotion>
                                  </p:childTnLst>
                                </p:cTn>
                              </p:par>
                              <p:par>
                                <p:cTn id="46" presetID="0" presetClass="path" presetSubtype="0" accel="50000" decel="50000" fill="hold" grpId="0" nodeType="withEffect">
                                  <p:stCondLst>
                                    <p:cond delay="0"/>
                                  </p:stCondLst>
                                  <p:childTnLst>
                                    <p:animMotion origin="layout" path="M -0.00156 -0.00679 C 0.03837 0.01512 0.16111 0.11265 0.23767 0.12561 C 0.31458 0.13858 0.39114 0.11574 0.45989 0.0716 C 0.52864 0.02777 0.58889 -0.1 0.65052 -0.13735 C 0.71215 -0.17439 0.77517 -0.17408 0.82986 -0.15155 C 0.88455 -0.12902 0.925 -0.02531 0.97899 -0.00186 C 1.03298 0.0216 1.10712 0.00308 1.15364 -0.01019 C 1.20017 -0.02346 1.23663 -0.06605 1.25833 -0.08087 " pathEditMode="relative" rAng="0" ptsTypes="AAAAAAAA">
                                      <p:cBhvr>
                                        <p:cTn id="47" dur="10000" fill="hold"/>
                                        <p:tgtEl>
                                          <p:spTgt spid="22"/>
                                        </p:tgtEl>
                                        <p:attrNameLst>
                                          <p:attrName>ppt_x</p:attrName>
                                          <p:attrName>ppt_y</p:attrName>
                                        </p:attrNameLst>
                                      </p:cBhvr>
                                      <p:rCtr x="62986" y="-1235"/>
                                    </p:animMotion>
                                  </p:childTnLst>
                                </p:cTn>
                              </p:par>
                              <p:par>
                                <p:cTn id="48" presetID="0" presetClass="path" presetSubtype="0" accel="50000" decel="50000" fill="hold" grpId="0" nodeType="withEffect">
                                  <p:stCondLst>
                                    <p:cond delay="4800"/>
                                  </p:stCondLst>
                                  <p:childTnLst>
                                    <p:animMotion origin="layout" path="M 4.72222E-6 -0.00402 C 0.07395 0.04444 0.14722 0.09351 0.21059 0.07901 C 0.27413 0.0645 0.31406 -0.08241 0.3802 -0.09105 C 0.44618 -0.0997 0.54652 0.03179 0.60677 0.02685 C 0.6677 0.0216 0.68715 -0.11358 0.74357 -0.12192 C 0.79982 -0.13025 0.87309 -0.01142 0.94513 -0.02346 C 1.01718 -0.0355 1.12829 -0.15803 1.17656 -0.19321 " pathEditMode="relative" rAng="0" ptsTypes="AAAAAAA">
                                      <p:cBhvr>
                                        <p:cTn id="49" dur="10000" fill="hold"/>
                                        <p:tgtEl>
                                          <p:spTgt spid="23"/>
                                        </p:tgtEl>
                                        <p:attrNameLst>
                                          <p:attrName>ppt_x</p:attrName>
                                          <p:attrName>ppt_y</p:attrName>
                                        </p:attrNameLst>
                                      </p:cBhvr>
                                      <p:rCtr x="58819" y="-5185"/>
                                    </p:animMotion>
                                  </p:childTnLst>
                                </p:cTn>
                              </p:par>
                              <p:par>
                                <p:cTn id="50" presetID="0" presetClass="path" presetSubtype="0" accel="50000" decel="50000" fill="hold" grpId="0" nodeType="withEffect">
                                  <p:stCondLst>
                                    <p:cond delay="0"/>
                                  </p:stCondLst>
                                  <p:childTnLst>
                                    <p:animMotion origin="layout" path="M 0 -0.00031 C 0.07083 0.04661 0.14913 0.08087 0.20208 0.07963 C 0.25486 0.0784 0.29115 0.01976 0.31823 -0.0074 C 0.34497 -0.03457 0.32257 -0.04382 0.36458 -0.08364 C 0.4066 -0.12345 0.51233 -0.24105 0.57031 -0.24598 C 0.62778 -0.25123 0.65972 -0.15185 0.71302 -0.11296 C 0.76632 -0.07407 0.8375 -0.01759 0.89045 -0.01234 C 0.9434 -0.0071 0.97101 -0.02068 1.03073 -0.08148 C 1.09045 -0.14228 1.2033 -0.31605 1.24878 -0.37777 " pathEditMode="relative" rAng="0" ptsTypes="AAAAAAAAA">
                                      <p:cBhvr>
                                        <p:cTn id="51" dur="10000" fill="hold"/>
                                        <p:tgtEl>
                                          <p:spTgt spid="24"/>
                                        </p:tgtEl>
                                        <p:attrNameLst>
                                          <p:attrName>ppt_x</p:attrName>
                                          <p:attrName>ppt_y</p:attrName>
                                        </p:attrNameLst>
                                      </p:cBhvr>
                                      <p:rCtr x="62431" y="-14877"/>
                                    </p:animMotion>
                                  </p:childTnLst>
                                </p:cTn>
                              </p:par>
                              <p:par>
                                <p:cTn id="52" presetID="0" presetClass="path" presetSubtype="0" accel="50000" decel="50000" fill="hold" grpId="0" nodeType="withEffect">
                                  <p:stCondLst>
                                    <p:cond delay="1900"/>
                                  </p:stCondLst>
                                  <p:childTnLst>
                                    <p:animMotion origin="layout" path="M 5.55556E-7 0.01945 C 0.07361 0.07315 0.1467 0.12747 0.21007 0.11142 C 0.27326 0.09537 0.31302 -0.06728 0.37899 -0.07685 C 0.44479 -0.08642 0.54479 0.05926 0.60538 0.05371 C 0.66562 0.04784 0.68333 -0.09537 0.74132 -0.11111 C 0.79913 -0.12654 0.89149 -0.11389 0.95347 -0.04135 C 1.01562 0.03087 1.08038 0.24784 1.11389 0.32439 " pathEditMode="relative" rAng="0" ptsTypes="AAAAAAA">
                                      <p:cBhvr>
                                        <p:cTn id="53" dur="10000" fill="hold"/>
                                        <p:tgtEl>
                                          <p:spTgt spid="25"/>
                                        </p:tgtEl>
                                        <p:attrNameLst>
                                          <p:attrName>ppt_x</p:attrName>
                                          <p:attrName>ppt_y</p:attrName>
                                        </p:attrNameLst>
                                      </p:cBhvr>
                                      <p:rCtr x="55694" y="8426"/>
                                    </p:animMotion>
                                  </p:childTnLst>
                                </p:cTn>
                              </p:par>
                              <p:par>
                                <p:cTn id="54" presetID="0" presetClass="path" presetSubtype="0" accel="50000" decel="50000" fill="hold" grpId="0" nodeType="withEffect">
                                  <p:stCondLst>
                                    <p:cond delay="0"/>
                                  </p:stCondLst>
                                  <p:childTnLst>
                                    <p:animMotion origin="layout" path="M -8.33333E-7 0.05154 C 0.07361 0.10772 0.14983 0.17315 0.20955 0.14815 C 0.26892 0.12284 0.31788 -0.0429 0.35747 -0.1 C 0.39688 -0.15772 0.40729 -0.17377 0.44618 -0.19722 C 0.48507 -0.22099 0.54271 -0.26204 0.59149 -0.24352 C 0.64028 -0.22438 0.68368 -0.11883 0.73941 -0.08364 C 0.79531 -0.04846 0.8717 -0.12654 0.92622 -0.03303 C 0.98056 0.06049 1.03663 0.37099 1.06597 0.47778 " pathEditMode="relative" rAng="0" ptsTypes="AAAAAAAA">
                                      <p:cBhvr>
                                        <p:cTn id="55" dur="10000" fill="hold"/>
                                        <p:tgtEl>
                                          <p:spTgt spid="26"/>
                                        </p:tgtEl>
                                        <p:attrNameLst>
                                          <p:attrName>ppt_x</p:attrName>
                                          <p:attrName>ppt_y</p:attrName>
                                        </p:attrNameLst>
                                      </p:cBhvr>
                                      <p:rCtr x="53299" y="6296"/>
                                    </p:animMotion>
                                  </p:childTnLst>
                                </p:cTn>
                              </p:par>
                              <p:par>
                                <p:cTn id="56" presetID="0" presetClass="path" presetSubtype="0" accel="50000" decel="50000" fill="hold" grpId="0" nodeType="withEffect">
                                  <p:stCondLst>
                                    <p:cond delay="4800"/>
                                  </p:stCondLst>
                                  <p:childTnLst>
                                    <p:animMotion origin="layout" path="M -1.94444E-6 3.33333E-6 C 0.08993 0.0466 0.17934 0.09352 0.25643 0.07963 C 0.33386 0.06574 0.38247 -0.075 0.46302 -0.08334 C 0.5434 -0.09167 0.66563 0.03456 0.73941 0.02963 C 0.8132 0.02469 0.85052 -0.1071 0.90556 -0.11297 C 0.96025 -0.11883 1.01945 -0.01111 1.06927 -0.00556 C 1.11893 3.33333E-6 1.16129 -0.03982 1.20365 -0.07963 " pathEditMode="relative" rAng="0" ptsTypes="AAAAAAA">
                                      <p:cBhvr>
                                        <p:cTn id="57" dur="10000" fill="hold"/>
                                        <p:tgtEl>
                                          <p:spTgt spid="27"/>
                                        </p:tgtEl>
                                        <p:attrNameLst>
                                          <p:attrName>ppt_x</p:attrName>
                                          <p:attrName>ppt_y</p:attrName>
                                        </p:attrNameLst>
                                      </p:cBhvr>
                                      <p:rCtr x="60191" y="-1574"/>
                                    </p:animMotion>
                                  </p:childTnLst>
                                </p:cTn>
                              </p:par>
                              <p:par>
                                <p:cTn id="58" presetID="0" presetClass="path" presetSubtype="0" accel="50000" decel="50000" fill="hold" grpId="0" nodeType="withEffect">
                                  <p:stCondLst>
                                    <p:cond delay="0"/>
                                  </p:stCondLst>
                                  <p:childTnLst>
                                    <p:animMotion origin="layout" path="M -2.5E-6 2.71605E-6 C 0.07084 0.0466 0.14132 0.09352 0.20191 0.07963 C 0.26285 0.06574 0.3033 -0.0676 0.36459 -0.08334 C 0.42587 -0.09908 0.50209 -0.00371 0.57014 -0.01451 C 0.6382 -0.02531 0.70573 -0.12284 0.77292 -0.14784 C 0.84011 -0.17284 0.88941 -0.19445 0.97292 -0.16513 C 1.05643 -0.13581 1.21146 -0.01266 1.27431 0.02747 " pathEditMode="relative" rAng="0" ptsTypes="AAAAAAA">
                                      <p:cBhvr>
                                        <p:cTn id="59" dur="10000" fill="hold"/>
                                        <p:tgtEl>
                                          <p:spTgt spid="28"/>
                                        </p:tgtEl>
                                        <p:attrNameLst>
                                          <p:attrName>ppt_x</p:attrName>
                                          <p:attrName>ppt_y</p:attrName>
                                        </p:attrNameLst>
                                      </p:cBhvr>
                                      <p:rCtr x="63715" y="-4877"/>
                                    </p:animMotion>
                                  </p:childTnLst>
                                </p:cTn>
                              </p:par>
                              <p:par>
                                <p:cTn id="60" presetID="0" presetClass="path" presetSubtype="0" accel="50000" decel="50000" fill="hold" grpId="0" nodeType="withEffect">
                                  <p:stCondLst>
                                    <p:cond delay="3700"/>
                                  </p:stCondLst>
                                  <p:childTnLst>
                                    <p:animMotion origin="layout" path="M -2.77556E-17 -0.00062 C 0.07083 0.0466 0.14722 0.07808 0.20208 0.07963 C 0.25677 0.08117 0.29253 0.05061 0.32813 0.00895 C 0.36372 -0.03241 0.37535 -0.12778 0.41563 -0.17007 C 0.4559 -0.21266 0.52083 -0.25556 0.57031 -0.24599 C 0.61979 -0.23642 0.66545 -0.14969 0.71302 -0.11327 C 0.76059 -0.07624 0.79705 -0.00895 0.85625 -0.02593 C 0.91545 -0.0429 1.01372 -0.13118 1.06875 -0.21544 C 1.12378 -0.29969 1.16215 -0.46574 1.18681 -0.53148 " pathEditMode="relative" rAng="0" ptsTypes="aaaaaaaaa">
                                      <p:cBhvr>
                                        <p:cTn id="61" dur="10000" fill="hold"/>
                                        <p:tgtEl>
                                          <p:spTgt spid="29"/>
                                        </p:tgtEl>
                                        <p:attrNameLst>
                                          <p:attrName>ppt_x</p:attrName>
                                          <p:attrName>ppt_y</p:attrName>
                                        </p:attrNameLst>
                                      </p:cBhvr>
                                      <p:rCtr x="59300" y="-22500"/>
                                    </p:animMotion>
                                  </p:childTnLst>
                                </p:cTn>
                              </p:par>
                            </p:childTnLst>
                          </p:cTn>
                        </p:par>
                        <p:par>
                          <p:cTn id="62" fill="hold">
                            <p:stCondLst>
                              <p:cond delay="1000"/>
                            </p:stCondLst>
                            <p:childTnLst>
                              <p:par>
                                <p:cTn id="63" presetID="42"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6"/>
          <a:stretch>
            <a:fillRect/>
          </a:stretch>
        </p:blipFill>
        <p:spPr>
          <a:xfrm>
            <a:off x="5251379" y="1745519"/>
            <a:ext cx="3487543" cy="2412256"/>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grpSp>
        <p:nvGrpSpPr>
          <p:cNvPr id="3" name="组合 2"/>
          <p:cNvGrpSpPr/>
          <p:nvPr/>
        </p:nvGrpSpPr>
        <p:grpSpPr>
          <a:xfrm>
            <a:off x="3521364" y="450562"/>
            <a:ext cx="2089537" cy="572629"/>
            <a:chOff x="5943687" y="1827635"/>
            <a:chExt cx="3870807" cy="805303"/>
          </a:xfrm>
        </p:grpSpPr>
        <p:sp>
          <p:nvSpPr>
            <p:cNvPr id="4" name="MH_Other_1"/>
            <p:cNvSpPr/>
            <p:nvPr>
              <p:custDataLst>
                <p:tags r:id="rId2"/>
              </p:custDataLst>
            </p:nvPr>
          </p:nvSpPr>
          <p:spPr bwMode="auto">
            <a:xfrm>
              <a:off x="5943687" y="1827635"/>
              <a:ext cx="3870807" cy="805303"/>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4E830C"/>
            </a:solidFill>
            <a:ln>
              <a:noFill/>
            </a:ln>
            <a:extLst>
              <a:ext uri="{91240B29-F687-4F45-9708-019B960494DF}">
                <a14:hiddenLine xmlns:a14="http://schemas.microsoft.com/office/drawing/2010/main" w="9525">
                  <a:solidFill>
                    <a:srgbClr val="000000"/>
                  </a:solidFill>
                  <a:round/>
                </a14:hiddenLine>
              </a:ext>
            </a:extLst>
          </p:spPr>
          <p:txBody>
            <a:bodyPr lIns="539940"/>
            <a:lstStyle/>
            <a:p>
              <a:pPr defTabSz="685800" fontAlgn="auto">
                <a:spcBef>
                  <a:spcPts val="0"/>
                </a:spcBef>
                <a:spcAft>
                  <a:spcPts val="0"/>
                </a:spcAft>
              </a:pPr>
              <a:endParaRPr lang="zh-CN" altLang="en-US" sz="1425">
                <a:solidFill>
                  <a:prstClr val="black"/>
                </a:solidFill>
                <a:cs typeface="+mn-ea"/>
                <a:sym typeface="+mn-lt"/>
              </a:endParaRPr>
            </a:p>
          </p:txBody>
        </p:sp>
        <p:sp>
          <p:nvSpPr>
            <p:cNvPr id="6" name="MH_Text_1"/>
            <p:cNvSpPr txBox="1"/>
            <p:nvPr>
              <p:custDataLst>
                <p:tags r:id="rId3"/>
              </p:custDataLst>
            </p:nvPr>
          </p:nvSpPr>
          <p:spPr>
            <a:xfrm>
              <a:off x="6609688" y="2045564"/>
              <a:ext cx="2538803" cy="369443"/>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1705" dirty="0">
                  <a:solidFill>
                    <a:prstClr val="white"/>
                  </a:solidFill>
                  <a:cs typeface="+mn-ea"/>
                  <a:sym typeface="+mn-lt"/>
                </a:rPr>
                <a:t>端午节的来历</a:t>
              </a:r>
              <a:endParaRPr lang="en-US" altLang="zh-CN" sz="1705" dirty="0">
                <a:solidFill>
                  <a:prstClr val="white"/>
                </a:solidFill>
                <a:cs typeface="+mn-ea"/>
                <a:sym typeface="+mn-lt"/>
              </a:endParaRPr>
            </a:p>
          </p:txBody>
        </p:sp>
      </p:grpSp>
      <p:sp>
        <p:nvSpPr>
          <p:cNvPr id="7" name="MH_Text_1"/>
          <p:cNvSpPr txBox="1"/>
          <p:nvPr>
            <p:custDataLst>
              <p:tags r:id="rId1"/>
            </p:custDataLst>
          </p:nvPr>
        </p:nvSpPr>
        <p:spPr>
          <a:xfrm>
            <a:off x="2375546" y="1495426"/>
            <a:ext cx="1034238" cy="430887"/>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2800" b="1" dirty="0">
                <a:solidFill>
                  <a:schemeClr val="tx1">
                    <a:lumMod val="75000"/>
                    <a:lumOff val="25000"/>
                  </a:schemeClr>
                </a:solidFill>
                <a:cs typeface="+mn-ea"/>
                <a:sym typeface="+mn-lt"/>
              </a:rPr>
              <a:t>恶 日</a:t>
            </a:r>
            <a:endParaRPr lang="en-US" altLang="zh-CN" sz="2800" b="1" dirty="0">
              <a:solidFill>
                <a:schemeClr val="tx1">
                  <a:lumMod val="75000"/>
                  <a:lumOff val="25000"/>
                </a:schemeClr>
              </a:solidFill>
              <a:cs typeface="+mn-ea"/>
              <a:sym typeface="+mn-lt"/>
            </a:endParaRPr>
          </a:p>
        </p:txBody>
      </p:sp>
      <p:grpSp>
        <p:nvGrpSpPr>
          <p:cNvPr id="13" name="Group 18"/>
          <p:cNvGrpSpPr/>
          <p:nvPr/>
        </p:nvGrpSpPr>
        <p:grpSpPr>
          <a:xfrm>
            <a:off x="724566" y="1931336"/>
            <a:ext cx="3232518" cy="514930"/>
            <a:chOff x="1608312" y="5001250"/>
            <a:chExt cx="4673475" cy="686573"/>
          </a:xfrm>
        </p:grpSpPr>
        <p:sp>
          <p:nvSpPr>
            <p:cNvPr id="14" name="TextBox 3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endParaRPr lang="zh-CN" altLang="en-US" sz="1400" b="1" dirty="0">
                <a:solidFill>
                  <a:schemeClr val="tx1">
                    <a:lumMod val="75000"/>
                    <a:lumOff val="25000"/>
                  </a:schemeClr>
                </a:solidFill>
                <a:cs typeface="+mn-ea"/>
                <a:sym typeface="+mn-lt"/>
              </a:endParaRPr>
            </a:p>
          </p:txBody>
        </p:sp>
        <p:sp>
          <p:nvSpPr>
            <p:cNvPr id="15" name="TextBox 32"/>
            <p:cNvSpPr txBox="1"/>
            <p:nvPr/>
          </p:nvSpPr>
          <p:spPr bwMode="auto">
            <a:xfrm>
              <a:off x="1608312" y="5113591"/>
              <a:ext cx="4673475" cy="57423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200" dirty="0">
                  <a:solidFill>
                    <a:schemeClr val="tx1">
                      <a:lumMod val="75000"/>
                      <a:lumOff val="25000"/>
                    </a:schemeClr>
                  </a:solidFill>
                  <a:cs typeface="+mn-ea"/>
                  <a:sym typeface="+mn-lt"/>
                </a:rPr>
                <a:t>俗说五月五日生子，男害父，女害母”。</a:t>
              </a:r>
            </a:p>
          </p:txBody>
        </p:sp>
      </p:grpSp>
      <p:grpSp>
        <p:nvGrpSpPr>
          <p:cNvPr id="16" name="Group 18"/>
          <p:cNvGrpSpPr/>
          <p:nvPr/>
        </p:nvGrpSpPr>
        <p:grpSpPr>
          <a:xfrm>
            <a:off x="801844" y="2366762"/>
            <a:ext cx="3483047" cy="483053"/>
            <a:chOff x="1732858" y="5001250"/>
            <a:chExt cx="5035682" cy="644071"/>
          </a:xfrm>
        </p:grpSpPr>
        <p:sp>
          <p:nvSpPr>
            <p:cNvPr id="17" name="TextBox 3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endParaRPr lang="zh-CN" altLang="en-US" sz="1400" b="1" dirty="0">
                <a:solidFill>
                  <a:schemeClr val="tx1">
                    <a:lumMod val="75000"/>
                    <a:lumOff val="25000"/>
                  </a:schemeClr>
                </a:solidFill>
                <a:cs typeface="+mn-ea"/>
                <a:sym typeface="+mn-lt"/>
              </a:endParaRPr>
            </a:p>
          </p:txBody>
        </p:sp>
        <p:sp>
          <p:nvSpPr>
            <p:cNvPr id="18" name="TextBox 32"/>
            <p:cNvSpPr txBox="1"/>
            <p:nvPr/>
          </p:nvSpPr>
          <p:spPr bwMode="auto">
            <a:xfrm>
              <a:off x="2012082" y="5071089"/>
              <a:ext cx="4756458" cy="57423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200" dirty="0">
                  <a:solidFill>
                    <a:schemeClr val="tx1">
                      <a:lumMod val="75000"/>
                      <a:lumOff val="25000"/>
                    </a:schemeClr>
                  </a:solidFill>
                  <a:cs typeface="+mn-ea"/>
                  <a:sym typeface="+mn-lt"/>
                </a:rPr>
                <a:t>先秦时代，普遍认为五月是个毒月，五日是恶日。</a:t>
              </a:r>
            </a:p>
          </p:txBody>
        </p:sp>
      </p:grpSp>
      <p:grpSp>
        <p:nvGrpSpPr>
          <p:cNvPr id="19" name="Group 18"/>
          <p:cNvGrpSpPr/>
          <p:nvPr/>
        </p:nvGrpSpPr>
        <p:grpSpPr>
          <a:xfrm>
            <a:off x="944719" y="2840381"/>
            <a:ext cx="4098123" cy="430674"/>
            <a:chOff x="1732858" y="4855649"/>
            <a:chExt cx="5924941" cy="574232"/>
          </a:xfrm>
        </p:grpSpPr>
        <p:sp>
          <p:nvSpPr>
            <p:cNvPr id="20" name="TextBox 3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endParaRPr lang="zh-CN" altLang="en-US" sz="1400" b="1" dirty="0">
                <a:solidFill>
                  <a:schemeClr val="tx1">
                    <a:lumMod val="75000"/>
                    <a:lumOff val="25000"/>
                  </a:schemeClr>
                </a:solidFill>
                <a:cs typeface="+mn-ea"/>
                <a:sym typeface="+mn-lt"/>
              </a:endParaRPr>
            </a:p>
          </p:txBody>
        </p:sp>
        <p:sp>
          <p:nvSpPr>
            <p:cNvPr id="21" name="TextBox 32"/>
            <p:cNvSpPr txBox="1"/>
            <p:nvPr/>
          </p:nvSpPr>
          <p:spPr bwMode="auto">
            <a:xfrm>
              <a:off x="1853023" y="4855649"/>
              <a:ext cx="5804776" cy="57423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200" dirty="0">
                  <a:solidFill>
                    <a:schemeClr val="tx1">
                      <a:lumMod val="75000"/>
                      <a:lumOff val="25000"/>
                    </a:schemeClr>
                  </a:solidFill>
                  <a:cs typeface="+mn-ea"/>
                  <a:sym typeface="+mn-lt"/>
                </a:rPr>
                <a:t>东晋大将王镇恶五月初五生，其祖父便给他取名为“镇恶”。</a:t>
              </a:r>
            </a:p>
          </p:txBody>
        </p:sp>
      </p:grpSp>
      <p:sp>
        <p:nvSpPr>
          <p:cNvPr id="22" name="TextBox 32"/>
          <p:cNvSpPr txBox="1"/>
          <p:nvPr/>
        </p:nvSpPr>
        <p:spPr bwMode="auto">
          <a:xfrm>
            <a:off x="953586" y="3316773"/>
            <a:ext cx="4015008" cy="4306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200" dirty="0">
                <a:solidFill>
                  <a:schemeClr val="tx1">
                    <a:lumMod val="75000"/>
                    <a:lumOff val="25000"/>
                  </a:schemeClr>
                </a:solidFill>
                <a:cs typeface="+mn-ea"/>
                <a:sym typeface="+mn-lt"/>
              </a:rPr>
              <a:t>宋徽宗，名赵佶五月初五生，从小寄养在宫外，可见从先秦以后，此日均为不吉之日</a:t>
            </a:r>
          </a:p>
        </p:txBody>
      </p:sp>
      <p:sp>
        <p:nvSpPr>
          <p:cNvPr id="23" name="TextBox 32"/>
          <p:cNvSpPr txBox="1"/>
          <p:nvPr/>
        </p:nvSpPr>
        <p:spPr bwMode="auto">
          <a:xfrm>
            <a:off x="953166" y="3933967"/>
            <a:ext cx="4015008" cy="4306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200" dirty="0">
                <a:solidFill>
                  <a:schemeClr val="tx1">
                    <a:lumMod val="75000"/>
                    <a:lumOff val="25000"/>
                  </a:schemeClr>
                </a:solidFill>
                <a:cs typeface="+mn-ea"/>
                <a:sym typeface="+mn-lt"/>
              </a:rPr>
              <a:t>在此日插菖蒲、艾叶以驱鬼，薰苍术、白芷和喝雄黄酒以避疫，就是顺理成章的事。</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with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1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2" fill="hold" nodeType="withEffect">
                                      <p:stCondLst>
                                        <p:cond delay="1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childTnLst>
                              </p:cTn>
                            </p:par>
                            <p:par>
                              <p:cTn id="19" fill="hold">
                                <p:stCondLst>
                                  <p:cond delay="2500"/>
                                </p:stCondLst>
                                <p:childTnLst>
                                  <p:par>
                                    <p:cTn id="20" presetID="37"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900" decel="100000" fill="hold"/>
                                            <p:tgtEl>
                                              <p:spTgt spid="1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6" fill="hold">
                                <p:stCondLst>
                                  <p:cond delay="3500"/>
                                </p:stCondLst>
                                <p:childTnLst>
                                  <p:par>
                                    <p:cTn id="27" presetID="37"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900" decel="100000" fill="hold"/>
                                            <p:tgtEl>
                                              <p:spTgt spid="1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3" fill="hold">
                                <p:stCondLst>
                                  <p:cond delay="4500"/>
                                </p:stCondLst>
                                <p:childTnLst>
                                  <p:par>
                                    <p:cTn id="34" presetID="37"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900" decel="100000" fill="hold"/>
                                            <p:tgtEl>
                                              <p:spTgt spid="1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0" fill="hold">
                                <p:stCondLst>
                                  <p:cond delay="5500"/>
                                </p:stCondLst>
                                <p:childTnLst>
                                  <p:par>
                                    <p:cTn id="41" presetID="37"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900" decel="100000" fill="hold"/>
                                            <p:tgtEl>
                                              <p:spTgt spid="22"/>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7" fill="hold">
                                <p:stCondLst>
                                  <p:cond delay="6500"/>
                                </p:stCondLst>
                                <p:childTnLst>
                                  <p:par>
                                    <p:cTn id="48" presetID="37"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900" decel="100000" fill="hold"/>
                                            <p:tgtEl>
                                              <p:spTgt spid="23"/>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2" fill="hold" nodeType="withEffect">
                                      <p:stCondLst>
                                        <p:cond delay="1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childTnLst>
                              </p:cTn>
                            </p:par>
                            <p:par>
                              <p:cTn id="19" fill="hold">
                                <p:stCondLst>
                                  <p:cond delay="2500"/>
                                </p:stCondLst>
                                <p:childTnLst>
                                  <p:par>
                                    <p:cTn id="20" presetID="37"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900" decel="100000" fill="hold"/>
                                            <p:tgtEl>
                                              <p:spTgt spid="1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6" fill="hold">
                                <p:stCondLst>
                                  <p:cond delay="3500"/>
                                </p:stCondLst>
                                <p:childTnLst>
                                  <p:par>
                                    <p:cTn id="27" presetID="37"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900" decel="100000" fill="hold"/>
                                            <p:tgtEl>
                                              <p:spTgt spid="1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3" fill="hold">
                                <p:stCondLst>
                                  <p:cond delay="4500"/>
                                </p:stCondLst>
                                <p:childTnLst>
                                  <p:par>
                                    <p:cTn id="34" presetID="37"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900" decel="100000" fill="hold"/>
                                            <p:tgtEl>
                                              <p:spTgt spid="1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0" fill="hold">
                                <p:stCondLst>
                                  <p:cond delay="5500"/>
                                </p:stCondLst>
                                <p:childTnLst>
                                  <p:par>
                                    <p:cTn id="41" presetID="37"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900" decel="100000" fill="hold"/>
                                            <p:tgtEl>
                                              <p:spTgt spid="22"/>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7" fill="hold">
                                <p:stCondLst>
                                  <p:cond delay="6500"/>
                                </p:stCondLst>
                                <p:childTnLst>
                                  <p:par>
                                    <p:cTn id="48" presetID="37"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900" decel="100000" fill="hold"/>
                                            <p:tgtEl>
                                              <p:spTgt spid="23"/>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圆角矩形 5"/>
          <p:cNvSpPr/>
          <p:nvPr/>
        </p:nvSpPr>
        <p:spPr>
          <a:xfrm>
            <a:off x="2372148" y="781144"/>
            <a:ext cx="5128939" cy="2542591"/>
          </a:xfrm>
          <a:prstGeom prst="round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9" name="矩形 55"/>
          <p:cNvSpPr/>
          <p:nvPr/>
        </p:nvSpPr>
        <p:spPr>
          <a:xfrm>
            <a:off x="817271" y="3345645"/>
            <a:ext cx="7631404" cy="1292662"/>
          </a:xfrm>
          <a:prstGeom prst="rect">
            <a:avLst/>
          </a:prstGeom>
        </p:spPr>
        <p:txBody>
          <a:bodyPr wrap="square">
            <a:spAutoFit/>
          </a:bodyPr>
          <a:lstStyle/>
          <a:p>
            <a:pPr>
              <a:lnSpc>
                <a:spcPct val="150000"/>
              </a:lnSpc>
            </a:pPr>
            <a:r>
              <a:rPr lang="zh-CN" altLang="en-US" sz="1300" dirty="0">
                <a:solidFill>
                  <a:schemeClr val="tx1">
                    <a:lumMod val="85000"/>
                    <a:lumOff val="15000"/>
                  </a:schemeClr>
                </a:solidFill>
                <a:cs typeface="+mn-ea"/>
                <a:sym typeface="+mn-lt"/>
              </a:rPr>
              <a:t>竞渡之习，盛行于吴、越、楚。清乾隆二十九年台湾开始有龙舟竞渡，当时台湾知府蒋元君曾在台南市法华寺半月池主持友谊赛。</a:t>
            </a:r>
            <a:endParaRPr lang="en-US" altLang="zh-CN" sz="1300" dirty="0">
              <a:solidFill>
                <a:schemeClr val="tx1">
                  <a:lumMod val="85000"/>
                  <a:lumOff val="15000"/>
                </a:schemeClr>
              </a:solidFill>
              <a:cs typeface="+mn-ea"/>
              <a:sym typeface="+mn-lt"/>
            </a:endParaRPr>
          </a:p>
          <a:p>
            <a:pPr>
              <a:lnSpc>
                <a:spcPct val="150000"/>
              </a:lnSpc>
            </a:pPr>
            <a:r>
              <a:rPr lang="zh-CN" altLang="en-US" sz="1300" dirty="0">
                <a:solidFill>
                  <a:schemeClr val="tx1">
                    <a:lumMod val="85000"/>
                    <a:lumOff val="15000"/>
                  </a:schemeClr>
                </a:solidFill>
                <a:cs typeface="+mn-ea"/>
                <a:sym typeface="+mn-lt"/>
              </a:rPr>
              <a:t>现在台湾每年五月五日都举行龙舟竞赛。香港有竞渡，近来英国人也有仿效我国人作法，组织鬼佬队，进行竞赛活动。</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500"/>
                                        <p:tgtEl>
                                          <p:spTgt spid="6"/>
                                        </p:tgtEl>
                                      </p:cBhvr>
                                    </p:animEffect>
                                  </p:childTnLst>
                                </p:cTn>
                              </p:par>
                            </p:childTnLst>
                          </p:cTn>
                        </p:par>
                        <p:par>
                          <p:cTn id="8" fill="hold">
                            <p:stCondLst>
                              <p:cond delay="1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screen"/>
          <a:stretch>
            <a:fillRect/>
          </a:stretch>
        </p:blipFill>
        <p:spPr>
          <a:xfrm>
            <a:off x="1856482" y="3141793"/>
            <a:ext cx="5013446" cy="2561685"/>
          </a:xfrm>
          <a:prstGeom prst="rect">
            <a:avLst/>
          </a:prstGeom>
        </p:spPr>
      </p:pic>
      <p:grpSp>
        <p:nvGrpSpPr>
          <p:cNvPr id="4" name="组合 3"/>
          <p:cNvGrpSpPr/>
          <p:nvPr/>
        </p:nvGrpSpPr>
        <p:grpSpPr>
          <a:xfrm>
            <a:off x="3954694" y="962223"/>
            <a:ext cx="1107385" cy="1137077"/>
            <a:chOff x="1723423" y="4437112"/>
            <a:chExt cx="1476513" cy="1516103"/>
          </a:xfrm>
        </p:grpSpPr>
        <p:sp>
          <p:nvSpPr>
            <p:cNvPr id="5" name="Freeform 5"/>
            <p:cNvSpPr/>
            <p:nvPr/>
          </p:nvSpPr>
          <p:spPr bwMode="auto">
            <a:xfrm rot="5400000">
              <a:off x="1701100" y="4511088"/>
              <a:ext cx="1516103" cy="1368152"/>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9050">
              <a:solidFill>
                <a:srgbClr val="4E830C"/>
              </a:solidFill>
            </a:ln>
            <a:effectLst/>
          </p:spPr>
          <p:txBody>
            <a:bodyPr/>
            <a:lstStyle/>
            <a:p>
              <a:endParaRPr lang="zh-CN" altLang="en-US" sz="1500" dirty="0">
                <a:solidFill>
                  <a:schemeClr val="accent3">
                    <a:lumMod val="50000"/>
                  </a:schemeClr>
                </a:solidFill>
                <a:cs typeface="+mn-ea"/>
                <a:sym typeface="+mn-lt"/>
              </a:endParaRPr>
            </a:p>
          </p:txBody>
        </p:sp>
        <p:sp>
          <p:nvSpPr>
            <p:cNvPr id="6" name="圆角矩形 5"/>
            <p:cNvSpPr/>
            <p:nvPr/>
          </p:nvSpPr>
          <p:spPr>
            <a:xfrm>
              <a:off x="1723423" y="4835124"/>
              <a:ext cx="1476513"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4E830C"/>
                  </a:solidFill>
                  <a:cs typeface="+mn-ea"/>
                  <a:sym typeface="+mn-lt"/>
                </a:rPr>
                <a:t>02</a:t>
              </a:r>
              <a:endParaRPr lang="zh-CN" altLang="en-US" sz="3600" dirty="0">
                <a:solidFill>
                  <a:srgbClr val="4E830C"/>
                </a:solidFill>
                <a:cs typeface="+mn-ea"/>
                <a:sym typeface="+mn-lt"/>
              </a:endParaRPr>
            </a:p>
          </p:txBody>
        </p:sp>
      </p:grpSp>
      <p:sp>
        <p:nvSpPr>
          <p:cNvPr id="7" name="矩形 6"/>
          <p:cNvSpPr/>
          <p:nvPr/>
        </p:nvSpPr>
        <p:spPr>
          <a:xfrm>
            <a:off x="2567497" y="2131271"/>
            <a:ext cx="3877985" cy="830997"/>
          </a:xfrm>
          <a:prstGeom prst="rect">
            <a:avLst/>
          </a:prstGeom>
        </p:spPr>
        <p:txBody>
          <a:bodyPr wrap="none">
            <a:spAutoFit/>
          </a:bodyPr>
          <a:lstStyle/>
          <a:p>
            <a:pPr lvl="0" algn="ctr"/>
            <a:r>
              <a:rPr lang="zh-CN" altLang="en-US" sz="4800" b="1" dirty="0">
                <a:solidFill>
                  <a:srgbClr val="4E830C"/>
                </a:solidFill>
                <a:cs typeface="+mn-ea"/>
                <a:sym typeface="+mn-lt"/>
              </a:rPr>
              <a:t>端午节的习俗</a:t>
            </a:r>
          </a:p>
        </p:txBody>
      </p:sp>
      <p:sp>
        <p:nvSpPr>
          <p:cNvPr id="8" name="MH_Text_2"/>
          <p:cNvSpPr txBox="1"/>
          <p:nvPr>
            <p:custDataLst>
              <p:tags r:id="rId1"/>
            </p:custDataLst>
          </p:nvPr>
        </p:nvSpPr>
        <p:spPr>
          <a:xfrm>
            <a:off x="3954694" y="2966106"/>
            <a:ext cx="1399253" cy="262701"/>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1705" dirty="0">
                <a:solidFill>
                  <a:schemeClr val="tx1">
                    <a:lumMod val="75000"/>
                    <a:lumOff val="25000"/>
                  </a:schemeClr>
                </a:solidFill>
                <a:cs typeface="+mn-ea"/>
                <a:sym typeface="+mn-lt"/>
              </a:rPr>
              <a:t>添加副标题</a:t>
            </a:r>
            <a:endParaRPr lang="en-US" altLang="zh-CN" sz="170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53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200" fill="hold"/>
                                        <p:tgtEl>
                                          <p:spTgt spid="3"/>
                                        </p:tgtEl>
                                        <p:attrNameLst>
                                          <p:attrName>ppt_x</p:attrName>
                                        </p:attrNameLst>
                                      </p:cBhvr>
                                      <p:tavLst>
                                        <p:tav tm="0">
                                          <p:val>
                                            <p:strVal val="0-#ppt_w/2"/>
                                          </p:val>
                                        </p:tav>
                                        <p:tav tm="100000">
                                          <p:val>
                                            <p:strVal val="#ppt_x"/>
                                          </p:val>
                                        </p:tav>
                                      </p:tavLst>
                                    </p:anim>
                                    <p:anim calcmode="lin" valueType="num">
                                      <p:cBhvr additive="base">
                                        <p:cTn id="8" dur="42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98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80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750"/>
                                        <p:tgtEl>
                                          <p:spTgt spid="7"/>
                                        </p:tgtEl>
                                      </p:cBhvr>
                                    </p:animEffect>
                                  </p:childTnLst>
                                </p:cTn>
                              </p:par>
                            </p:childTnLst>
                          </p:cTn>
                        </p:par>
                        <p:par>
                          <p:cTn id="19" fill="hold">
                            <p:stCondLst>
                              <p:cond delay="118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screen"/>
          <a:stretch>
            <a:fillRect/>
          </a:stretch>
        </p:blipFill>
        <p:spPr>
          <a:xfrm rot="20661250">
            <a:off x="596197" y="1602551"/>
            <a:ext cx="1927419" cy="1260489"/>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pic>
        <p:nvPicPr>
          <p:cNvPr id="3" name="图片 2"/>
          <p:cNvPicPr>
            <a:picLocks noChangeAspect="1"/>
          </p:cNvPicPr>
          <p:nvPr/>
        </p:nvPicPr>
        <p:blipFill>
          <a:blip r:embed="rId5" cstate="screen"/>
          <a:stretch>
            <a:fillRect/>
          </a:stretch>
        </p:blipFill>
        <p:spPr>
          <a:xfrm rot="21447678">
            <a:off x="2619123" y="1377979"/>
            <a:ext cx="1907695" cy="1233670"/>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pic>
        <p:nvPicPr>
          <p:cNvPr id="4" name="图片 3"/>
          <p:cNvPicPr>
            <a:picLocks noChangeAspect="1"/>
          </p:cNvPicPr>
          <p:nvPr/>
        </p:nvPicPr>
        <p:blipFill>
          <a:blip r:embed="rId6" cstate="screen"/>
          <a:stretch>
            <a:fillRect/>
          </a:stretch>
        </p:blipFill>
        <p:spPr>
          <a:xfrm rot="21431108">
            <a:off x="6351684" y="1332635"/>
            <a:ext cx="2108201" cy="1251789"/>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pic>
        <p:nvPicPr>
          <p:cNvPr id="5" name="图片 4"/>
          <p:cNvPicPr>
            <a:picLocks noChangeAspect="1"/>
          </p:cNvPicPr>
          <p:nvPr/>
        </p:nvPicPr>
        <p:blipFill>
          <a:blip r:embed="rId7" cstate="screen"/>
          <a:stretch>
            <a:fillRect/>
          </a:stretch>
        </p:blipFill>
        <p:spPr>
          <a:xfrm rot="20309868">
            <a:off x="4588864" y="1293584"/>
            <a:ext cx="1739613" cy="1221795"/>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6" name="TextBox 6"/>
          <p:cNvSpPr txBox="1"/>
          <p:nvPr/>
        </p:nvSpPr>
        <p:spPr>
          <a:xfrm>
            <a:off x="1115515" y="3425448"/>
            <a:ext cx="7485560" cy="874407"/>
          </a:xfrm>
          <a:prstGeom prst="rect">
            <a:avLst/>
          </a:prstGeom>
          <a:noFill/>
        </p:spPr>
        <p:txBody>
          <a:bodyPr wrap="square" rtlCol="0">
            <a:spAutoFit/>
          </a:bodyPr>
          <a:lstStyle/>
          <a:p>
            <a:pPr>
              <a:lnSpc>
                <a:spcPct val="150000"/>
              </a:lnSpc>
            </a:pPr>
            <a:r>
              <a:rPr lang="zh-CN" altLang="en-US" sz="1800" dirty="0">
                <a:ln w="0"/>
                <a:solidFill>
                  <a:schemeClr val="tx1">
                    <a:lumMod val="75000"/>
                    <a:lumOff val="25000"/>
                  </a:schemeClr>
                </a:solidFill>
                <a:effectLst/>
                <a:cs typeface="+mn-ea"/>
                <a:sym typeface="+mn-lt"/>
              </a:rPr>
              <a:t>荆楚之人，在五月五日煮糯米饭或蒸粽糕投入江中，以祭祀屈原，因为恐 鱼吃掉，故用竹筒盛装糯米饭掷下，以后渐 用粽叶包米代替竹筒。</a:t>
            </a:r>
          </a:p>
        </p:txBody>
      </p:sp>
      <p:sp>
        <p:nvSpPr>
          <p:cNvPr id="7" name="MH_Text_1"/>
          <p:cNvSpPr txBox="1"/>
          <p:nvPr>
            <p:custDataLst>
              <p:tags r:id="rId1"/>
            </p:custDataLst>
          </p:nvPr>
        </p:nvSpPr>
        <p:spPr>
          <a:xfrm>
            <a:off x="1850918" y="2994561"/>
            <a:ext cx="1644005" cy="430887"/>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2800" b="1" dirty="0">
                <a:solidFill>
                  <a:schemeClr val="tx1">
                    <a:lumMod val="75000"/>
                    <a:lumOff val="25000"/>
                  </a:schemeClr>
                </a:solidFill>
                <a:cs typeface="+mn-ea"/>
                <a:sym typeface="+mn-lt"/>
              </a:rPr>
              <a:t>吃 粽 子</a:t>
            </a:r>
            <a:endParaRPr lang="en-US" altLang="zh-CN"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1+#ppt_w/2"/>
                                          </p:val>
                                        </p:tav>
                                        <p:tav tm="100000">
                                          <p:val>
                                            <p:strVal val="#ppt_x"/>
                                          </p:val>
                                        </p:tav>
                                      </p:tavLst>
                                    </p:anim>
                                    <p:anim calcmode="lin" valueType="num">
                                      <p:cBhvr additive="base">
                                        <p:cTn id="8" dur="13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400" fill="hold"/>
                                        <p:tgtEl>
                                          <p:spTgt spid="3"/>
                                        </p:tgtEl>
                                        <p:attrNameLst>
                                          <p:attrName>ppt_x</p:attrName>
                                        </p:attrNameLst>
                                      </p:cBhvr>
                                      <p:tavLst>
                                        <p:tav tm="0">
                                          <p:val>
                                            <p:strVal val="0-#ppt_w/2"/>
                                          </p:val>
                                        </p:tav>
                                        <p:tav tm="100000">
                                          <p:val>
                                            <p:strVal val="#ppt_x"/>
                                          </p:val>
                                        </p:tav>
                                      </p:tavLst>
                                    </p:anim>
                                    <p:anim calcmode="lin" valueType="num">
                                      <p:cBhvr additive="base">
                                        <p:cTn id="12" dur="14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3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4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500" fill="hold"/>
                                        <p:tgtEl>
                                          <p:spTgt spid="5"/>
                                        </p:tgtEl>
                                        <p:attrNameLst>
                                          <p:attrName>ppt_x</p:attrName>
                                        </p:attrNameLst>
                                      </p:cBhvr>
                                      <p:tavLst>
                                        <p:tav tm="0">
                                          <p:val>
                                            <p:strVal val="0-#ppt_w/2"/>
                                          </p:val>
                                        </p:tav>
                                        <p:tav tm="100000">
                                          <p:val>
                                            <p:strVal val="#ppt_x"/>
                                          </p:val>
                                        </p:tav>
                                      </p:tavLst>
                                    </p:anim>
                                    <p:anim calcmode="lin" valueType="num">
                                      <p:cBhvr additive="base">
                                        <p:cTn id="20" dur="1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9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childTnLst>
                                </p:cTn>
                              </p:par>
                            </p:childTnLst>
                          </p:cTn>
                        </p:par>
                        <p:par>
                          <p:cTn id="27" fill="hold">
                            <p:stCondLst>
                              <p:cond delay="2900"/>
                            </p:stCondLst>
                            <p:childTnLst>
                              <p:par>
                                <p:cTn id="28" presetID="22" presetClass="entr" presetSubtype="8" fill="hold" grpId="0" nodeType="afterEffect">
                                  <p:stCondLst>
                                    <p:cond delay="0"/>
                                  </p:stCondLst>
                                  <p:iterate type="lt">
                                    <p:tmPct val="6032"/>
                                  </p:iterate>
                                  <p:childTnLst>
                                    <p:set>
                                      <p:cBhvr>
                                        <p:cTn id="29" dur="1" fill="hold">
                                          <p:stCondLst>
                                            <p:cond delay="0"/>
                                          </p:stCondLst>
                                        </p:cTn>
                                        <p:tgtEl>
                                          <p:spTgt spid="6"/>
                                        </p:tgtEl>
                                        <p:attrNameLst>
                                          <p:attrName>style.visibility</p:attrName>
                                        </p:attrNameLst>
                                      </p:cBhvr>
                                      <p:to>
                                        <p:strVal val="visible"/>
                                      </p:to>
                                    </p:set>
                                    <p:animEffect transition="in" filter="wipe(left)">
                                      <p:cBhvr>
                                        <p:cTn id="3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screen"/>
          <a:stretch>
            <a:fillRect/>
          </a:stretch>
        </p:blipFill>
        <p:spPr>
          <a:xfrm>
            <a:off x="5473389" y="1968767"/>
            <a:ext cx="3280085" cy="1969513"/>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6" name="TextBox 6"/>
          <p:cNvSpPr txBox="1"/>
          <p:nvPr/>
        </p:nvSpPr>
        <p:spPr>
          <a:xfrm>
            <a:off x="539440" y="1968767"/>
            <a:ext cx="4461185" cy="2031325"/>
          </a:xfrm>
          <a:prstGeom prst="rect">
            <a:avLst/>
          </a:prstGeom>
          <a:noFill/>
        </p:spPr>
        <p:txBody>
          <a:bodyPr wrap="square" rtlCol="0">
            <a:spAutoFit/>
          </a:bodyPr>
          <a:lstStyle/>
          <a:p>
            <a:pPr>
              <a:lnSpc>
                <a:spcPct val="150000"/>
              </a:lnSpc>
            </a:pPr>
            <a:r>
              <a:rPr lang="zh-CN" altLang="en-US" sz="1400" dirty="0">
                <a:ln w="0"/>
                <a:solidFill>
                  <a:schemeClr val="tx1">
                    <a:lumMod val="75000"/>
                    <a:lumOff val="25000"/>
                  </a:schemeClr>
                </a:solidFill>
                <a:effectLst/>
                <a:cs typeface="+mn-ea"/>
                <a:sym typeface="+mn-lt"/>
              </a:rPr>
              <a:t>粽子最早出现在春秋时期，当时主要有两种粽子，用菰叶（茭白叶）包黍米成牛角状，称“角黍”；用竹筒装米密封烤熟，称“筒粽”。到晋代，端午食粽子成为全国性风俗，“仲夏端午，烹鹜角黍”，这是西晋周处所作</a:t>
            </a:r>
            <a:r>
              <a:rPr lang="en-US" altLang="zh-CN" sz="1400" dirty="0">
                <a:ln w="0"/>
                <a:solidFill>
                  <a:schemeClr val="tx1">
                    <a:lumMod val="75000"/>
                    <a:lumOff val="25000"/>
                  </a:schemeClr>
                </a:solidFill>
                <a:effectLst/>
                <a:cs typeface="+mn-ea"/>
                <a:sym typeface="+mn-lt"/>
              </a:rPr>
              <a:t>《</a:t>
            </a:r>
            <a:r>
              <a:rPr lang="zh-CN" altLang="en-US" sz="1400" dirty="0">
                <a:ln w="0"/>
                <a:solidFill>
                  <a:schemeClr val="tx1">
                    <a:lumMod val="75000"/>
                    <a:lumOff val="25000"/>
                  </a:schemeClr>
                </a:solidFill>
                <a:effectLst/>
                <a:cs typeface="+mn-ea"/>
                <a:sym typeface="+mn-lt"/>
              </a:rPr>
              <a:t>风土记</a:t>
            </a:r>
            <a:r>
              <a:rPr lang="en-US" altLang="zh-CN" sz="1400" dirty="0">
                <a:ln w="0"/>
                <a:solidFill>
                  <a:schemeClr val="tx1">
                    <a:lumMod val="75000"/>
                    <a:lumOff val="25000"/>
                  </a:schemeClr>
                </a:solidFill>
                <a:effectLst/>
                <a:cs typeface="+mn-ea"/>
                <a:sym typeface="+mn-lt"/>
              </a:rPr>
              <a:t>》</a:t>
            </a:r>
            <a:r>
              <a:rPr lang="zh-CN" altLang="en-US" sz="1400" dirty="0">
                <a:ln w="0"/>
                <a:solidFill>
                  <a:schemeClr val="tx1">
                    <a:lumMod val="75000"/>
                    <a:lumOff val="25000"/>
                  </a:schemeClr>
                </a:solidFill>
                <a:effectLst/>
                <a:cs typeface="+mn-ea"/>
                <a:sym typeface="+mn-lt"/>
              </a:rPr>
              <a:t>一书中的明确记载。当时包粽子的原料除米外，还添加中药材益智仁，称“益智粽”。</a:t>
            </a:r>
          </a:p>
        </p:txBody>
      </p:sp>
      <p:sp>
        <p:nvSpPr>
          <p:cNvPr id="7" name="MH_Text_1"/>
          <p:cNvSpPr txBox="1"/>
          <p:nvPr>
            <p:custDataLst>
              <p:tags r:id="rId1"/>
            </p:custDataLst>
          </p:nvPr>
        </p:nvSpPr>
        <p:spPr>
          <a:xfrm>
            <a:off x="926641" y="1401621"/>
            <a:ext cx="2140057" cy="430887"/>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2800" b="1" dirty="0">
                <a:solidFill>
                  <a:schemeClr val="tx1">
                    <a:lumMod val="75000"/>
                    <a:lumOff val="25000"/>
                  </a:schemeClr>
                </a:solidFill>
                <a:cs typeface="+mn-ea"/>
                <a:sym typeface="+mn-lt"/>
              </a:rPr>
              <a:t>粽 子的由来</a:t>
            </a:r>
            <a:endParaRPr lang="en-US" altLang="zh-CN"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1+#ppt_w/2"/>
                                          </p:val>
                                        </p:tav>
                                        <p:tav tm="100000">
                                          <p:val>
                                            <p:strVal val="#ppt_x"/>
                                          </p:val>
                                        </p:tav>
                                      </p:tavLst>
                                    </p:anim>
                                    <p:anim calcmode="lin" valueType="num">
                                      <p:cBhvr additive="base">
                                        <p:cTn id="8" dur="13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9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par>
                          <p:cTn id="15" fill="hold">
                            <p:stCondLst>
                              <p:cond delay="2900"/>
                            </p:stCondLst>
                            <p:childTnLst>
                              <p:par>
                                <p:cTn id="16" presetID="22" presetClass="entr" presetSubtype="8" fill="hold" grpId="0" nodeType="afterEffect">
                                  <p:stCondLst>
                                    <p:cond delay="0"/>
                                  </p:stCondLst>
                                  <p:iterate type="lt">
                                    <p:tmPct val="6032"/>
                                  </p:iterate>
                                  <p:childTnLst>
                                    <p:set>
                                      <p:cBhvr>
                                        <p:cTn id="17" dur="1" fill="hold">
                                          <p:stCondLst>
                                            <p:cond delay="0"/>
                                          </p:stCondLst>
                                        </p:cTn>
                                        <p:tgtEl>
                                          <p:spTgt spid="6"/>
                                        </p:tgtEl>
                                        <p:attrNameLst>
                                          <p:attrName>style.visibility</p:attrName>
                                        </p:attrNameLst>
                                      </p:cBhvr>
                                      <p:to>
                                        <p:strVal val="visible"/>
                                      </p:to>
                                    </p:set>
                                    <p:animEffect transition="in" filter="wipe(left)">
                                      <p:cBhvr>
                                        <p:cTn id="18"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MH_Text_1"/>
          <p:cNvSpPr txBox="1"/>
          <p:nvPr>
            <p:custDataLst>
              <p:tags r:id="rId1"/>
            </p:custDataLst>
          </p:nvPr>
        </p:nvSpPr>
        <p:spPr>
          <a:xfrm>
            <a:off x="4284868" y="1186288"/>
            <a:ext cx="382545" cy="3016210"/>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2800" b="1" dirty="0">
                <a:solidFill>
                  <a:schemeClr val="tx1">
                    <a:lumMod val="75000"/>
                    <a:lumOff val="25000"/>
                  </a:schemeClr>
                </a:solidFill>
                <a:cs typeface="+mn-ea"/>
                <a:sym typeface="+mn-lt"/>
              </a:rPr>
              <a:t>粽 子的制作方法</a:t>
            </a:r>
            <a:endParaRPr lang="en-US" altLang="zh-CN" sz="2800" b="1" dirty="0">
              <a:solidFill>
                <a:schemeClr val="tx1">
                  <a:lumMod val="75000"/>
                  <a:lumOff val="25000"/>
                </a:schemeClr>
              </a:solidFill>
              <a:cs typeface="+mn-ea"/>
              <a:sym typeface="+mn-lt"/>
            </a:endParaRPr>
          </a:p>
        </p:txBody>
      </p:sp>
      <p:pic>
        <p:nvPicPr>
          <p:cNvPr id="3" name="图片 2"/>
          <p:cNvPicPr>
            <a:picLocks noChangeAspect="1"/>
          </p:cNvPicPr>
          <p:nvPr/>
        </p:nvPicPr>
        <p:blipFill>
          <a:blip r:embed="rId4"/>
          <a:stretch>
            <a:fillRect/>
          </a:stretch>
        </p:blipFill>
        <p:spPr>
          <a:xfrm>
            <a:off x="5174218" y="1064624"/>
            <a:ext cx="2895600" cy="3695700"/>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5"/>
          <a:stretch>
            <a:fillRect/>
          </a:stretch>
        </p:blipFill>
        <p:spPr>
          <a:xfrm>
            <a:off x="-71888" y="715523"/>
            <a:ext cx="4103354" cy="41033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900" fill="hold"/>
                                        <p:tgtEl>
                                          <p:spTgt spid="5"/>
                                        </p:tgtEl>
                                        <p:attrNameLst>
                                          <p:attrName>ppt_w</p:attrName>
                                        </p:attrNameLst>
                                      </p:cBhvr>
                                      <p:tavLst>
                                        <p:tav tm="0">
                                          <p:val>
                                            <p:fltVal val="0"/>
                                          </p:val>
                                        </p:tav>
                                        <p:tav tm="100000">
                                          <p:val>
                                            <p:strVal val="#ppt_w"/>
                                          </p:val>
                                        </p:tav>
                                      </p:tavLst>
                                    </p:anim>
                                    <p:anim calcmode="lin" valueType="num">
                                      <p:cBhvr>
                                        <p:cTn id="8" dur="900" fill="hold"/>
                                        <p:tgtEl>
                                          <p:spTgt spid="5"/>
                                        </p:tgtEl>
                                        <p:attrNameLst>
                                          <p:attrName>ppt_h</p:attrName>
                                        </p:attrNameLst>
                                      </p:cBhvr>
                                      <p:tavLst>
                                        <p:tav tm="0">
                                          <p:val>
                                            <p:fltVal val="0"/>
                                          </p:val>
                                        </p:tav>
                                        <p:tav tm="100000">
                                          <p:val>
                                            <p:strVal val="#ppt_h"/>
                                          </p:val>
                                        </p:tav>
                                      </p:tavLst>
                                    </p:anim>
                                    <p:animEffect transition="in" filter="fade">
                                      <p:cBhvr>
                                        <p:cTn id="9" dur="9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4967785" y="1887748"/>
            <a:ext cx="3712191" cy="2190055"/>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6" name="TextBox 6"/>
          <p:cNvSpPr txBox="1"/>
          <p:nvPr/>
        </p:nvSpPr>
        <p:spPr>
          <a:xfrm>
            <a:off x="936838" y="2382612"/>
            <a:ext cx="3537260" cy="1200329"/>
          </a:xfrm>
          <a:prstGeom prst="rect">
            <a:avLst/>
          </a:prstGeom>
          <a:noFill/>
        </p:spPr>
        <p:txBody>
          <a:bodyPr wrap="square" rtlCol="0">
            <a:spAutoFit/>
          </a:bodyPr>
          <a:lstStyle/>
          <a:p>
            <a:pPr>
              <a:lnSpc>
                <a:spcPct val="150000"/>
              </a:lnSpc>
            </a:pPr>
            <a:r>
              <a:rPr lang="zh-CN" altLang="en-US" sz="1600" dirty="0">
                <a:ln w="0"/>
                <a:solidFill>
                  <a:schemeClr val="tx1">
                    <a:lumMod val="75000"/>
                    <a:lumOff val="25000"/>
                  </a:schemeClr>
                </a:solidFill>
                <a:effectLst/>
                <a:cs typeface="+mn-ea"/>
                <a:sym typeface="+mn-lt"/>
              </a:rPr>
              <a:t>旧时端午节驱邪辟祟之物，也作装饰品。中国古代视虎为神兽，俗以为可以镇祟辟邪、保佑安宁。</a:t>
            </a:r>
          </a:p>
        </p:txBody>
      </p:sp>
      <p:sp>
        <p:nvSpPr>
          <p:cNvPr id="7" name="MH_Text_1"/>
          <p:cNvSpPr txBox="1"/>
          <p:nvPr>
            <p:custDataLst>
              <p:tags r:id="rId1"/>
            </p:custDataLst>
          </p:nvPr>
        </p:nvSpPr>
        <p:spPr>
          <a:xfrm>
            <a:off x="2344048" y="1613992"/>
            <a:ext cx="1130759" cy="430887"/>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2800" b="1" dirty="0">
                <a:solidFill>
                  <a:schemeClr val="tx1">
                    <a:lumMod val="75000"/>
                    <a:lumOff val="25000"/>
                  </a:schemeClr>
                </a:solidFill>
                <a:cs typeface="+mn-ea"/>
                <a:sym typeface="+mn-lt"/>
              </a:rPr>
              <a:t>艾 虎</a:t>
            </a:r>
            <a:endParaRPr lang="en-US" altLang="zh-CN"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1+#ppt_w/2"/>
                                          </p:val>
                                        </p:tav>
                                        <p:tav tm="100000">
                                          <p:val>
                                            <p:strVal val="#ppt_x"/>
                                          </p:val>
                                        </p:tav>
                                      </p:tavLst>
                                    </p:anim>
                                    <p:anim calcmode="lin" valueType="num">
                                      <p:cBhvr additive="base">
                                        <p:cTn id="8" dur="13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9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par>
                          <p:cTn id="15" fill="hold">
                            <p:stCondLst>
                              <p:cond delay="2900"/>
                            </p:stCondLst>
                            <p:childTnLst>
                              <p:par>
                                <p:cTn id="16" presetID="22" presetClass="entr" presetSubtype="8" fill="hold" grpId="0" nodeType="afterEffect">
                                  <p:stCondLst>
                                    <p:cond delay="0"/>
                                  </p:stCondLst>
                                  <p:iterate type="lt">
                                    <p:tmPct val="6032"/>
                                  </p:iterate>
                                  <p:childTnLst>
                                    <p:set>
                                      <p:cBhvr>
                                        <p:cTn id="17" dur="1" fill="hold">
                                          <p:stCondLst>
                                            <p:cond delay="0"/>
                                          </p:stCondLst>
                                        </p:cTn>
                                        <p:tgtEl>
                                          <p:spTgt spid="6"/>
                                        </p:tgtEl>
                                        <p:attrNameLst>
                                          <p:attrName>style.visibility</p:attrName>
                                        </p:attrNameLst>
                                      </p:cBhvr>
                                      <p:to>
                                        <p:strVal val="visible"/>
                                      </p:to>
                                    </p:set>
                                    <p:animEffect transition="in" filter="wipe(left)">
                                      <p:cBhvr>
                                        <p:cTn id="18"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984113" y="1786117"/>
            <a:ext cx="3492028" cy="2487128"/>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6" name="TextBox 6"/>
          <p:cNvSpPr txBox="1"/>
          <p:nvPr/>
        </p:nvSpPr>
        <p:spPr>
          <a:xfrm>
            <a:off x="5082821" y="1964286"/>
            <a:ext cx="3680179" cy="2400657"/>
          </a:xfrm>
          <a:prstGeom prst="rect">
            <a:avLst/>
          </a:prstGeom>
          <a:noFill/>
        </p:spPr>
        <p:txBody>
          <a:bodyPr wrap="square" rtlCol="0">
            <a:spAutoFit/>
          </a:bodyPr>
          <a:lstStyle/>
          <a:p>
            <a:pPr>
              <a:lnSpc>
                <a:spcPct val="150000"/>
              </a:lnSpc>
            </a:pPr>
            <a:r>
              <a:rPr lang="zh-CN" altLang="en-US" sz="2400" b="1" dirty="0">
                <a:ln w="0"/>
                <a:solidFill>
                  <a:schemeClr val="tx1">
                    <a:lumMod val="75000"/>
                    <a:lumOff val="25000"/>
                  </a:schemeClr>
                </a:solidFill>
                <a:effectLst/>
                <a:cs typeface="+mn-ea"/>
                <a:sym typeface="+mn-lt"/>
              </a:rPr>
              <a:t>端午节</a:t>
            </a:r>
            <a:r>
              <a:rPr lang="zh-CN" altLang="en-US" sz="1400" dirty="0">
                <a:ln w="0"/>
                <a:solidFill>
                  <a:schemeClr val="tx1">
                    <a:lumMod val="75000"/>
                    <a:lumOff val="25000"/>
                  </a:schemeClr>
                </a:solidFill>
                <a:effectLst/>
                <a:cs typeface="+mn-ea"/>
                <a:sym typeface="+mn-lt"/>
              </a:rPr>
              <a:t>以雄黄涂抹小儿额头的习俗，可驱避毒虫。</a:t>
            </a:r>
            <a:endParaRPr lang="en-US" altLang="zh-CN" sz="1400" dirty="0">
              <a:ln w="0"/>
              <a:solidFill>
                <a:schemeClr val="tx1">
                  <a:lumMod val="75000"/>
                  <a:lumOff val="25000"/>
                </a:schemeClr>
              </a:solidFill>
              <a:effectLst/>
              <a:cs typeface="+mn-ea"/>
              <a:sym typeface="+mn-lt"/>
            </a:endParaRPr>
          </a:p>
          <a:p>
            <a:pPr>
              <a:lnSpc>
                <a:spcPct val="150000"/>
              </a:lnSpc>
            </a:pPr>
            <a:r>
              <a:rPr lang="zh-CN" altLang="en-US" sz="2000" b="1" dirty="0">
                <a:ln w="0"/>
                <a:solidFill>
                  <a:schemeClr val="tx1">
                    <a:lumMod val="75000"/>
                    <a:lumOff val="25000"/>
                  </a:schemeClr>
                </a:solidFill>
                <a:effectLst/>
                <a:cs typeface="+mn-ea"/>
                <a:sym typeface="+mn-lt"/>
              </a:rPr>
              <a:t>典型的方法</a:t>
            </a:r>
            <a:r>
              <a:rPr lang="zh-CN" altLang="en-US" sz="1400" dirty="0">
                <a:ln w="0"/>
                <a:solidFill>
                  <a:schemeClr val="tx1">
                    <a:lumMod val="75000"/>
                    <a:lumOff val="25000"/>
                  </a:schemeClr>
                </a:solidFill>
                <a:effectLst/>
                <a:cs typeface="+mn-ea"/>
                <a:sym typeface="+mn-lt"/>
              </a:rPr>
              <a:t>是用雄黄酒在小儿额头画王字，一借雄黄以驱毒，二借猛虎 “王”字，像是老虎额头的花纹，又虎为兽中之王，因为代虎以镇邪。</a:t>
            </a:r>
          </a:p>
        </p:txBody>
      </p:sp>
      <p:sp>
        <p:nvSpPr>
          <p:cNvPr id="7" name="MH_Text_1"/>
          <p:cNvSpPr txBox="1"/>
          <p:nvPr>
            <p:custDataLst>
              <p:tags r:id="rId1"/>
            </p:custDataLst>
          </p:nvPr>
        </p:nvSpPr>
        <p:spPr>
          <a:xfrm>
            <a:off x="6515998" y="1355230"/>
            <a:ext cx="1130759" cy="430887"/>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2800" b="1" dirty="0">
                <a:solidFill>
                  <a:schemeClr val="tx1">
                    <a:lumMod val="75000"/>
                    <a:lumOff val="25000"/>
                  </a:schemeClr>
                </a:solidFill>
                <a:cs typeface="+mn-ea"/>
                <a:sym typeface="+mn-lt"/>
              </a:rPr>
              <a:t>画 额</a:t>
            </a:r>
            <a:endParaRPr lang="en-US" altLang="zh-CN"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1+#ppt_w/2"/>
                                          </p:val>
                                        </p:tav>
                                        <p:tav tm="100000">
                                          <p:val>
                                            <p:strVal val="#ppt_x"/>
                                          </p:val>
                                        </p:tav>
                                      </p:tavLst>
                                    </p:anim>
                                    <p:anim calcmode="lin" valueType="num">
                                      <p:cBhvr additive="base">
                                        <p:cTn id="8" dur="13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9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par>
                          <p:cTn id="15" fill="hold">
                            <p:stCondLst>
                              <p:cond delay="2900"/>
                            </p:stCondLst>
                            <p:childTnLst>
                              <p:par>
                                <p:cTn id="16" presetID="22" presetClass="entr" presetSubtype="8" fill="hold" grpId="0" nodeType="afterEffect">
                                  <p:stCondLst>
                                    <p:cond delay="0"/>
                                  </p:stCondLst>
                                  <p:iterate type="lt">
                                    <p:tmPct val="6032"/>
                                  </p:iterate>
                                  <p:childTnLst>
                                    <p:set>
                                      <p:cBhvr>
                                        <p:cTn id="17" dur="1" fill="hold">
                                          <p:stCondLst>
                                            <p:cond delay="0"/>
                                          </p:stCondLst>
                                        </p:cTn>
                                        <p:tgtEl>
                                          <p:spTgt spid="6"/>
                                        </p:tgtEl>
                                        <p:attrNameLst>
                                          <p:attrName>style.visibility</p:attrName>
                                        </p:attrNameLst>
                                      </p:cBhvr>
                                      <p:to>
                                        <p:strVal val="visible"/>
                                      </p:to>
                                    </p:set>
                                    <p:animEffect transition="in" filter="wipe(left)">
                                      <p:cBhvr>
                                        <p:cTn id="18"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MH_Text_1"/>
          <p:cNvSpPr txBox="1"/>
          <p:nvPr>
            <p:custDataLst>
              <p:tags r:id="rId1"/>
            </p:custDataLst>
          </p:nvPr>
        </p:nvSpPr>
        <p:spPr>
          <a:xfrm>
            <a:off x="2578650" y="1739307"/>
            <a:ext cx="503927" cy="1661993"/>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3600" b="1" dirty="0">
                <a:solidFill>
                  <a:srgbClr val="4E830C"/>
                </a:solidFill>
                <a:cs typeface="+mn-ea"/>
                <a:sym typeface="+mn-lt"/>
              </a:rPr>
              <a:t>戴香包</a:t>
            </a:r>
            <a:endParaRPr lang="en-US" altLang="zh-CN" sz="3600" b="1" dirty="0">
              <a:solidFill>
                <a:srgbClr val="4E830C"/>
              </a:solidFill>
              <a:cs typeface="+mn-ea"/>
              <a:sym typeface="+mn-lt"/>
            </a:endParaRPr>
          </a:p>
        </p:txBody>
      </p:sp>
      <p:pic>
        <p:nvPicPr>
          <p:cNvPr id="20" name="图片 19"/>
          <p:cNvPicPr>
            <a:picLocks noChangeAspect="1"/>
          </p:cNvPicPr>
          <p:nvPr/>
        </p:nvPicPr>
        <p:blipFill>
          <a:blip r:embed="rId4"/>
          <a:stretch>
            <a:fillRect/>
          </a:stretch>
        </p:blipFill>
        <p:spPr>
          <a:xfrm>
            <a:off x="3888642" y="1473893"/>
            <a:ext cx="3767752" cy="2554720"/>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par>
                                <p:cTn id="10" presetID="2" presetClass="entr" presetSubtype="6" fill="hold" nodeType="withEffect">
                                  <p:stCondLst>
                                    <p:cond delay="40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300" fill="hold"/>
                                        <p:tgtEl>
                                          <p:spTgt spid="20"/>
                                        </p:tgtEl>
                                        <p:attrNameLst>
                                          <p:attrName>ppt_x</p:attrName>
                                        </p:attrNameLst>
                                      </p:cBhvr>
                                      <p:tavLst>
                                        <p:tav tm="0">
                                          <p:val>
                                            <p:strVal val="1+#ppt_w/2"/>
                                          </p:val>
                                        </p:tav>
                                        <p:tav tm="100000">
                                          <p:val>
                                            <p:strVal val="#ppt_x"/>
                                          </p:val>
                                        </p:tav>
                                      </p:tavLst>
                                    </p:anim>
                                    <p:anim calcmode="lin" valueType="num">
                                      <p:cBhvr additive="base">
                                        <p:cTn id="13" dur="13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p:cNvPicPr>
            <a:picLocks noChangeAspect="1"/>
          </p:cNvPicPr>
          <p:nvPr/>
        </p:nvPicPr>
        <p:blipFill>
          <a:blip r:embed="rId4"/>
          <a:stretch>
            <a:fillRect/>
          </a:stretch>
        </p:blipFill>
        <p:spPr>
          <a:xfrm>
            <a:off x="1683095" y="1283859"/>
            <a:ext cx="4048124" cy="2949286"/>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12" name="MH_Text_1"/>
          <p:cNvSpPr txBox="1"/>
          <p:nvPr>
            <p:custDataLst>
              <p:tags r:id="rId1"/>
            </p:custDataLst>
          </p:nvPr>
        </p:nvSpPr>
        <p:spPr>
          <a:xfrm>
            <a:off x="6572848" y="1777381"/>
            <a:ext cx="503927" cy="1661993"/>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3600" b="1" dirty="0">
                <a:solidFill>
                  <a:srgbClr val="4E830C"/>
                </a:solidFill>
                <a:cs typeface="+mn-ea"/>
                <a:sym typeface="+mn-lt"/>
              </a:rPr>
              <a:t>长命缕</a:t>
            </a:r>
            <a:endParaRPr lang="en-US" altLang="zh-CN" sz="3600" b="1" dirty="0">
              <a:solidFill>
                <a:srgbClr val="4E830C"/>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4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300" fill="hold"/>
                                        <p:tgtEl>
                                          <p:spTgt spid="20"/>
                                        </p:tgtEl>
                                        <p:attrNameLst>
                                          <p:attrName>ppt_x</p:attrName>
                                        </p:attrNameLst>
                                      </p:cBhvr>
                                      <p:tavLst>
                                        <p:tav tm="0">
                                          <p:val>
                                            <p:strVal val="1+#ppt_w/2"/>
                                          </p:val>
                                        </p:tav>
                                        <p:tav tm="100000">
                                          <p:val>
                                            <p:strVal val="#ppt_x"/>
                                          </p:val>
                                        </p:tav>
                                      </p:tavLst>
                                    </p:anim>
                                    <p:anim calcmode="lin" valueType="num">
                                      <p:cBhvr additive="base">
                                        <p:cTn id="8" dur="13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9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圆角矩形 11"/>
          <p:cNvSpPr/>
          <p:nvPr/>
        </p:nvSpPr>
        <p:spPr>
          <a:xfrm>
            <a:off x="1149389" y="964304"/>
            <a:ext cx="7056784" cy="2880320"/>
          </a:xfrm>
          <a:prstGeom prst="roundRect">
            <a:avLst>
              <a:gd name="adj" fmla="val 9960"/>
            </a:avLst>
          </a:prstGeom>
          <a:solidFill>
            <a:srgbClr val="4E830C"/>
          </a:solidFill>
          <a:ln w="25400" cap="flat" cmpd="sng" algn="ctr">
            <a:noFill/>
            <a:prstDash val="solid"/>
          </a:ln>
          <a:effectLst>
            <a:outerShdw blurRad="228600" dist="228600" dir="5400000" algn="t"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685800">
              <a:defRPr/>
            </a:pPr>
            <a:endParaRPr lang="en-US" sz="1800" kern="0">
              <a:solidFill>
                <a:sysClr val="window" lastClr="FFFFFF"/>
              </a:solidFill>
              <a:cs typeface="+mn-ea"/>
              <a:sym typeface="+mn-lt"/>
            </a:endParaRPr>
          </a:p>
        </p:txBody>
      </p:sp>
      <p:sp>
        <p:nvSpPr>
          <p:cNvPr id="13" name="圆角矩形 12"/>
          <p:cNvSpPr/>
          <p:nvPr/>
        </p:nvSpPr>
        <p:spPr>
          <a:xfrm>
            <a:off x="1338693" y="1138197"/>
            <a:ext cx="6624736" cy="2376264"/>
          </a:xfrm>
          <a:prstGeom prst="roundRect">
            <a:avLst/>
          </a:prstGeom>
          <a:solidFill>
            <a:sysClr val="window" lastClr="FFFFFF"/>
          </a:solidFill>
          <a:ln w="25400" cap="flat" cmpd="sng" algn="ctr">
            <a:solidFill>
              <a:sysClr val="window" lastClr="FFFFFF">
                <a:lumMod val="95000"/>
              </a:sysClr>
            </a:solidFill>
            <a:prstDash val="solid"/>
          </a:ln>
          <a:effectLst>
            <a:outerShdw blurRad="279400" dist="101600" dir="5400000" algn="t" rotWithShape="0">
              <a:prstClr val="black">
                <a:alpha val="3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685800">
              <a:defRPr/>
            </a:pPr>
            <a:endParaRPr lang="en-US" sz="1800" kern="0">
              <a:solidFill>
                <a:sysClr val="window" lastClr="FFFFFF"/>
              </a:solidFill>
              <a:cs typeface="+mn-ea"/>
              <a:sym typeface="+mn-lt"/>
            </a:endParaRPr>
          </a:p>
        </p:txBody>
      </p:sp>
      <p:sp>
        <p:nvSpPr>
          <p:cNvPr id="14" name="TextBox 4"/>
          <p:cNvSpPr txBox="1"/>
          <p:nvPr/>
        </p:nvSpPr>
        <p:spPr>
          <a:xfrm>
            <a:off x="1730578" y="1783483"/>
            <a:ext cx="6061700" cy="1304203"/>
          </a:xfrm>
          <a:prstGeom prst="rect">
            <a:avLst/>
          </a:prstGeom>
          <a:noFill/>
        </p:spPr>
        <p:txBody>
          <a:bodyPr wrap="square" rtlCol="0">
            <a:spAutoFit/>
          </a:bodyPr>
          <a:lstStyle/>
          <a:p>
            <a:pPr algn="just" defTabSz="514350">
              <a:lnSpc>
                <a:spcPct val="150000"/>
              </a:lnSpc>
              <a:defRPr/>
            </a:pPr>
            <a:r>
              <a:rPr lang="zh-CN" altLang="en-US" sz="1050" kern="0" dirty="0">
                <a:solidFill>
                  <a:schemeClr val="tx1">
                    <a:lumMod val="75000"/>
                    <a:lumOff val="25000"/>
                  </a:schemeClr>
                </a:solidFill>
                <a:cs typeface="+mn-ea"/>
                <a:sym typeface="+mn-lt"/>
              </a:rPr>
              <a:t>端午节为每年农历五月初五，又称端午节为每年农历五月初五，又称端阳节 端阳节、午日节、五 月节等；端午节是中国月节等；端午节是中国汉族 汉族人民纪念 人民纪念屈原 屈原的的传统节日 传统节日，， 更有吃 更有吃粽子 粽子，，赛龙舟 赛龙舟，挂 ，挂菖蒲 菖蒲、、蒿草 蒿草、、艾叶 艾叶，薰苍术、 ，薰苍术、 白芷 白芷，喝 ，喝雄黄酒 雄黄酒的习俗。“端午节”为国家 的习俗。“端午节”为国家法定节假日 法定节假日 之一，并列入世界非物质文化遗产名录。</a:t>
            </a:r>
            <a:endParaRPr lang="en-US" altLang="zh-CN" sz="1050" kern="0" dirty="0">
              <a:solidFill>
                <a:schemeClr val="tx1">
                  <a:lumMod val="75000"/>
                  <a:lumOff val="25000"/>
                </a:schemeClr>
              </a:solidFill>
              <a:cs typeface="+mn-ea"/>
              <a:sym typeface="+mn-lt"/>
            </a:endParaRPr>
          </a:p>
        </p:txBody>
      </p:sp>
      <p:pic>
        <p:nvPicPr>
          <p:cNvPr id="10" name="图片 9"/>
          <p:cNvPicPr>
            <a:picLocks noChangeAspect="1"/>
          </p:cNvPicPr>
          <p:nvPr/>
        </p:nvPicPr>
        <p:blipFill>
          <a:blip r:embed="rId7" cstate="screen"/>
          <a:stretch>
            <a:fillRect/>
          </a:stretch>
        </p:blipFill>
        <p:spPr>
          <a:xfrm rot="-960000">
            <a:off x="2995511" y="2805442"/>
            <a:ext cx="3869898" cy="2369435"/>
          </a:xfrm>
          <a:prstGeom prst="rect">
            <a:avLst/>
          </a:prstGeom>
        </p:spPr>
      </p:pic>
      <p:grpSp>
        <p:nvGrpSpPr>
          <p:cNvPr id="11" name="组合 10"/>
          <p:cNvGrpSpPr/>
          <p:nvPr/>
        </p:nvGrpSpPr>
        <p:grpSpPr>
          <a:xfrm>
            <a:off x="3108180" y="702501"/>
            <a:ext cx="3085761" cy="898824"/>
            <a:chOff x="5738324" y="1661766"/>
            <a:chExt cx="4339590" cy="1264040"/>
          </a:xfrm>
        </p:grpSpPr>
        <p:sp>
          <p:nvSpPr>
            <p:cNvPr id="16" name="MH_Other_1"/>
            <p:cNvSpPr/>
            <p:nvPr>
              <p:custDataLst>
                <p:tags r:id="rId1"/>
              </p:custDataLst>
            </p:nvPr>
          </p:nvSpPr>
          <p:spPr bwMode="auto">
            <a:xfrm>
              <a:off x="5943687" y="1827635"/>
              <a:ext cx="3870807" cy="805303"/>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4E830C"/>
            </a:solidFill>
            <a:ln>
              <a:noFill/>
            </a:ln>
            <a:extLst>
              <a:ext uri="{91240B29-F687-4F45-9708-019B960494DF}">
                <a14:hiddenLine xmlns:a14="http://schemas.microsoft.com/office/drawing/2010/main" w="9525">
                  <a:solidFill>
                    <a:srgbClr val="000000"/>
                  </a:solidFill>
                  <a:round/>
                </a14:hiddenLine>
              </a:ext>
            </a:extLst>
          </p:spPr>
          <p:txBody>
            <a:bodyPr lIns="539940"/>
            <a:lstStyle/>
            <a:p>
              <a:pPr defTabSz="685800" fontAlgn="auto">
                <a:spcBef>
                  <a:spcPts val="0"/>
                </a:spcBef>
                <a:spcAft>
                  <a:spcPts val="0"/>
                </a:spcAft>
              </a:pPr>
              <a:endParaRPr lang="zh-CN" altLang="en-US" sz="1425">
                <a:solidFill>
                  <a:prstClr val="black"/>
                </a:solidFill>
                <a:cs typeface="+mn-ea"/>
                <a:sym typeface="+mn-lt"/>
              </a:endParaRPr>
            </a:p>
          </p:txBody>
        </p:sp>
        <p:pic>
          <p:nvPicPr>
            <p:cNvPr id="19" name="MH_Other_2"/>
            <p:cNvPicPr>
              <a:picLocks noChangeAspect="1"/>
            </p:cNvPicPr>
            <p:nvPr>
              <p:custDataLst>
                <p:tags r:id="rId2"/>
              </p:custDataLst>
            </p:nvPr>
          </p:nvPicPr>
          <p:blipFill>
            <a:blip r:embed="rId8" cstate="screen"/>
            <a:srcRect/>
            <a:stretch>
              <a:fillRect/>
            </a:stretch>
          </p:blipFill>
          <p:spPr bwMode="auto">
            <a:xfrm>
              <a:off x="5738324" y="1661766"/>
              <a:ext cx="4339590" cy="126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MH_Other_17"/>
            <p:cNvSpPr txBox="1">
              <a:spLocks noChangeArrowheads="1"/>
            </p:cNvSpPr>
            <p:nvPr>
              <p:custDataLst>
                <p:tags r:id="rId3"/>
              </p:custDataLst>
            </p:nvPr>
          </p:nvSpPr>
          <p:spPr bwMode="auto">
            <a:xfrm>
              <a:off x="6048384" y="2050380"/>
              <a:ext cx="700499" cy="35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fontAlgn="auto">
                <a:spcBef>
                  <a:spcPts val="0"/>
                </a:spcBef>
                <a:spcAft>
                  <a:spcPts val="0"/>
                </a:spcAft>
              </a:pPr>
              <a:r>
                <a:rPr lang="zh-CN" altLang="en-US" sz="1600" b="1" dirty="0" smtClean="0">
                  <a:solidFill>
                    <a:prstClr val="white"/>
                  </a:solidFill>
                  <a:latin typeface="+mn-lt"/>
                  <a:ea typeface="+mn-ea"/>
                  <a:cs typeface="+mn-ea"/>
                  <a:sym typeface="+mn-lt"/>
                </a:rPr>
                <a:t>前言</a:t>
              </a:r>
              <a:endParaRPr lang="zh-CN" altLang="en-US" sz="1600" b="1" dirty="0">
                <a:solidFill>
                  <a:prstClr val="white"/>
                </a:solidFill>
                <a:latin typeface="+mn-lt"/>
                <a:ea typeface="+mn-ea"/>
                <a:cs typeface="+mn-ea"/>
                <a:sym typeface="+mn-lt"/>
              </a:endParaRPr>
            </a:p>
          </p:txBody>
        </p:sp>
        <p:sp>
          <p:nvSpPr>
            <p:cNvPr id="21" name="MH_Text_1"/>
            <p:cNvSpPr txBox="1"/>
            <p:nvPr>
              <p:custDataLst>
                <p:tags r:id="rId4"/>
              </p:custDataLst>
            </p:nvPr>
          </p:nvSpPr>
          <p:spPr>
            <a:xfrm>
              <a:off x="7554078" y="2047126"/>
              <a:ext cx="1967808" cy="432835"/>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2000" b="1" dirty="0" smtClean="0">
                  <a:solidFill>
                    <a:prstClr val="white"/>
                  </a:solidFill>
                  <a:cs typeface="+mn-ea"/>
                  <a:sym typeface="+mn-lt"/>
                </a:rPr>
                <a:t>节日介绍</a:t>
              </a:r>
              <a:endParaRPr lang="en-US" altLang="zh-CN" sz="2000" b="1" dirty="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45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14" presetClass="entr" presetSubtype="10" fill="hold" grpId="0" nodeType="withEffect">
                                      <p:stCondLst>
                                        <p:cond delay="570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1500"/>
                                            <p:tgtEl>
                                              <p:spTgt spid="14"/>
                                            </p:tgtEl>
                                          </p:cBhvr>
                                        </p:animEffect>
                                      </p:childTnLst>
                                    </p:cTn>
                                  </p:par>
                                </p:childTnLst>
                              </p:cTn>
                            </p:par>
                            <p:par>
                              <p:cTn id="18" fill="hold">
                                <p:stCondLst>
                                  <p:cond delay="4500"/>
                                </p:stCondLst>
                                <p:childTnLst>
                                  <p:par>
                                    <p:cTn id="19" presetID="2" presetClass="entr" presetSubtype="2" accel="40000" fill="hold" nodeType="afterEffect" p14:presetBounceEnd="40000">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14:bounceEnd="40000">
                                          <p:cBhvr additive="base">
                                            <p:cTn id="21" dur="1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22"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45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14" presetClass="entr" presetSubtype="10" fill="hold" grpId="0" nodeType="withEffect">
                                      <p:stCondLst>
                                        <p:cond delay="570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1500"/>
                                            <p:tgtEl>
                                              <p:spTgt spid="14"/>
                                            </p:tgtEl>
                                          </p:cBhvr>
                                        </p:animEffect>
                                      </p:childTnLst>
                                    </p:cTn>
                                  </p:par>
                                </p:childTnLst>
                              </p:cTn>
                            </p:par>
                            <p:par>
                              <p:cTn id="18" fill="hold">
                                <p:stCondLst>
                                  <p:cond delay="4500"/>
                                </p:stCondLst>
                                <p:childTnLst>
                                  <p:par>
                                    <p:cTn id="19" presetID="2" presetClass="entr" presetSubtype="2" accel="4000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500" fill="hold"/>
                                            <p:tgtEl>
                                              <p:spTgt spid="11"/>
                                            </p:tgtEl>
                                            <p:attrNameLst>
                                              <p:attrName>ppt_x</p:attrName>
                                            </p:attrNameLst>
                                          </p:cBhvr>
                                          <p:tavLst>
                                            <p:tav tm="0">
                                              <p:val>
                                                <p:strVal val="1+#ppt_w/2"/>
                                              </p:val>
                                            </p:tav>
                                            <p:tav tm="100000">
                                              <p:val>
                                                <p:strVal val="#ppt_x"/>
                                              </p:val>
                                            </p:tav>
                                          </p:tavLst>
                                        </p:anim>
                                        <p:anim calcmode="lin" valueType="num">
                                          <p:cBhvr additive="base">
                                            <p:cTn id="22"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6"/>
          <p:cNvSpPr txBox="1"/>
          <p:nvPr/>
        </p:nvSpPr>
        <p:spPr>
          <a:xfrm>
            <a:off x="577496" y="2391900"/>
            <a:ext cx="3680179" cy="1200329"/>
          </a:xfrm>
          <a:prstGeom prst="rect">
            <a:avLst/>
          </a:prstGeom>
          <a:noFill/>
        </p:spPr>
        <p:txBody>
          <a:bodyPr wrap="square" rtlCol="0">
            <a:spAutoFit/>
          </a:bodyPr>
          <a:lstStyle/>
          <a:p>
            <a:pPr>
              <a:lnSpc>
                <a:spcPct val="150000"/>
              </a:lnSpc>
            </a:pPr>
            <a:r>
              <a:rPr lang="zh-CN" altLang="en-US" sz="1600" dirty="0">
                <a:ln w="0"/>
                <a:solidFill>
                  <a:prstClr val="black">
                    <a:lumMod val="75000"/>
                    <a:lumOff val="25000"/>
                  </a:prstClr>
                </a:solidFill>
                <a:effectLst/>
                <a:cs typeface="+mn-ea"/>
                <a:sym typeface="+mn-lt"/>
              </a:rPr>
              <a:t>民间认为五月是五毒</a:t>
            </a:r>
            <a:r>
              <a:rPr lang="en-US" altLang="zh-CN" sz="1600" dirty="0">
                <a:ln w="0"/>
                <a:solidFill>
                  <a:prstClr val="black">
                    <a:lumMod val="75000"/>
                    <a:lumOff val="25000"/>
                  </a:prstClr>
                </a:solidFill>
                <a:effectLst/>
                <a:cs typeface="+mn-ea"/>
                <a:sym typeface="+mn-lt"/>
              </a:rPr>
              <a:t>(</a:t>
            </a:r>
            <a:r>
              <a:rPr lang="zh-CN" altLang="en-US" sz="1600" dirty="0">
                <a:ln w="0"/>
                <a:solidFill>
                  <a:prstClr val="black">
                    <a:lumMod val="75000"/>
                    <a:lumOff val="25000"/>
                  </a:prstClr>
                </a:solidFill>
                <a:effectLst/>
                <a:cs typeface="+mn-ea"/>
                <a:sym typeface="+mn-lt"/>
              </a:rPr>
              <a:t>蝎、蛇、蜈蚣、壁虎、蟾蜍</a:t>
            </a:r>
            <a:r>
              <a:rPr lang="en-US" altLang="zh-CN" sz="1600" dirty="0">
                <a:ln w="0"/>
                <a:solidFill>
                  <a:prstClr val="black">
                    <a:lumMod val="75000"/>
                    <a:lumOff val="25000"/>
                  </a:prstClr>
                </a:solidFill>
                <a:effectLst/>
                <a:cs typeface="+mn-ea"/>
                <a:sym typeface="+mn-lt"/>
              </a:rPr>
              <a:t>)</a:t>
            </a:r>
            <a:r>
              <a:rPr lang="zh-CN" altLang="en-US" sz="1600" dirty="0">
                <a:ln w="0"/>
                <a:solidFill>
                  <a:prstClr val="black">
                    <a:lumMod val="75000"/>
                    <a:lumOff val="25000"/>
                  </a:prstClr>
                </a:solidFill>
                <a:effectLst/>
                <a:cs typeface="+mn-ea"/>
                <a:sym typeface="+mn-lt"/>
              </a:rPr>
              <a:t>出没时，民间要用各种方法以预防五毒之害</a:t>
            </a:r>
          </a:p>
        </p:txBody>
      </p:sp>
      <p:sp>
        <p:nvSpPr>
          <p:cNvPr id="7" name="MH_Text_1"/>
          <p:cNvSpPr txBox="1"/>
          <p:nvPr>
            <p:custDataLst>
              <p:tags r:id="rId1"/>
            </p:custDataLst>
          </p:nvPr>
        </p:nvSpPr>
        <p:spPr>
          <a:xfrm>
            <a:off x="905774" y="1802293"/>
            <a:ext cx="2916926" cy="307777"/>
          </a:xfrm>
          <a:prstGeom prst="rect">
            <a:avLst/>
          </a:prstGeom>
          <a:noFill/>
        </p:spPr>
        <p:txBody>
          <a:bodyPr wrap="square" lIns="0" tIns="0" rIns="0" bIns="0" rtlCol="0" anchor="t" anchorCtr="0">
            <a:spAutoFit/>
          </a:bodyPr>
          <a:lstStyle/>
          <a:p>
            <a:r>
              <a:rPr lang="zh-CN" altLang="en-US" sz="2000" b="1" dirty="0">
                <a:solidFill>
                  <a:prstClr val="black">
                    <a:lumMod val="75000"/>
                    <a:lumOff val="25000"/>
                  </a:prstClr>
                </a:solidFill>
                <a:cs typeface="+mn-ea"/>
                <a:sym typeface="+mn-lt"/>
              </a:rPr>
              <a:t>禳解、祛除及“避五毒”</a:t>
            </a:r>
            <a:endParaRPr lang="en-US" altLang="zh-CN" sz="2000" b="1" dirty="0">
              <a:solidFill>
                <a:prstClr val="black">
                  <a:lumMod val="75000"/>
                  <a:lumOff val="25000"/>
                </a:prstClr>
              </a:solidFill>
              <a:cs typeface="+mn-ea"/>
              <a:sym typeface="+mn-lt"/>
            </a:endParaRPr>
          </a:p>
        </p:txBody>
      </p:sp>
      <p:pic>
        <p:nvPicPr>
          <p:cNvPr id="13" name="图片 12"/>
          <p:cNvPicPr>
            <a:picLocks noChangeAspect="1"/>
          </p:cNvPicPr>
          <p:nvPr/>
        </p:nvPicPr>
        <p:blipFill>
          <a:blip r:embed="rId4"/>
          <a:stretch>
            <a:fillRect/>
          </a:stretch>
        </p:blipFill>
        <p:spPr>
          <a:xfrm>
            <a:off x="5062651" y="1204351"/>
            <a:ext cx="3071414" cy="3064221"/>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iterate type="lt">
                                    <p:tmPct val="6032"/>
                                  </p:iterate>
                                  <p:childTnLst>
                                    <p:set>
                                      <p:cBhvr>
                                        <p:cTn id="12" dur="1" fill="hold">
                                          <p:stCondLst>
                                            <p:cond delay="0"/>
                                          </p:stCondLst>
                                        </p:cTn>
                                        <p:tgtEl>
                                          <p:spTgt spid="6"/>
                                        </p:tgtEl>
                                        <p:attrNameLst>
                                          <p:attrName>style.visibility</p:attrName>
                                        </p:attrNameLst>
                                      </p:cBhvr>
                                      <p:to>
                                        <p:strVal val="visible"/>
                                      </p:to>
                                    </p:set>
                                    <p:animEffect transition="in" filter="wipe(left)">
                                      <p:cBhvr>
                                        <p:cTn id="13" dur="700"/>
                                        <p:tgtEl>
                                          <p:spTgt spid="6"/>
                                        </p:tgtEl>
                                      </p:cBhvr>
                                    </p:animEffect>
                                  </p:childTnLst>
                                </p:cTn>
                              </p:par>
                              <p:par>
                                <p:cTn id="14" presetID="2" presetClass="entr" presetSubtype="6" fill="hold" nodeType="withEffect">
                                  <p:stCondLst>
                                    <p:cond delay="4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300" fill="hold"/>
                                        <p:tgtEl>
                                          <p:spTgt spid="13"/>
                                        </p:tgtEl>
                                        <p:attrNameLst>
                                          <p:attrName>ppt_x</p:attrName>
                                        </p:attrNameLst>
                                      </p:cBhvr>
                                      <p:tavLst>
                                        <p:tav tm="0">
                                          <p:val>
                                            <p:strVal val="1+#ppt_w/2"/>
                                          </p:val>
                                        </p:tav>
                                        <p:tav tm="100000">
                                          <p:val>
                                            <p:strVal val="#ppt_x"/>
                                          </p:val>
                                        </p:tav>
                                      </p:tavLst>
                                    </p:anim>
                                    <p:anim calcmode="lin" valueType="num">
                                      <p:cBhvr additive="base">
                                        <p:cTn id="17" dur="13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screen"/>
          <a:stretch>
            <a:fillRect/>
          </a:stretch>
        </p:blipFill>
        <p:spPr>
          <a:xfrm>
            <a:off x="1856482" y="3141793"/>
            <a:ext cx="5013446" cy="2561685"/>
          </a:xfrm>
          <a:prstGeom prst="rect">
            <a:avLst/>
          </a:prstGeom>
        </p:spPr>
      </p:pic>
      <p:grpSp>
        <p:nvGrpSpPr>
          <p:cNvPr id="4" name="组合 3"/>
          <p:cNvGrpSpPr/>
          <p:nvPr/>
        </p:nvGrpSpPr>
        <p:grpSpPr>
          <a:xfrm>
            <a:off x="3954694" y="962223"/>
            <a:ext cx="1107385" cy="1137077"/>
            <a:chOff x="1723423" y="4437112"/>
            <a:chExt cx="1476513" cy="1516103"/>
          </a:xfrm>
        </p:grpSpPr>
        <p:sp>
          <p:nvSpPr>
            <p:cNvPr id="5" name="Freeform 5"/>
            <p:cNvSpPr/>
            <p:nvPr/>
          </p:nvSpPr>
          <p:spPr bwMode="auto">
            <a:xfrm rot="5400000">
              <a:off x="1701100" y="4511088"/>
              <a:ext cx="1516103" cy="1368152"/>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9050">
              <a:solidFill>
                <a:srgbClr val="4E830C"/>
              </a:solidFill>
            </a:ln>
            <a:effectLst/>
          </p:spPr>
          <p:txBody>
            <a:bodyPr/>
            <a:lstStyle/>
            <a:p>
              <a:endParaRPr lang="zh-CN" altLang="en-US" sz="1500" dirty="0">
                <a:solidFill>
                  <a:schemeClr val="accent3">
                    <a:lumMod val="50000"/>
                  </a:schemeClr>
                </a:solidFill>
                <a:cs typeface="+mn-ea"/>
                <a:sym typeface="+mn-lt"/>
              </a:endParaRPr>
            </a:p>
          </p:txBody>
        </p:sp>
        <p:sp>
          <p:nvSpPr>
            <p:cNvPr id="6" name="圆角矩形 5"/>
            <p:cNvSpPr/>
            <p:nvPr/>
          </p:nvSpPr>
          <p:spPr>
            <a:xfrm>
              <a:off x="1723423" y="4835124"/>
              <a:ext cx="1476513"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4E830C"/>
                  </a:solidFill>
                  <a:cs typeface="+mn-ea"/>
                  <a:sym typeface="+mn-lt"/>
                </a:rPr>
                <a:t>03</a:t>
              </a:r>
              <a:endParaRPr lang="zh-CN" altLang="en-US" sz="3600" dirty="0">
                <a:solidFill>
                  <a:srgbClr val="4E830C"/>
                </a:solidFill>
                <a:cs typeface="+mn-ea"/>
                <a:sym typeface="+mn-lt"/>
              </a:endParaRPr>
            </a:p>
          </p:txBody>
        </p:sp>
      </p:grpSp>
      <p:sp>
        <p:nvSpPr>
          <p:cNvPr id="7" name="矩形 6"/>
          <p:cNvSpPr/>
          <p:nvPr/>
        </p:nvSpPr>
        <p:spPr>
          <a:xfrm>
            <a:off x="2575789" y="2149575"/>
            <a:ext cx="3877985" cy="830997"/>
          </a:xfrm>
          <a:prstGeom prst="rect">
            <a:avLst/>
          </a:prstGeom>
        </p:spPr>
        <p:txBody>
          <a:bodyPr wrap="none">
            <a:spAutoFit/>
          </a:bodyPr>
          <a:lstStyle/>
          <a:p>
            <a:pPr lvl="0" algn="ctr"/>
            <a:r>
              <a:rPr lang="zh-CN" altLang="en-US" sz="4800" b="1" dirty="0">
                <a:solidFill>
                  <a:srgbClr val="4E830C"/>
                </a:solidFill>
                <a:cs typeface="+mn-ea"/>
                <a:sym typeface="+mn-lt"/>
              </a:rPr>
              <a:t>端午节的诗词</a:t>
            </a:r>
          </a:p>
        </p:txBody>
      </p:sp>
      <p:sp>
        <p:nvSpPr>
          <p:cNvPr id="8" name="MH_Text_2"/>
          <p:cNvSpPr txBox="1"/>
          <p:nvPr>
            <p:custDataLst>
              <p:tags r:id="rId1"/>
            </p:custDataLst>
          </p:nvPr>
        </p:nvSpPr>
        <p:spPr>
          <a:xfrm>
            <a:off x="3954694" y="2966106"/>
            <a:ext cx="1399253" cy="262701"/>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1705" dirty="0">
                <a:solidFill>
                  <a:schemeClr val="tx1">
                    <a:lumMod val="75000"/>
                    <a:lumOff val="25000"/>
                  </a:schemeClr>
                </a:solidFill>
                <a:cs typeface="+mn-ea"/>
                <a:sym typeface="+mn-lt"/>
              </a:rPr>
              <a:t>添加副标题</a:t>
            </a:r>
            <a:endParaRPr lang="en-US" altLang="zh-CN" sz="170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53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200" fill="hold"/>
                                        <p:tgtEl>
                                          <p:spTgt spid="3"/>
                                        </p:tgtEl>
                                        <p:attrNameLst>
                                          <p:attrName>ppt_x</p:attrName>
                                        </p:attrNameLst>
                                      </p:cBhvr>
                                      <p:tavLst>
                                        <p:tav tm="0">
                                          <p:val>
                                            <p:strVal val="0-#ppt_w/2"/>
                                          </p:val>
                                        </p:tav>
                                        <p:tav tm="100000">
                                          <p:val>
                                            <p:strVal val="#ppt_x"/>
                                          </p:val>
                                        </p:tav>
                                      </p:tavLst>
                                    </p:anim>
                                    <p:anim calcmode="lin" valueType="num">
                                      <p:cBhvr additive="base">
                                        <p:cTn id="8" dur="42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98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80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750"/>
                                        <p:tgtEl>
                                          <p:spTgt spid="7"/>
                                        </p:tgtEl>
                                      </p:cBhvr>
                                    </p:animEffect>
                                  </p:childTnLst>
                                </p:cTn>
                              </p:par>
                            </p:childTnLst>
                          </p:cTn>
                        </p:par>
                        <p:par>
                          <p:cTn id="19" fill="hold">
                            <p:stCondLst>
                              <p:cond delay="118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6"/>
          <p:cNvSpPr txBox="1"/>
          <p:nvPr/>
        </p:nvSpPr>
        <p:spPr>
          <a:xfrm>
            <a:off x="482246" y="2693539"/>
            <a:ext cx="3680179" cy="1754326"/>
          </a:xfrm>
          <a:prstGeom prst="rect">
            <a:avLst/>
          </a:prstGeom>
          <a:noFill/>
        </p:spPr>
        <p:txBody>
          <a:bodyPr wrap="square" rtlCol="0">
            <a:spAutoFit/>
          </a:bodyPr>
          <a:lstStyle/>
          <a:p>
            <a:pPr>
              <a:lnSpc>
                <a:spcPct val="150000"/>
              </a:lnSpc>
            </a:pPr>
            <a:r>
              <a:rPr lang="zh-CN" altLang="en-US" sz="1200" dirty="0">
                <a:ln w="0"/>
                <a:solidFill>
                  <a:prstClr val="black">
                    <a:lumMod val="75000"/>
                    <a:lumOff val="25000"/>
                  </a:prstClr>
                </a:solidFill>
                <a:effectLst/>
                <a:cs typeface="+mn-ea"/>
                <a:sym typeface="+mn-lt"/>
              </a:rPr>
              <a:t>香泥垒燕，密叶巢莺，春晦寒浅。花径风柔，著地舞茵红软。斗草烟欺罗袂薄，秋千影落春游倦。醉归来，记宝帐歌慵，锦屏香暖。别来怅、光阴容易，还又酴醿，牡丹开遍。妒恨疏狂，那更柳花迎面。鸿羽难凭芳信短，长安犹近归期远。倚危楼，但镇日、绣帘高卷。</a:t>
            </a:r>
          </a:p>
        </p:txBody>
      </p:sp>
      <p:sp>
        <p:nvSpPr>
          <p:cNvPr id="7" name="MH_Text_1"/>
          <p:cNvSpPr txBox="1"/>
          <p:nvPr>
            <p:custDataLst>
              <p:tags r:id="rId1"/>
            </p:custDataLst>
          </p:nvPr>
        </p:nvSpPr>
        <p:spPr>
          <a:xfrm>
            <a:off x="905774" y="1759064"/>
            <a:ext cx="2065674" cy="307777"/>
          </a:xfrm>
          <a:prstGeom prst="rect">
            <a:avLst/>
          </a:prstGeom>
          <a:noFill/>
        </p:spPr>
        <p:txBody>
          <a:bodyPr wrap="square" lIns="0" tIns="0" rIns="0" bIns="0" rtlCol="0" anchor="t" anchorCtr="0">
            <a:spAutoFit/>
          </a:bodyPr>
          <a:lstStyle/>
          <a:p>
            <a:r>
              <a:rPr lang="zh-CN" altLang="en-US" sz="2000" b="1" dirty="0">
                <a:solidFill>
                  <a:srgbClr val="4E830C"/>
                </a:solidFill>
                <a:cs typeface="+mn-ea"/>
                <a:sym typeface="+mn-lt"/>
              </a:rPr>
              <a:t>倦寻芳</a:t>
            </a:r>
            <a:r>
              <a:rPr lang="en-US" altLang="zh-CN" sz="2000" b="1" dirty="0">
                <a:solidFill>
                  <a:srgbClr val="4E830C"/>
                </a:solidFill>
                <a:cs typeface="+mn-ea"/>
                <a:sym typeface="+mn-lt"/>
              </a:rPr>
              <a:t>·</a:t>
            </a:r>
            <a:r>
              <a:rPr lang="zh-CN" altLang="en-US" sz="2000" b="1" dirty="0">
                <a:solidFill>
                  <a:srgbClr val="4E830C"/>
                </a:solidFill>
                <a:cs typeface="+mn-ea"/>
                <a:sym typeface="+mn-lt"/>
              </a:rPr>
              <a:t>香泥垒燕</a:t>
            </a:r>
            <a:endParaRPr lang="en-US" altLang="zh-CN" sz="2000" b="1" dirty="0">
              <a:solidFill>
                <a:srgbClr val="4E830C"/>
              </a:solidFill>
              <a:cs typeface="+mn-ea"/>
              <a:sym typeface="+mn-lt"/>
            </a:endParaRPr>
          </a:p>
        </p:txBody>
      </p:sp>
      <p:pic>
        <p:nvPicPr>
          <p:cNvPr id="13" name="图片 12"/>
          <p:cNvPicPr>
            <a:picLocks noChangeAspect="1"/>
          </p:cNvPicPr>
          <p:nvPr/>
        </p:nvPicPr>
        <p:blipFill>
          <a:blip r:embed="rId5" cstate="screen"/>
          <a:stretch>
            <a:fillRect/>
          </a:stretch>
        </p:blipFill>
        <p:spPr>
          <a:xfrm>
            <a:off x="4523190" y="1522137"/>
            <a:ext cx="3954025" cy="2487128"/>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12" name="MH_Text_1"/>
          <p:cNvSpPr txBox="1"/>
          <p:nvPr>
            <p:custDataLst>
              <p:tags r:id="rId2"/>
            </p:custDataLst>
          </p:nvPr>
        </p:nvSpPr>
        <p:spPr>
          <a:xfrm>
            <a:off x="2253609" y="2231684"/>
            <a:ext cx="2065674" cy="307777"/>
          </a:xfrm>
          <a:prstGeom prst="rect">
            <a:avLst/>
          </a:prstGeom>
          <a:noFill/>
        </p:spPr>
        <p:txBody>
          <a:bodyPr wrap="square" lIns="0" tIns="0" rIns="0" bIns="0" rtlCol="0" anchor="t" anchorCtr="0">
            <a:spAutoFit/>
          </a:bodyPr>
          <a:lstStyle/>
          <a:p>
            <a:r>
              <a:rPr lang="en-US" altLang="zh-CN" sz="2000" b="1" dirty="0">
                <a:solidFill>
                  <a:prstClr val="black">
                    <a:lumMod val="75000"/>
                    <a:lumOff val="25000"/>
                  </a:prstClr>
                </a:solidFill>
                <a:cs typeface="+mn-ea"/>
                <a:sym typeface="+mn-lt"/>
              </a:rPr>
              <a:t>【</a:t>
            </a:r>
            <a:r>
              <a:rPr lang="zh-CN" altLang="en-US" sz="2000" b="1" dirty="0">
                <a:solidFill>
                  <a:prstClr val="black">
                    <a:lumMod val="75000"/>
                    <a:lumOff val="25000"/>
                  </a:prstClr>
                </a:solidFill>
                <a:cs typeface="+mn-ea"/>
                <a:sym typeface="+mn-lt"/>
              </a:rPr>
              <a:t>卢祖皋</a:t>
            </a:r>
            <a:r>
              <a:rPr lang="en-US" altLang="zh-CN" sz="2000" b="1" dirty="0">
                <a:solidFill>
                  <a:prstClr val="black">
                    <a:lumMod val="75000"/>
                    <a:lumOff val="25000"/>
                  </a:prstClr>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type="lt">
                                    <p:tmPct val="6032"/>
                                  </p:iterate>
                                  <p:childTnLst>
                                    <p:set>
                                      <p:cBhvr>
                                        <p:cTn id="18" dur="1" fill="hold">
                                          <p:stCondLst>
                                            <p:cond delay="0"/>
                                          </p:stCondLst>
                                        </p:cTn>
                                        <p:tgtEl>
                                          <p:spTgt spid="6"/>
                                        </p:tgtEl>
                                        <p:attrNameLst>
                                          <p:attrName>style.visibility</p:attrName>
                                        </p:attrNameLst>
                                      </p:cBhvr>
                                      <p:to>
                                        <p:strVal val="visible"/>
                                      </p:to>
                                    </p:set>
                                    <p:animEffect transition="in" filter="wipe(left)">
                                      <p:cBhvr>
                                        <p:cTn id="19" dur="700"/>
                                        <p:tgtEl>
                                          <p:spTgt spid="6"/>
                                        </p:tgtEl>
                                      </p:cBhvr>
                                    </p:animEffect>
                                  </p:childTnLst>
                                </p:cTn>
                              </p:par>
                              <p:par>
                                <p:cTn id="20" presetID="2" presetClass="entr" presetSubtype="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300" fill="hold"/>
                                        <p:tgtEl>
                                          <p:spTgt spid="13"/>
                                        </p:tgtEl>
                                        <p:attrNameLst>
                                          <p:attrName>ppt_x</p:attrName>
                                        </p:attrNameLst>
                                      </p:cBhvr>
                                      <p:tavLst>
                                        <p:tav tm="0">
                                          <p:val>
                                            <p:strVal val="1+#ppt_w/2"/>
                                          </p:val>
                                        </p:tav>
                                        <p:tav tm="100000">
                                          <p:val>
                                            <p:strVal val="#ppt_x"/>
                                          </p:val>
                                        </p:tav>
                                      </p:tavLst>
                                    </p:anim>
                                    <p:anim calcmode="lin" valueType="num">
                                      <p:cBhvr additive="base">
                                        <p:cTn id="23" dur="13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6"/>
          <p:cNvSpPr txBox="1"/>
          <p:nvPr/>
        </p:nvSpPr>
        <p:spPr>
          <a:xfrm>
            <a:off x="4626784" y="2609155"/>
            <a:ext cx="4300336" cy="1477328"/>
          </a:xfrm>
          <a:prstGeom prst="rect">
            <a:avLst/>
          </a:prstGeom>
          <a:noFill/>
        </p:spPr>
        <p:txBody>
          <a:bodyPr wrap="square" rtlCol="0">
            <a:spAutoFit/>
          </a:bodyPr>
          <a:lstStyle/>
          <a:p>
            <a:pPr>
              <a:lnSpc>
                <a:spcPct val="150000"/>
              </a:lnSpc>
            </a:pPr>
            <a:r>
              <a:rPr lang="zh-CN" altLang="en-US" sz="2000" dirty="0">
                <a:ln w="0"/>
                <a:solidFill>
                  <a:prstClr val="black">
                    <a:lumMod val="75000"/>
                    <a:lumOff val="25000"/>
                  </a:prstClr>
                </a:solidFill>
                <a:effectLst/>
                <a:cs typeface="+mn-ea"/>
                <a:sym typeface="+mn-lt"/>
              </a:rPr>
              <a:t>节分端午自谁言，万古传闻为屈原。</a:t>
            </a:r>
          </a:p>
          <a:p>
            <a:pPr>
              <a:lnSpc>
                <a:spcPct val="150000"/>
              </a:lnSpc>
            </a:pPr>
            <a:endParaRPr lang="zh-CN" altLang="en-US" sz="2000" dirty="0">
              <a:ln w="0"/>
              <a:solidFill>
                <a:prstClr val="black">
                  <a:lumMod val="75000"/>
                  <a:lumOff val="25000"/>
                </a:prstClr>
              </a:solidFill>
              <a:effectLst/>
              <a:cs typeface="+mn-ea"/>
              <a:sym typeface="+mn-lt"/>
            </a:endParaRPr>
          </a:p>
          <a:p>
            <a:pPr>
              <a:lnSpc>
                <a:spcPct val="150000"/>
              </a:lnSpc>
            </a:pPr>
            <a:r>
              <a:rPr lang="zh-CN" altLang="en-US" sz="2000" dirty="0">
                <a:ln w="0"/>
                <a:solidFill>
                  <a:prstClr val="black">
                    <a:lumMod val="75000"/>
                    <a:lumOff val="25000"/>
                  </a:prstClr>
                </a:solidFill>
                <a:effectLst/>
                <a:cs typeface="+mn-ea"/>
                <a:sym typeface="+mn-lt"/>
              </a:rPr>
              <a:t>堪笑楚江空渺渺，不能洗得直臣冤。</a:t>
            </a:r>
          </a:p>
        </p:txBody>
      </p:sp>
      <p:sp>
        <p:nvSpPr>
          <p:cNvPr id="7" name="MH_Text_1"/>
          <p:cNvSpPr txBox="1"/>
          <p:nvPr>
            <p:custDataLst>
              <p:tags r:id="rId1"/>
            </p:custDataLst>
          </p:nvPr>
        </p:nvSpPr>
        <p:spPr>
          <a:xfrm>
            <a:off x="5391017" y="1676949"/>
            <a:ext cx="1385935" cy="553998"/>
          </a:xfrm>
          <a:prstGeom prst="rect">
            <a:avLst/>
          </a:prstGeom>
          <a:noFill/>
        </p:spPr>
        <p:txBody>
          <a:bodyPr wrap="square" lIns="0" tIns="0" rIns="0" bIns="0" rtlCol="0" anchor="t" anchorCtr="0">
            <a:spAutoFit/>
          </a:bodyPr>
          <a:lstStyle/>
          <a:p>
            <a:r>
              <a:rPr lang="zh-CN" altLang="en-US" sz="3600" b="1" dirty="0">
                <a:solidFill>
                  <a:srgbClr val="4E830C"/>
                </a:solidFill>
                <a:cs typeface="+mn-ea"/>
                <a:sym typeface="+mn-lt"/>
              </a:rPr>
              <a:t>端 午</a:t>
            </a:r>
            <a:endParaRPr lang="en-US" altLang="zh-CN" sz="3600" b="1" dirty="0">
              <a:solidFill>
                <a:srgbClr val="4E830C"/>
              </a:solidFill>
              <a:cs typeface="+mn-ea"/>
              <a:sym typeface="+mn-lt"/>
            </a:endParaRPr>
          </a:p>
        </p:txBody>
      </p:sp>
      <p:pic>
        <p:nvPicPr>
          <p:cNvPr id="13" name="图片 12"/>
          <p:cNvPicPr>
            <a:picLocks noChangeAspect="1"/>
          </p:cNvPicPr>
          <p:nvPr/>
        </p:nvPicPr>
        <p:blipFill>
          <a:blip r:embed="rId5"/>
          <a:stretch>
            <a:fillRect/>
          </a:stretch>
        </p:blipFill>
        <p:spPr>
          <a:xfrm>
            <a:off x="313716" y="1755282"/>
            <a:ext cx="4048124" cy="2478618"/>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12" name="MH_Text_1"/>
          <p:cNvSpPr txBox="1"/>
          <p:nvPr>
            <p:custDataLst>
              <p:tags r:id="rId2"/>
            </p:custDataLst>
          </p:nvPr>
        </p:nvSpPr>
        <p:spPr>
          <a:xfrm>
            <a:off x="6776952" y="2069758"/>
            <a:ext cx="2065674" cy="307777"/>
          </a:xfrm>
          <a:prstGeom prst="rect">
            <a:avLst/>
          </a:prstGeom>
          <a:noFill/>
        </p:spPr>
        <p:txBody>
          <a:bodyPr wrap="square" lIns="0" tIns="0" rIns="0" bIns="0" rtlCol="0" anchor="t" anchorCtr="0">
            <a:spAutoFit/>
          </a:bodyPr>
          <a:lstStyle/>
          <a:p>
            <a:r>
              <a:rPr lang="en-US" altLang="zh-CN" sz="2000" b="1" dirty="0">
                <a:solidFill>
                  <a:prstClr val="black">
                    <a:lumMod val="75000"/>
                    <a:lumOff val="25000"/>
                  </a:prstClr>
                </a:solidFill>
                <a:cs typeface="+mn-ea"/>
                <a:sym typeface="+mn-lt"/>
              </a:rPr>
              <a:t>【</a:t>
            </a:r>
            <a:r>
              <a:rPr lang="zh-CN" altLang="en-US" sz="2000" b="1" dirty="0">
                <a:solidFill>
                  <a:prstClr val="black">
                    <a:lumMod val="75000"/>
                    <a:lumOff val="25000"/>
                  </a:prstClr>
                </a:solidFill>
                <a:cs typeface="+mn-ea"/>
                <a:sym typeface="+mn-lt"/>
              </a:rPr>
              <a:t>唐 文秀</a:t>
            </a:r>
            <a:r>
              <a:rPr lang="en-US" altLang="zh-CN" sz="2000" b="1" dirty="0">
                <a:solidFill>
                  <a:prstClr val="black">
                    <a:lumMod val="75000"/>
                    <a:lumOff val="25000"/>
                  </a:prstClr>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type="lt">
                                    <p:tmPct val="6032"/>
                                  </p:iterate>
                                  <p:childTnLst>
                                    <p:set>
                                      <p:cBhvr>
                                        <p:cTn id="18" dur="1" fill="hold">
                                          <p:stCondLst>
                                            <p:cond delay="0"/>
                                          </p:stCondLst>
                                        </p:cTn>
                                        <p:tgtEl>
                                          <p:spTgt spid="6"/>
                                        </p:tgtEl>
                                        <p:attrNameLst>
                                          <p:attrName>style.visibility</p:attrName>
                                        </p:attrNameLst>
                                      </p:cBhvr>
                                      <p:to>
                                        <p:strVal val="visible"/>
                                      </p:to>
                                    </p:set>
                                    <p:animEffect transition="in" filter="wipe(left)">
                                      <p:cBhvr>
                                        <p:cTn id="19" dur="700"/>
                                        <p:tgtEl>
                                          <p:spTgt spid="6"/>
                                        </p:tgtEl>
                                      </p:cBhvr>
                                    </p:animEffect>
                                  </p:childTnLst>
                                </p:cTn>
                              </p:par>
                              <p:par>
                                <p:cTn id="20" presetID="2" presetClass="entr" presetSubtype="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300" fill="hold"/>
                                        <p:tgtEl>
                                          <p:spTgt spid="13"/>
                                        </p:tgtEl>
                                        <p:attrNameLst>
                                          <p:attrName>ppt_x</p:attrName>
                                        </p:attrNameLst>
                                      </p:cBhvr>
                                      <p:tavLst>
                                        <p:tav tm="0">
                                          <p:val>
                                            <p:strVal val="1+#ppt_w/2"/>
                                          </p:val>
                                        </p:tav>
                                        <p:tav tm="100000">
                                          <p:val>
                                            <p:strVal val="#ppt_x"/>
                                          </p:val>
                                        </p:tav>
                                      </p:tavLst>
                                    </p:anim>
                                    <p:anim calcmode="lin" valueType="num">
                                      <p:cBhvr additive="base">
                                        <p:cTn id="23" dur="13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6"/>
          <p:cNvSpPr txBox="1"/>
          <p:nvPr/>
        </p:nvSpPr>
        <p:spPr>
          <a:xfrm>
            <a:off x="978335" y="2659187"/>
            <a:ext cx="3288865" cy="1938992"/>
          </a:xfrm>
          <a:prstGeom prst="rect">
            <a:avLst/>
          </a:prstGeom>
          <a:noFill/>
        </p:spPr>
        <p:txBody>
          <a:bodyPr wrap="square" rtlCol="0">
            <a:spAutoFit/>
          </a:bodyPr>
          <a:lstStyle/>
          <a:p>
            <a:pPr>
              <a:lnSpc>
                <a:spcPct val="150000"/>
              </a:lnSpc>
            </a:pPr>
            <a:r>
              <a:rPr lang="zh-CN" altLang="en-US" sz="2000" dirty="0">
                <a:ln w="0"/>
                <a:solidFill>
                  <a:prstClr val="black">
                    <a:lumMod val="75000"/>
                    <a:lumOff val="25000"/>
                  </a:prstClr>
                </a:solidFill>
                <a:effectLst/>
                <a:cs typeface="+mn-ea"/>
                <a:sym typeface="+mn-lt"/>
              </a:rPr>
              <a:t>屈氏已沉死，楚人哀不容。</a:t>
            </a:r>
          </a:p>
          <a:p>
            <a:pPr>
              <a:lnSpc>
                <a:spcPct val="150000"/>
              </a:lnSpc>
            </a:pPr>
            <a:r>
              <a:rPr lang="zh-CN" altLang="en-US" sz="2000" dirty="0">
                <a:ln w="0"/>
                <a:solidFill>
                  <a:prstClr val="black">
                    <a:lumMod val="75000"/>
                    <a:lumOff val="25000"/>
                  </a:prstClr>
                </a:solidFill>
                <a:effectLst/>
                <a:cs typeface="+mn-ea"/>
                <a:sym typeface="+mn-lt"/>
              </a:rPr>
              <a:t>何尝奈谗谤，徒欲却蛟龙。</a:t>
            </a:r>
          </a:p>
          <a:p>
            <a:pPr>
              <a:lnSpc>
                <a:spcPct val="150000"/>
              </a:lnSpc>
            </a:pPr>
            <a:r>
              <a:rPr lang="zh-CN" altLang="en-US" sz="2000" dirty="0">
                <a:ln w="0"/>
                <a:solidFill>
                  <a:prstClr val="black">
                    <a:lumMod val="75000"/>
                    <a:lumOff val="25000"/>
                  </a:prstClr>
                </a:solidFill>
                <a:effectLst/>
                <a:cs typeface="+mn-ea"/>
                <a:sym typeface="+mn-lt"/>
              </a:rPr>
              <a:t>未泯生前恨，而追没后踪。</a:t>
            </a:r>
          </a:p>
          <a:p>
            <a:pPr>
              <a:lnSpc>
                <a:spcPct val="150000"/>
              </a:lnSpc>
            </a:pPr>
            <a:r>
              <a:rPr lang="zh-CN" altLang="en-US" sz="2000" dirty="0">
                <a:ln w="0"/>
                <a:solidFill>
                  <a:prstClr val="black">
                    <a:lumMod val="75000"/>
                    <a:lumOff val="25000"/>
                  </a:prstClr>
                </a:solidFill>
                <a:effectLst/>
                <a:cs typeface="+mn-ea"/>
                <a:sym typeface="+mn-lt"/>
              </a:rPr>
              <a:t>沅湘碧潭水，应自照千峰。</a:t>
            </a:r>
          </a:p>
        </p:txBody>
      </p:sp>
      <p:sp>
        <p:nvSpPr>
          <p:cNvPr id="7" name="MH_Text_1"/>
          <p:cNvSpPr txBox="1"/>
          <p:nvPr>
            <p:custDataLst>
              <p:tags r:id="rId1"/>
            </p:custDataLst>
          </p:nvPr>
        </p:nvSpPr>
        <p:spPr>
          <a:xfrm>
            <a:off x="1247268" y="1605766"/>
            <a:ext cx="1924557" cy="553998"/>
          </a:xfrm>
          <a:prstGeom prst="rect">
            <a:avLst/>
          </a:prstGeom>
          <a:noFill/>
        </p:spPr>
        <p:txBody>
          <a:bodyPr wrap="square" lIns="0" tIns="0" rIns="0" bIns="0" rtlCol="0" anchor="t" anchorCtr="0">
            <a:spAutoFit/>
          </a:bodyPr>
          <a:lstStyle/>
          <a:p>
            <a:r>
              <a:rPr lang="zh-CN" altLang="en-US" sz="3600" b="1" dirty="0">
                <a:solidFill>
                  <a:srgbClr val="4E830C"/>
                </a:solidFill>
                <a:cs typeface="+mn-ea"/>
                <a:sym typeface="+mn-lt"/>
              </a:rPr>
              <a:t>五月五日　</a:t>
            </a:r>
            <a:endParaRPr lang="en-US" altLang="zh-CN" sz="3600" b="1" dirty="0">
              <a:solidFill>
                <a:srgbClr val="4E830C"/>
              </a:solidFill>
              <a:cs typeface="+mn-ea"/>
              <a:sym typeface="+mn-lt"/>
            </a:endParaRPr>
          </a:p>
        </p:txBody>
      </p:sp>
      <p:pic>
        <p:nvPicPr>
          <p:cNvPr id="13" name="图片 12"/>
          <p:cNvPicPr>
            <a:picLocks noChangeAspect="1"/>
          </p:cNvPicPr>
          <p:nvPr/>
        </p:nvPicPr>
        <p:blipFill>
          <a:blip r:embed="rId5"/>
          <a:stretch>
            <a:fillRect/>
          </a:stretch>
        </p:blipFill>
        <p:spPr>
          <a:xfrm>
            <a:off x="5497806" y="873457"/>
            <a:ext cx="2816778" cy="3724722"/>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12" name="MH_Text_1"/>
          <p:cNvSpPr txBox="1"/>
          <p:nvPr>
            <p:custDataLst>
              <p:tags r:id="rId2"/>
            </p:custDataLst>
          </p:nvPr>
        </p:nvSpPr>
        <p:spPr>
          <a:xfrm>
            <a:off x="2909428" y="2159764"/>
            <a:ext cx="2065674" cy="307777"/>
          </a:xfrm>
          <a:prstGeom prst="rect">
            <a:avLst/>
          </a:prstGeom>
          <a:noFill/>
        </p:spPr>
        <p:txBody>
          <a:bodyPr wrap="square" lIns="0" tIns="0" rIns="0" bIns="0" rtlCol="0" anchor="t" anchorCtr="0">
            <a:spAutoFit/>
          </a:bodyPr>
          <a:lstStyle/>
          <a:p>
            <a:r>
              <a:rPr lang="en-US" altLang="zh-CN" sz="2000" b="1" dirty="0">
                <a:solidFill>
                  <a:prstClr val="black">
                    <a:lumMod val="75000"/>
                    <a:lumOff val="25000"/>
                  </a:prstClr>
                </a:solidFill>
                <a:cs typeface="+mn-ea"/>
                <a:sym typeface="+mn-lt"/>
              </a:rPr>
              <a:t>【</a:t>
            </a:r>
            <a:r>
              <a:rPr lang="zh-CN" altLang="en-US" sz="2000" b="1" dirty="0">
                <a:solidFill>
                  <a:prstClr val="black">
                    <a:lumMod val="75000"/>
                    <a:lumOff val="25000"/>
                  </a:prstClr>
                </a:solidFill>
                <a:cs typeface="+mn-ea"/>
                <a:sym typeface="+mn-lt"/>
              </a:rPr>
              <a:t>北宋 梅尧臣</a:t>
            </a:r>
            <a:r>
              <a:rPr lang="en-US" altLang="zh-CN" sz="2000" b="1" dirty="0">
                <a:solidFill>
                  <a:prstClr val="black">
                    <a:lumMod val="75000"/>
                    <a:lumOff val="25000"/>
                  </a:prstClr>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type="lt">
                                    <p:tmPct val="6032"/>
                                  </p:iterate>
                                  <p:childTnLst>
                                    <p:set>
                                      <p:cBhvr>
                                        <p:cTn id="18" dur="1" fill="hold">
                                          <p:stCondLst>
                                            <p:cond delay="0"/>
                                          </p:stCondLst>
                                        </p:cTn>
                                        <p:tgtEl>
                                          <p:spTgt spid="6"/>
                                        </p:tgtEl>
                                        <p:attrNameLst>
                                          <p:attrName>style.visibility</p:attrName>
                                        </p:attrNameLst>
                                      </p:cBhvr>
                                      <p:to>
                                        <p:strVal val="visible"/>
                                      </p:to>
                                    </p:set>
                                    <p:animEffect transition="in" filter="wipe(left)">
                                      <p:cBhvr>
                                        <p:cTn id="19" dur="700"/>
                                        <p:tgtEl>
                                          <p:spTgt spid="6"/>
                                        </p:tgtEl>
                                      </p:cBhvr>
                                    </p:animEffect>
                                  </p:childTnLst>
                                </p:cTn>
                              </p:par>
                              <p:par>
                                <p:cTn id="20" presetID="2" presetClass="entr" presetSubtype="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300" fill="hold"/>
                                        <p:tgtEl>
                                          <p:spTgt spid="13"/>
                                        </p:tgtEl>
                                        <p:attrNameLst>
                                          <p:attrName>ppt_x</p:attrName>
                                        </p:attrNameLst>
                                      </p:cBhvr>
                                      <p:tavLst>
                                        <p:tav tm="0">
                                          <p:val>
                                            <p:strVal val="1+#ppt_w/2"/>
                                          </p:val>
                                        </p:tav>
                                        <p:tav tm="100000">
                                          <p:val>
                                            <p:strVal val="#ppt_x"/>
                                          </p:val>
                                        </p:tav>
                                      </p:tavLst>
                                    </p:anim>
                                    <p:anim calcmode="lin" valueType="num">
                                      <p:cBhvr additive="base">
                                        <p:cTn id="23" dur="13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rot="1388080">
            <a:off x="1097495" y="1298982"/>
            <a:ext cx="2929046" cy="2986338"/>
            <a:chOff x="2472128" y="1733024"/>
            <a:chExt cx="1457922" cy="1486441"/>
          </a:xfrm>
        </p:grpSpPr>
        <p:grpSp>
          <p:nvGrpSpPr>
            <p:cNvPr id="3" name="组合 2"/>
            <p:cNvGrpSpPr/>
            <p:nvPr/>
          </p:nvGrpSpPr>
          <p:grpSpPr>
            <a:xfrm>
              <a:off x="2472128" y="1944692"/>
              <a:ext cx="1457922" cy="1274773"/>
              <a:chOff x="2472128" y="1944692"/>
              <a:chExt cx="1457922" cy="1274773"/>
            </a:xfrm>
          </p:grpSpPr>
          <p:sp>
            <p:nvSpPr>
              <p:cNvPr id="5" name="矩形 4"/>
              <p:cNvSpPr/>
              <p:nvPr/>
            </p:nvSpPr>
            <p:spPr>
              <a:xfrm rot="20211173">
                <a:off x="2472128" y="1944692"/>
                <a:ext cx="1457922" cy="1274773"/>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pic>
            <p:nvPicPr>
              <p:cNvPr id="6" name="Picture 6"/>
              <p:cNvPicPr>
                <a:picLocks noChangeAspect="1" noChangeArrowheads="1"/>
              </p:cNvPicPr>
              <p:nvPr/>
            </p:nvPicPr>
            <p:blipFill>
              <a:blip r:embed="rId5" cstate="screen"/>
              <a:stretch>
                <a:fillRect/>
              </a:stretch>
            </p:blipFill>
            <p:spPr bwMode="auto">
              <a:xfrm rot="20161162">
                <a:off x="2636491" y="2192757"/>
                <a:ext cx="1183430" cy="905576"/>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2" descr="C:\Users\jsj\Downloads\44MRedocn_2011011912540106_322215\9.png"/>
            <p:cNvPicPr>
              <a:picLocks noChangeAspect="1" noChangeArrowheads="1"/>
            </p:cNvPicPr>
            <p:nvPr/>
          </p:nvPicPr>
          <p:blipFill rotWithShape="1">
            <a:blip r:embed="rId6" cstate="print"/>
            <a:srcRect/>
            <a:stretch>
              <a:fillRect/>
            </a:stretch>
          </p:blipFill>
          <p:spPr bwMode="auto">
            <a:xfrm>
              <a:off x="2627784" y="1733024"/>
              <a:ext cx="734402" cy="6858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4477768" y="2753208"/>
            <a:ext cx="3996767" cy="961289"/>
          </a:xfrm>
          <a:prstGeom prst="rect">
            <a:avLst/>
          </a:prstGeom>
          <a:noFill/>
        </p:spPr>
        <p:txBody>
          <a:bodyPr wrap="square" rtlCol="0">
            <a:spAutoFit/>
          </a:bodyPr>
          <a:lstStyle/>
          <a:p>
            <a:pPr>
              <a:lnSpc>
                <a:spcPct val="150000"/>
              </a:lnSpc>
            </a:pPr>
            <a:r>
              <a:rPr lang="zh-CN" altLang="en-US" sz="2000" dirty="0">
                <a:ln w="0"/>
                <a:solidFill>
                  <a:prstClr val="black">
                    <a:lumMod val="75000"/>
                    <a:lumOff val="25000"/>
                  </a:prstClr>
                </a:solidFill>
                <a:effectLst/>
                <a:cs typeface="+mn-ea"/>
                <a:sym typeface="+mn-lt"/>
              </a:rPr>
              <a:t>竞渡深悲千载冤，忠魂一去讵能还。</a:t>
            </a:r>
          </a:p>
          <a:p>
            <a:pPr>
              <a:lnSpc>
                <a:spcPct val="150000"/>
              </a:lnSpc>
            </a:pPr>
            <a:r>
              <a:rPr lang="zh-CN" altLang="en-US" sz="2000" dirty="0">
                <a:ln w="0"/>
                <a:solidFill>
                  <a:prstClr val="black">
                    <a:lumMod val="75000"/>
                    <a:lumOff val="25000"/>
                  </a:prstClr>
                </a:solidFill>
                <a:effectLst/>
                <a:cs typeface="+mn-ea"/>
                <a:sym typeface="+mn-lt"/>
              </a:rPr>
              <a:t>国亡身殒今何有，只留离骚在世间。</a:t>
            </a:r>
          </a:p>
        </p:txBody>
      </p:sp>
      <p:sp>
        <p:nvSpPr>
          <p:cNvPr id="8" name="MH_Text_1"/>
          <p:cNvSpPr txBox="1"/>
          <p:nvPr>
            <p:custDataLst>
              <p:tags r:id="rId1"/>
            </p:custDataLst>
          </p:nvPr>
        </p:nvSpPr>
        <p:spPr>
          <a:xfrm>
            <a:off x="4918696" y="1645212"/>
            <a:ext cx="1924557" cy="553998"/>
          </a:xfrm>
          <a:prstGeom prst="rect">
            <a:avLst/>
          </a:prstGeom>
          <a:noFill/>
        </p:spPr>
        <p:txBody>
          <a:bodyPr wrap="square" lIns="0" tIns="0" rIns="0" bIns="0" rtlCol="0" anchor="t" anchorCtr="0">
            <a:spAutoFit/>
          </a:bodyPr>
          <a:lstStyle/>
          <a:p>
            <a:r>
              <a:rPr lang="zh-CN" altLang="en-US" sz="3600" b="1" dirty="0">
                <a:solidFill>
                  <a:srgbClr val="4E830C"/>
                </a:solidFill>
                <a:cs typeface="+mn-ea"/>
                <a:sym typeface="+mn-lt"/>
              </a:rPr>
              <a:t>和端午　　</a:t>
            </a:r>
            <a:endParaRPr lang="en-US" altLang="zh-CN" sz="3600" b="1" dirty="0">
              <a:solidFill>
                <a:srgbClr val="4E830C"/>
              </a:solidFill>
              <a:cs typeface="+mn-ea"/>
              <a:sym typeface="+mn-lt"/>
            </a:endParaRPr>
          </a:p>
        </p:txBody>
      </p:sp>
      <p:sp>
        <p:nvSpPr>
          <p:cNvPr id="9" name="MH_Text_1"/>
          <p:cNvSpPr txBox="1"/>
          <p:nvPr>
            <p:custDataLst>
              <p:tags r:id="rId2"/>
            </p:custDataLst>
          </p:nvPr>
        </p:nvSpPr>
        <p:spPr>
          <a:xfrm>
            <a:off x="6319378" y="2168431"/>
            <a:ext cx="2065674" cy="307777"/>
          </a:xfrm>
          <a:prstGeom prst="rect">
            <a:avLst/>
          </a:prstGeom>
          <a:noFill/>
        </p:spPr>
        <p:txBody>
          <a:bodyPr wrap="square" lIns="0" tIns="0" rIns="0" bIns="0" rtlCol="0" anchor="t" anchorCtr="0">
            <a:spAutoFit/>
          </a:bodyPr>
          <a:lstStyle/>
          <a:p>
            <a:r>
              <a:rPr lang="en-US" altLang="zh-CN" sz="2000" b="1" dirty="0">
                <a:solidFill>
                  <a:prstClr val="black">
                    <a:lumMod val="75000"/>
                    <a:lumOff val="25000"/>
                  </a:prstClr>
                </a:solidFill>
                <a:cs typeface="+mn-ea"/>
                <a:sym typeface="+mn-lt"/>
              </a:rPr>
              <a:t>【</a:t>
            </a:r>
            <a:r>
              <a:rPr lang="zh-CN" altLang="en-US" sz="2000" b="1" dirty="0">
                <a:solidFill>
                  <a:prstClr val="black">
                    <a:lumMod val="75000"/>
                    <a:lumOff val="25000"/>
                  </a:prstClr>
                </a:solidFill>
                <a:cs typeface="+mn-ea"/>
                <a:sym typeface="+mn-lt"/>
              </a:rPr>
              <a:t>北宋 张耒</a:t>
            </a:r>
            <a:r>
              <a:rPr lang="en-US" altLang="zh-CN" sz="2000" b="1" dirty="0">
                <a:solidFill>
                  <a:prstClr val="black">
                    <a:lumMod val="75000"/>
                    <a:lumOff val="25000"/>
                  </a:prstClr>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360"/>
                                          </p:val>
                                        </p:tav>
                                        <p:tav tm="100000">
                                          <p:val>
                                            <p:fltVal val="0"/>
                                          </p:val>
                                        </p:tav>
                                      </p:tavLst>
                                    </p:anim>
                                    <p:animEffect transition="in" filter="fade">
                                      <p:cBhvr>
                                        <p:cTn id="10" dur="1500"/>
                                        <p:tgtEl>
                                          <p:spTgt spid="2"/>
                                        </p:tgtEl>
                                      </p:cBhvr>
                                    </p:animEffect>
                                  </p:childTnLst>
                                </p:cTn>
                              </p:par>
                            </p:childTnLst>
                          </p:cTn>
                        </p:par>
                        <p:par>
                          <p:cTn id="11" fill="hold">
                            <p:stCondLst>
                              <p:cond delay="2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par>
                          <p:cTn id="17" fill="hold">
                            <p:stCondLst>
                              <p:cond delay="35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childTnLst>
                          </p:cTn>
                        </p:par>
                        <p:par>
                          <p:cTn id="23" fill="hold">
                            <p:stCondLst>
                              <p:cond delay="4500"/>
                            </p:stCondLst>
                            <p:childTnLst>
                              <p:par>
                                <p:cTn id="24" presetID="22" presetClass="entr" presetSubtype="8" fill="hold" grpId="0" nodeType="afterEffect">
                                  <p:stCondLst>
                                    <p:cond delay="0"/>
                                  </p:stCondLst>
                                  <p:iterate type="lt">
                                    <p:tmPct val="6032"/>
                                  </p:iterate>
                                  <p:childTnLst>
                                    <p:set>
                                      <p:cBhvr>
                                        <p:cTn id="25" dur="1" fill="hold">
                                          <p:stCondLst>
                                            <p:cond delay="0"/>
                                          </p:stCondLst>
                                        </p:cTn>
                                        <p:tgtEl>
                                          <p:spTgt spid="7"/>
                                        </p:tgtEl>
                                        <p:attrNameLst>
                                          <p:attrName>style.visibility</p:attrName>
                                        </p:attrNameLst>
                                      </p:cBhvr>
                                      <p:to>
                                        <p:strVal val="visible"/>
                                      </p:to>
                                    </p:set>
                                    <p:animEffect transition="in" filter="wipe(left)">
                                      <p:cBhvr>
                                        <p:cTn id="26"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rot="1388080">
            <a:off x="5350156" y="1012878"/>
            <a:ext cx="2929046" cy="2986338"/>
            <a:chOff x="2472128" y="1733024"/>
            <a:chExt cx="1457922" cy="1486441"/>
          </a:xfrm>
        </p:grpSpPr>
        <p:grpSp>
          <p:nvGrpSpPr>
            <p:cNvPr id="3" name="组合 2"/>
            <p:cNvGrpSpPr/>
            <p:nvPr/>
          </p:nvGrpSpPr>
          <p:grpSpPr>
            <a:xfrm>
              <a:off x="2472128" y="1944692"/>
              <a:ext cx="1457922" cy="1274773"/>
              <a:chOff x="2472128" y="1944692"/>
              <a:chExt cx="1457922" cy="1274773"/>
            </a:xfrm>
          </p:grpSpPr>
          <p:sp>
            <p:nvSpPr>
              <p:cNvPr id="5" name="矩形 4"/>
              <p:cNvSpPr/>
              <p:nvPr/>
            </p:nvSpPr>
            <p:spPr>
              <a:xfrm rot="20211173">
                <a:off x="2472128" y="1944692"/>
                <a:ext cx="1457922" cy="1274773"/>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pic>
            <p:nvPicPr>
              <p:cNvPr id="6" name="Picture 6"/>
              <p:cNvPicPr>
                <a:picLocks noChangeAspect="1" noChangeArrowheads="1"/>
              </p:cNvPicPr>
              <p:nvPr/>
            </p:nvPicPr>
            <p:blipFill>
              <a:blip r:embed="rId5" cstate="screen"/>
              <a:stretch>
                <a:fillRect/>
              </a:stretch>
            </p:blipFill>
            <p:spPr bwMode="auto">
              <a:xfrm rot="20161162">
                <a:off x="2646918" y="2234140"/>
                <a:ext cx="1147406" cy="769842"/>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2" descr="C:\Users\jsj\Downloads\44MRedocn_2011011912540106_322215\9.png"/>
            <p:cNvPicPr>
              <a:picLocks noChangeAspect="1" noChangeArrowheads="1"/>
            </p:cNvPicPr>
            <p:nvPr/>
          </p:nvPicPr>
          <p:blipFill rotWithShape="1">
            <a:blip r:embed="rId6" cstate="print"/>
            <a:srcRect/>
            <a:stretch>
              <a:fillRect/>
            </a:stretch>
          </p:blipFill>
          <p:spPr bwMode="auto">
            <a:xfrm>
              <a:off x="2627784" y="1733024"/>
              <a:ext cx="734402" cy="6858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493437" y="2990833"/>
            <a:ext cx="4300069" cy="1076705"/>
          </a:xfrm>
          <a:prstGeom prst="rect">
            <a:avLst/>
          </a:prstGeom>
          <a:noFill/>
        </p:spPr>
        <p:txBody>
          <a:bodyPr wrap="square" rtlCol="0">
            <a:spAutoFit/>
          </a:bodyPr>
          <a:lstStyle/>
          <a:p>
            <a:pPr>
              <a:lnSpc>
                <a:spcPct val="150000"/>
              </a:lnSpc>
            </a:pPr>
            <a:r>
              <a:rPr lang="zh-CN" altLang="en-US" sz="2000" dirty="0">
                <a:ln w="0"/>
                <a:solidFill>
                  <a:prstClr val="black">
                    <a:lumMod val="75000"/>
                    <a:lumOff val="25000"/>
                  </a:prstClr>
                </a:solidFill>
                <a:effectLst/>
                <a:cs typeface="+mn-ea"/>
                <a:sym typeface="+mn-lt"/>
              </a:rPr>
              <a:t>流棹西来恨未销，鱼龙寂寞暗风潮。</a:t>
            </a:r>
          </a:p>
          <a:p>
            <a:pPr>
              <a:lnSpc>
                <a:spcPct val="200000"/>
              </a:lnSpc>
            </a:pPr>
            <a:r>
              <a:rPr lang="zh-CN" altLang="en-US" sz="2000" dirty="0">
                <a:ln w="0"/>
                <a:solidFill>
                  <a:prstClr val="black">
                    <a:lumMod val="75000"/>
                    <a:lumOff val="25000"/>
                  </a:prstClr>
                </a:solidFill>
                <a:effectLst/>
                <a:cs typeface="+mn-ea"/>
                <a:sym typeface="+mn-lt"/>
              </a:rPr>
              <a:t>楚人犹自贪儿戏，江上年年夺锦标。</a:t>
            </a:r>
          </a:p>
        </p:txBody>
      </p:sp>
      <p:sp>
        <p:nvSpPr>
          <p:cNvPr id="8" name="MH_Text_1"/>
          <p:cNvSpPr txBox="1"/>
          <p:nvPr>
            <p:custDataLst>
              <p:tags r:id="rId1"/>
            </p:custDataLst>
          </p:nvPr>
        </p:nvSpPr>
        <p:spPr>
          <a:xfrm>
            <a:off x="1172490" y="1820784"/>
            <a:ext cx="1924557" cy="553998"/>
          </a:xfrm>
          <a:prstGeom prst="rect">
            <a:avLst/>
          </a:prstGeom>
          <a:noFill/>
        </p:spPr>
        <p:txBody>
          <a:bodyPr wrap="square" lIns="0" tIns="0" rIns="0" bIns="0" rtlCol="0" anchor="t" anchorCtr="0">
            <a:spAutoFit/>
          </a:bodyPr>
          <a:lstStyle/>
          <a:p>
            <a:r>
              <a:rPr lang="zh-CN" altLang="en-US" sz="3600" b="1" dirty="0">
                <a:solidFill>
                  <a:srgbClr val="4E830C"/>
                </a:solidFill>
                <a:cs typeface="+mn-ea"/>
                <a:sym typeface="+mn-lt"/>
              </a:rPr>
              <a:t>端午感兴</a:t>
            </a:r>
            <a:endParaRPr lang="en-US" altLang="zh-CN" sz="3600" b="1" dirty="0">
              <a:solidFill>
                <a:srgbClr val="4E830C"/>
              </a:solidFill>
              <a:cs typeface="+mn-ea"/>
              <a:sym typeface="+mn-lt"/>
            </a:endParaRPr>
          </a:p>
        </p:txBody>
      </p:sp>
      <p:sp>
        <p:nvSpPr>
          <p:cNvPr id="9" name="MH_Text_1"/>
          <p:cNvSpPr txBox="1"/>
          <p:nvPr>
            <p:custDataLst>
              <p:tags r:id="rId2"/>
            </p:custDataLst>
          </p:nvPr>
        </p:nvSpPr>
        <p:spPr>
          <a:xfrm>
            <a:off x="2933421" y="2477540"/>
            <a:ext cx="2065674" cy="307777"/>
          </a:xfrm>
          <a:prstGeom prst="rect">
            <a:avLst/>
          </a:prstGeom>
          <a:noFill/>
        </p:spPr>
        <p:txBody>
          <a:bodyPr wrap="square" lIns="0" tIns="0" rIns="0" bIns="0" rtlCol="0" anchor="t" anchorCtr="0">
            <a:spAutoFit/>
          </a:bodyPr>
          <a:lstStyle/>
          <a:p>
            <a:r>
              <a:rPr lang="en-US" altLang="zh-CN" sz="2000" b="1" dirty="0">
                <a:solidFill>
                  <a:prstClr val="black">
                    <a:lumMod val="75000"/>
                    <a:lumOff val="25000"/>
                  </a:prstClr>
                </a:solidFill>
                <a:cs typeface="+mn-ea"/>
                <a:sym typeface="+mn-lt"/>
              </a:rPr>
              <a:t>【</a:t>
            </a:r>
            <a:r>
              <a:rPr lang="zh-CN" altLang="en-US" sz="2000" b="1" dirty="0">
                <a:solidFill>
                  <a:prstClr val="black">
                    <a:lumMod val="75000"/>
                    <a:lumOff val="25000"/>
                  </a:prstClr>
                </a:solidFill>
                <a:cs typeface="+mn-ea"/>
                <a:sym typeface="+mn-lt"/>
              </a:rPr>
              <a:t>宋  文天祥</a:t>
            </a:r>
            <a:r>
              <a:rPr lang="en-US" altLang="zh-CN" sz="2000" b="1" dirty="0">
                <a:solidFill>
                  <a:prstClr val="black">
                    <a:lumMod val="75000"/>
                    <a:lumOff val="25000"/>
                  </a:prstClr>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type="lt">
                                    <p:tmPct val="6032"/>
                                  </p:iterate>
                                  <p:childTnLst>
                                    <p:set>
                                      <p:cBhvr>
                                        <p:cTn id="18" dur="1" fill="hold">
                                          <p:stCondLst>
                                            <p:cond delay="0"/>
                                          </p:stCondLst>
                                        </p:cTn>
                                        <p:tgtEl>
                                          <p:spTgt spid="7"/>
                                        </p:tgtEl>
                                        <p:attrNameLst>
                                          <p:attrName>style.visibility</p:attrName>
                                        </p:attrNameLst>
                                      </p:cBhvr>
                                      <p:to>
                                        <p:strVal val="visible"/>
                                      </p:to>
                                    </p:set>
                                    <p:animEffect transition="in" filter="wipe(left)">
                                      <p:cBhvr>
                                        <p:cTn id="19" dur="700"/>
                                        <p:tgtEl>
                                          <p:spTgt spid="7"/>
                                        </p:tgtEl>
                                      </p:cBhvr>
                                    </p:animEffect>
                                  </p:childTnLst>
                                </p:cTn>
                              </p:par>
                            </p:childTnLst>
                          </p:cTn>
                        </p:par>
                        <p:par>
                          <p:cTn id="20" fill="hold">
                            <p:stCondLst>
                              <p:cond delay="3008"/>
                            </p:stCondLst>
                            <p:childTnLst>
                              <p:par>
                                <p:cTn id="21" presetID="49" presetClass="entr" presetSubtype="0" decel="10000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500" fill="hold"/>
                                        <p:tgtEl>
                                          <p:spTgt spid="2"/>
                                        </p:tgtEl>
                                        <p:attrNameLst>
                                          <p:attrName>ppt_w</p:attrName>
                                        </p:attrNameLst>
                                      </p:cBhvr>
                                      <p:tavLst>
                                        <p:tav tm="0">
                                          <p:val>
                                            <p:fltVal val="0"/>
                                          </p:val>
                                        </p:tav>
                                        <p:tav tm="100000">
                                          <p:val>
                                            <p:strVal val="#ppt_w"/>
                                          </p:val>
                                        </p:tav>
                                      </p:tavLst>
                                    </p:anim>
                                    <p:anim calcmode="lin" valueType="num">
                                      <p:cBhvr>
                                        <p:cTn id="24" dur="1500" fill="hold"/>
                                        <p:tgtEl>
                                          <p:spTgt spid="2"/>
                                        </p:tgtEl>
                                        <p:attrNameLst>
                                          <p:attrName>ppt_h</p:attrName>
                                        </p:attrNameLst>
                                      </p:cBhvr>
                                      <p:tavLst>
                                        <p:tav tm="0">
                                          <p:val>
                                            <p:fltVal val="0"/>
                                          </p:val>
                                        </p:tav>
                                        <p:tav tm="100000">
                                          <p:val>
                                            <p:strVal val="#ppt_h"/>
                                          </p:val>
                                        </p:tav>
                                      </p:tavLst>
                                    </p:anim>
                                    <p:anim calcmode="lin" valueType="num">
                                      <p:cBhvr>
                                        <p:cTn id="25" dur="1500" fill="hold"/>
                                        <p:tgtEl>
                                          <p:spTgt spid="2"/>
                                        </p:tgtEl>
                                        <p:attrNameLst>
                                          <p:attrName>style.rotation</p:attrName>
                                        </p:attrNameLst>
                                      </p:cBhvr>
                                      <p:tavLst>
                                        <p:tav tm="0">
                                          <p:val>
                                            <p:fltVal val="360"/>
                                          </p:val>
                                        </p:tav>
                                        <p:tav tm="100000">
                                          <p:val>
                                            <p:fltVal val="0"/>
                                          </p:val>
                                        </p:tav>
                                      </p:tavLst>
                                    </p:anim>
                                    <p:animEffect transition="in" filter="fade">
                                      <p:cBhvr>
                                        <p:cTn id="26"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screen"/>
          <a:stretch>
            <a:fillRect/>
          </a:stretch>
        </p:blipFill>
        <p:spPr>
          <a:xfrm>
            <a:off x="1856482" y="3141793"/>
            <a:ext cx="5013446" cy="2561685"/>
          </a:xfrm>
          <a:prstGeom prst="rect">
            <a:avLst/>
          </a:prstGeom>
        </p:spPr>
      </p:pic>
      <p:grpSp>
        <p:nvGrpSpPr>
          <p:cNvPr id="4" name="组合 3"/>
          <p:cNvGrpSpPr/>
          <p:nvPr/>
        </p:nvGrpSpPr>
        <p:grpSpPr>
          <a:xfrm>
            <a:off x="3954694" y="962223"/>
            <a:ext cx="1107385" cy="1137077"/>
            <a:chOff x="1723423" y="4437112"/>
            <a:chExt cx="1476513" cy="1516103"/>
          </a:xfrm>
        </p:grpSpPr>
        <p:sp>
          <p:nvSpPr>
            <p:cNvPr id="5" name="Freeform 5"/>
            <p:cNvSpPr/>
            <p:nvPr/>
          </p:nvSpPr>
          <p:spPr bwMode="auto">
            <a:xfrm rot="5400000">
              <a:off x="1701100" y="4511088"/>
              <a:ext cx="1516103" cy="1368152"/>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9050">
              <a:solidFill>
                <a:srgbClr val="4E830C"/>
              </a:solidFill>
            </a:ln>
            <a:effectLst/>
          </p:spPr>
          <p:txBody>
            <a:bodyPr/>
            <a:lstStyle/>
            <a:p>
              <a:endParaRPr lang="zh-CN" altLang="en-US" sz="1500" dirty="0">
                <a:solidFill>
                  <a:schemeClr val="accent3">
                    <a:lumMod val="50000"/>
                  </a:schemeClr>
                </a:solidFill>
                <a:cs typeface="+mn-ea"/>
                <a:sym typeface="+mn-lt"/>
              </a:endParaRPr>
            </a:p>
          </p:txBody>
        </p:sp>
        <p:sp>
          <p:nvSpPr>
            <p:cNvPr id="6" name="圆角矩形 5"/>
            <p:cNvSpPr/>
            <p:nvPr/>
          </p:nvSpPr>
          <p:spPr>
            <a:xfrm>
              <a:off x="1723423" y="4835124"/>
              <a:ext cx="1476513"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4E830C"/>
                  </a:solidFill>
                  <a:cs typeface="+mn-ea"/>
                  <a:sym typeface="+mn-lt"/>
                </a:rPr>
                <a:t>04</a:t>
              </a:r>
              <a:endParaRPr lang="zh-CN" altLang="en-US" sz="3600" dirty="0">
                <a:solidFill>
                  <a:srgbClr val="4E830C"/>
                </a:solidFill>
                <a:cs typeface="+mn-ea"/>
                <a:sym typeface="+mn-lt"/>
              </a:endParaRPr>
            </a:p>
          </p:txBody>
        </p:sp>
      </p:grpSp>
      <p:sp>
        <p:nvSpPr>
          <p:cNvPr id="7" name="矩形 6"/>
          <p:cNvSpPr/>
          <p:nvPr/>
        </p:nvSpPr>
        <p:spPr>
          <a:xfrm>
            <a:off x="2128771" y="2136402"/>
            <a:ext cx="5109091" cy="830997"/>
          </a:xfrm>
          <a:prstGeom prst="rect">
            <a:avLst/>
          </a:prstGeom>
        </p:spPr>
        <p:txBody>
          <a:bodyPr wrap="none">
            <a:spAutoFit/>
          </a:bodyPr>
          <a:lstStyle/>
          <a:p>
            <a:pPr lvl="0" algn="ctr"/>
            <a:r>
              <a:rPr lang="zh-CN" altLang="en-US" sz="4800" b="1" dirty="0">
                <a:solidFill>
                  <a:srgbClr val="4E830C"/>
                </a:solidFill>
                <a:cs typeface="+mn-ea"/>
                <a:sym typeface="+mn-lt"/>
              </a:rPr>
              <a:t>端午节的当地演化</a:t>
            </a:r>
          </a:p>
        </p:txBody>
      </p:sp>
      <p:sp>
        <p:nvSpPr>
          <p:cNvPr id="8" name="MH_Text_2"/>
          <p:cNvSpPr txBox="1"/>
          <p:nvPr>
            <p:custDataLst>
              <p:tags r:id="rId1"/>
            </p:custDataLst>
          </p:nvPr>
        </p:nvSpPr>
        <p:spPr>
          <a:xfrm>
            <a:off x="3954694" y="2966106"/>
            <a:ext cx="1399253" cy="262701"/>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1705" dirty="0">
                <a:solidFill>
                  <a:schemeClr val="tx1">
                    <a:lumMod val="75000"/>
                    <a:lumOff val="25000"/>
                  </a:schemeClr>
                </a:solidFill>
                <a:cs typeface="+mn-ea"/>
                <a:sym typeface="+mn-lt"/>
              </a:rPr>
              <a:t>添加副标题</a:t>
            </a:r>
            <a:endParaRPr lang="en-US" altLang="zh-CN" sz="170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53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200" fill="hold"/>
                                        <p:tgtEl>
                                          <p:spTgt spid="3"/>
                                        </p:tgtEl>
                                        <p:attrNameLst>
                                          <p:attrName>ppt_x</p:attrName>
                                        </p:attrNameLst>
                                      </p:cBhvr>
                                      <p:tavLst>
                                        <p:tav tm="0">
                                          <p:val>
                                            <p:strVal val="0-#ppt_w/2"/>
                                          </p:val>
                                        </p:tav>
                                        <p:tav tm="100000">
                                          <p:val>
                                            <p:strVal val="#ppt_x"/>
                                          </p:val>
                                        </p:tav>
                                      </p:tavLst>
                                    </p:anim>
                                    <p:anim calcmode="lin" valueType="num">
                                      <p:cBhvr additive="base">
                                        <p:cTn id="8" dur="42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98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80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750"/>
                                        <p:tgtEl>
                                          <p:spTgt spid="7"/>
                                        </p:tgtEl>
                                      </p:cBhvr>
                                    </p:animEffect>
                                  </p:childTnLst>
                                </p:cTn>
                              </p:par>
                            </p:childTnLst>
                          </p:cTn>
                        </p:par>
                        <p:par>
                          <p:cTn id="19" fill="hold">
                            <p:stCondLst>
                              <p:cond delay="118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61978" y="4469775"/>
            <a:ext cx="9305978" cy="922436"/>
            <a:chOff x="-152453" y="4300466"/>
            <a:chExt cx="9305978" cy="922436"/>
          </a:xfrm>
        </p:grpSpPr>
        <p:pic>
          <p:nvPicPr>
            <p:cNvPr id="3" name="图片 2"/>
            <p:cNvPicPr>
              <a:picLocks noChangeAspect="1"/>
            </p:cNvPicPr>
            <p:nvPr/>
          </p:nvPicPr>
          <p:blipFill rotWithShape="1">
            <a:blip r:embed="rId4" cstate="screen"/>
            <a:srcRect/>
            <a:stretch>
              <a:fillRect/>
            </a:stretch>
          </p:blipFill>
          <p:spPr>
            <a:xfrm>
              <a:off x="-152453" y="4322376"/>
              <a:ext cx="3133426" cy="900526"/>
            </a:xfrm>
            <a:prstGeom prst="rect">
              <a:avLst/>
            </a:prstGeom>
          </p:spPr>
        </p:pic>
        <p:pic>
          <p:nvPicPr>
            <p:cNvPr id="4" name="图片 3"/>
            <p:cNvPicPr>
              <a:picLocks noChangeAspect="1"/>
            </p:cNvPicPr>
            <p:nvPr/>
          </p:nvPicPr>
          <p:blipFill rotWithShape="1">
            <a:blip r:embed="rId4" cstate="screen"/>
            <a:srcRect/>
            <a:stretch>
              <a:fillRect/>
            </a:stretch>
          </p:blipFill>
          <p:spPr>
            <a:xfrm>
              <a:off x="2918953" y="4300466"/>
              <a:ext cx="3133426" cy="900526"/>
            </a:xfrm>
            <a:prstGeom prst="rect">
              <a:avLst/>
            </a:prstGeom>
          </p:spPr>
        </p:pic>
        <p:pic>
          <p:nvPicPr>
            <p:cNvPr id="5" name="图片 4"/>
            <p:cNvPicPr>
              <a:picLocks noChangeAspect="1"/>
            </p:cNvPicPr>
            <p:nvPr/>
          </p:nvPicPr>
          <p:blipFill rotWithShape="1">
            <a:blip r:embed="rId4" cstate="screen"/>
            <a:srcRect/>
            <a:stretch>
              <a:fillRect/>
            </a:stretch>
          </p:blipFill>
          <p:spPr>
            <a:xfrm>
              <a:off x="6020099" y="4300466"/>
              <a:ext cx="3133426" cy="900526"/>
            </a:xfrm>
            <a:prstGeom prst="rect">
              <a:avLst/>
            </a:prstGeom>
          </p:spPr>
        </p:pic>
      </p:grpSp>
      <p:sp>
        <p:nvSpPr>
          <p:cNvPr id="6" name="TextBox 6"/>
          <p:cNvSpPr txBox="1"/>
          <p:nvPr/>
        </p:nvSpPr>
        <p:spPr>
          <a:xfrm>
            <a:off x="612246" y="1782300"/>
            <a:ext cx="4718404" cy="2516073"/>
          </a:xfrm>
          <a:prstGeom prst="rect">
            <a:avLst/>
          </a:prstGeom>
          <a:noFill/>
        </p:spPr>
        <p:txBody>
          <a:bodyPr wrap="square" rtlCol="0">
            <a:spAutoFit/>
          </a:bodyPr>
          <a:lstStyle/>
          <a:p>
            <a:pPr>
              <a:lnSpc>
                <a:spcPct val="150000"/>
              </a:lnSpc>
            </a:pPr>
            <a:r>
              <a:rPr lang="zh-CN" altLang="en-US" sz="1050" dirty="0">
                <a:ln w="0"/>
                <a:solidFill>
                  <a:prstClr val="black">
                    <a:lumMod val="75000"/>
                    <a:lumOff val="25000"/>
                  </a:prstClr>
                </a:solidFill>
                <a:effectLst/>
                <a:cs typeface="+mn-ea"/>
                <a:sym typeface="+mn-lt"/>
              </a:rPr>
              <a:t>自</a:t>
            </a:r>
            <a:r>
              <a:rPr lang="en-US" altLang="zh-CN" sz="1050" dirty="0">
                <a:ln w="0"/>
                <a:solidFill>
                  <a:prstClr val="black">
                    <a:lumMod val="75000"/>
                    <a:lumOff val="25000"/>
                  </a:prstClr>
                </a:solidFill>
                <a:effectLst/>
                <a:cs typeface="+mn-ea"/>
                <a:sym typeface="+mn-lt"/>
              </a:rPr>
              <a:t>2008</a:t>
            </a:r>
            <a:r>
              <a:rPr lang="zh-CN" altLang="en-US" sz="1050" dirty="0">
                <a:ln w="0"/>
                <a:solidFill>
                  <a:prstClr val="black">
                    <a:lumMod val="75000"/>
                    <a:lumOff val="25000"/>
                  </a:prstClr>
                </a:solidFill>
                <a:effectLst/>
                <a:cs typeface="+mn-ea"/>
                <a:sym typeface="+mn-lt"/>
              </a:rPr>
              <a:t>年开始，端午节在中国大陆地区也成为国家法定节假日之一，按规定放假一天。</a:t>
            </a:r>
            <a:endParaRPr lang="en-US" altLang="zh-CN" sz="1050" dirty="0">
              <a:ln w="0"/>
              <a:solidFill>
                <a:prstClr val="black">
                  <a:lumMod val="75000"/>
                  <a:lumOff val="25000"/>
                </a:prstClr>
              </a:solidFill>
              <a:effectLst/>
              <a:cs typeface="+mn-ea"/>
              <a:sym typeface="+mn-lt"/>
            </a:endParaRPr>
          </a:p>
          <a:p>
            <a:pPr>
              <a:lnSpc>
                <a:spcPct val="150000"/>
              </a:lnSpc>
            </a:pPr>
            <a:r>
              <a:rPr lang="zh-CN" altLang="en-US" sz="1050" dirty="0">
                <a:ln w="0"/>
                <a:solidFill>
                  <a:prstClr val="black">
                    <a:lumMod val="75000"/>
                    <a:lumOff val="25000"/>
                  </a:prstClr>
                </a:solidFill>
                <a:effectLst/>
                <a:cs typeface="+mn-ea"/>
                <a:sym typeface="+mn-lt"/>
              </a:rPr>
              <a:t>中国大陆南方地区端午节习俗保存较完善，也较北方地区气氛浓厚，各地纷纷举办各种规模的赛龙舟活动，家庭也都包粽子全家同吃，虽然不一定代表端午节本身的纪念屈原的意义，很多人尤其是青少年都不知道它代表的含义。但这种习俗一直保留着。</a:t>
            </a:r>
            <a:endParaRPr lang="en-US" altLang="zh-CN" sz="1050" dirty="0">
              <a:ln w="0"/>
              <a:solidFill>
                <a:prstClr val="black">
                  <a:lumMod val="75000"/>
                  <a:lumOff val="25000"/>
                </a:prstClr>
              </a:solidFill>
              <a:effectLst/>
              <a:cs typeface="+mn-ea"/>
              <a:sym typeface="+mn-lt"/>
            </a:endParaRPr>
          </a:p>
          <a:p>
            <a:pPr>
              <a:lnSpc>
                <a:spcPct val="150000"/>
              </a:lnSpc>
            </a:pPr>
            <a:r>
              <a:rPr lang="en-US" altLang="zh-CN" sz="1050" dirty="0">
                <a:ln w="0"/>
                <a:solidFill>
                  <a:prstClr val="black">
                    <a:lumMod val="75000"/>
                    <a:lumOff val="25000"/>
                  </a:prstClr>
                </a:solidFill>
                <a:effectLst/>
                <a:cs typeface="+mn-ea"/>
                <a:sym typeface="+mn-lt"/>
              </a:rPr>
              <a:t>2009</a:t>
            </a:r>
            <a:r>
              <a:rPr lang="zh-CN" altLang="en-US" sz="1050" dirty="0">
                <a:ln w="0"/>
                <a:solidFill>
                  <a:prstClr val="black">
                    <a:lumMod val="75000"/>
                    <a:lumOff val="25000"/>
                  </a:prstClr>
                </a:solidFill>
                <a:effectLst/>
                <a:cs typeface="+mn-ea"/>
                <a:sym typeface="+mn-lt"/>
              </a:rPr>
              <a:t>年湖北省代表中华人民共和国向联合国教科文组织申报世界文化遗产的湖北秭归“屈原故里端午习俗”，黄石“西塞神舟会”赛龙舟，湖南“汨罗江畔端午习俗”，江苏苏州祭伍子胥的“苏州端午习俗”，就是中国大陆长江流域三个省份当地人民庆祝端午节时的习俗。</a:t>
            </a:r>
          </a:p>
        </p:txBody>
      </p:sp>
      <p:sp>
        <p:nvSpPr>
          <p:cNvPr id="7" name="MH_Text_1"/>
          <p:cNvSpPr txBox="1"/>
          <p:nvPr>
            <p:custDataLst>
              <p:tags r:id="rId1"/>
            </p:custDataLst>
          </p:nvPr>
        </p:nvSpPr>
        <p:spPr>
          <a:xfrm>
            <a:off x="2077349" y="1180011"/>
            <a:ext cx="2003654" cy="430887"/>
          </a:xfrm>
          <a:prstGeom prst="rect">
            <a:avLst/>
          </a:prstGeom>
          <a:noFill/>
        </p:spPr>
        <p:txBody>
          <a:bodyPr wrap="square" lIns="0" tIns="0" rIns="0" bIns="0" rtlCol="0" anchor="t" anchorCtr="0">
            <a:spAutoFit/>
          </a:bodyPr>
          <a:lstStyle/>
          <a:p>
            <a:r>
              <a:rPr lang="zh-CN" altLang="en-US" sz="2800" b="1" spc="300" dirty="0">
                <a:solidFill>
                  <a:prstClr val="black">
                    <a:lumMod val="75000"/>
                    <a:lumOff val="25000"/>
                  </a:prstClr>
                </a:solidFill>
                <a:cs typeface="+mn-ea"/>
                <a:sym typeface="+mn-lt"/>
              </a:rPr>
              <a:t>中国大陆</a:t>
            </a:r>
            <a:endParaRPr lang="en-US" altLang="zh-CN" sz="2800" b="1" spc="300" dirty="0">
              <a:solidFill>
                <a:prstClr val="black">
                  <a:lumMod val="75000"/>
                  <a:lumOff val="25000"/>
                </a:prstClr>
              </a:solidFill>
              <a:cs typeface="+mn-ea"/>
              <a:sym typeface="+mn-lt"/>
            </a:endParaRPr>
          </a:p>
        </p:txBody>
      </p:sp>
      <p:pic>
        <p:nvPicPr>
          <p:cNvPr id="8" name="图片 7"/>
          <p:cNvPicPr>
            <a:picLocks noChangeAspect="1"/>
          </p:cNvPicPr>
          <p:nvPr/>
        </p:nvPicPr>
        <p:blipFill>
          <a:blip r:embed="rId5" cstate="screen"/>
          <a:stretch>
            <a:fillRect/>
          </a:stretch>
        </p:blipFill>
        <p:spPr>
          <a:xfrm>
            <a:off x="5544221" y="2016754"/>
            <a:ext cx="3367768" cy="2047164"/>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iterate type="lt">
                                    <p:tmPct val="6032"/>
                                  </p:iterate>
                                  <p:childTnLst>
                                    <p:set>
                                      <p:cBhvr>
                                        <p:cTn id="12" dur="1" fill="hold">
                                          <p:stCondLst>
                                            <p:cond delay="0"/>
                                          </p:stCondLst>
                                        </p:cTn>
                                        <p:tgtEl>
                                          <p:spTgt spid="6"/>
                                        </p:tgtEl>
                                        <p:attrNameLst>
                                          <p:attrName>style.visibility</p:attrName>
                                        </p:attrNameLst>
                                      </p:cBhvr>
                                      <p:to>
                                        <p:strVal val="visible"/>
                                      </p:to>
                                    </p:set>
                                    <p:animEffect transition="in" filter="wipe(left)">
                                      <p:cBhvr>
                                        <p:cTn id="13" dur="700"/>
                                        <p:tgtEl>
                                          <p:spTgt spid="6"/>
                                        </p:tgtEl>
                                      </p:cBhvr>
                                    </p:animEffect>
                                  </p:childTnLst>
                                </p:cTn>
                              </p:par>
                              <p:par>
                                <p:cTn id="14" presetID="2" presetClass="entr" presetSubtype="6" fill="hold" nodeType="withEffect">
                                  <p:stCondLst>
                                    <p:cond delay="4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300" fill="hold"/>
                                        <p:tgtEl>
                                          <p:spTgt spid="8"/>
                                        </p:tgtEl>
                                        <p:attrNameLst>
                                          <p:attrName>ppt_x</p:attrName>
                                        </p:attrNameLst>
                                      </p:cBhvr>
                                      <p:tavLst>
                                        <p:tav tm="0">
                                          <p:val>
                                            <p:strVal val="1+#ppt_w/2"/>
                                          </p:val>
                                        </p:tav>
                                        <p:tav tm="100000">
                                          <p:val>
                                            <p:strVal val="#ppt_x"/>
                                          </p:val>
                                        </p:tav>
                                      </p:tavLst>
                                    </p:anim>
                                    <p:anim calcmode="lin" valueType="num">
                                      <p:cBhvr additive="base">
                                        <p:cTn id="17" dur="13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720924" y="1261489"/>
            <a:ext cx="2813846" cy="3012369"/>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3" name="TextBox 6"/>
          <p:cNvSpPr txBox="1"/>
          <p:nvPr/>
        </p:nvSpPr>
        <p:spPr>
          <a:xfrm>
            <a:off x="3971925" y="1609413"/>
            <a:ext cx="4714875" cy="2839239"/>
          </a:xfrm>
          <a:prstGeom prst="rect">
            <a:avLst/>
          </a:prstGeom>
          <a:noFill/>
        </p:spPr>
        <p:txBody>
          <a:bodyPr wrap="square" rtlCol="0">
            <a:spAutoFit/>
          </a:bodyPr>
          <a:lstStyle/>
          <a:p>
            <a:pPr>
              <a:lnSpc>
                <a:spcPct val="150000"/>
              </a:lnSpc>
            </a:pPr>
            <a:r>
              <a:rPr lang="zh-CN" altLang="en-US" sz="1400" b="1" dirty="0">
                <a:ln w="0"/>
                <a:solidFill>
                  <a:srgbClr val="4E830C"/>
                </a:solidFill>
                <a:effectLst/>
                <a:cs typeface="+mn-ea"/>
                <a:sym typeface="+mn-lt"/>
              </a:rPr>
              <a:t>台湾端午节</a:t>
            </a:r>
            <a:r>
              <a:rPr lang="zh-CN" altLang="en-US" sz="1050" dirty="0">
                <a:ln w="0"/>
                <a:solidFill>
                  <a:schemeClr val="tx1">
                    <a:lumMod val="75000"/>
                    <a:lumOff val="25000"/>
                  </a:schemeClr>
                </a:solidFill>
                <a:effectLst/>
                <a:cs typeface="+mn-ea"/>
                <a:sym typeface="+mn-lt"/>
              </a:rPr>
              <a:t>保留大量端午信俗，台湾人俗称端阳、“五日节”或“五月节”，习俗为吃粽子、饮雄黄酒、驱五毒、饮午时水、沐午时水、午时立蛋（传说中能在午时，立起鸡蛋可以得到好运）与赛龙舟。端午禳除的习俗源自于夏至，台湾习俗认为端午当天正午，是全年阳气最盛的时刻，因此配合饮用午时水可强身健体、驱除百病，加入了香茅、艾草、菖蒲等驱邪植物，或是挂榕枝、饮雄黄酒、佩挂香馨</a:t>
            </a:r>
            <a:r>
              <a:rPr lang="en-US" altLang="zh-CN" sz="1050" dirty="0">
                <a:ln w="0"/>
                <a:solidFill>
                  <a:schemeClr val="tx1">
                    <a:lumMod val="75000"/>
                    <a:lumOff val="25000"/>
                  </a:schemeClr>
                </a:solidFill>
                <a:effectLst/>
                <a:cs typeface="+mn-ea"/>
                <a:sym typeface="+mn-lt"/>
              </a:rPr>
              <a:t>(</a:t>
            </a:r>
            <a:r>
              <a:rPr lang="zh-CN" altLang="en-US" sz="1050" dirty="0">
                <a:ln w="0"/>
                <a:solidFill>
                  <a:schemeClr val="tx1">
                    <a:lumMod val="75000"/>
                    <a:lumOff val="25000"/>
                  </a:schemeClr>
                </a:solidFill>
                <a:effectLst/>
                <a:cs typeface="+mn-ea"/>
                <a:sym typeface="+mn-lt"/>
              </a:rPr>
              <a:t>香包</a:t>
            </a:r>
            <a:r>
              <a:rPr lang="en-US" altLang="zh-CN" sz="1050" dirty="0">
                <a:ln w="0"/>
                <a:solidFill>
                  <a:schemeClr val="tx1">
                    <a:lumMod val="75000"/>
                    <a:lumOff val="25000"/>
                  </a:schemeClr>
                </a:solidFill>
                <a:effectLst/>
                <a:cs typeface="+mn-ea"/>
                <a:sym typeface="+mn-lt"/>
              </a:rPr>
              <a:t>)</a:t>
            </a:r>
            <a:r>
              <a:rPr lang="zh-CN" altLang="en-US" sz="1050" dirty="0">
                <a:ln w="0"/>
                <a:solidFill>
                  <a:schemeClr val="tx1">
                    <a:lumMod val="75000"/>
                    <a:lumOff val="25000"/>
                  </a:schemeClr>
                </a:solidFill>
                <a:effectLst/>
                <a:cs typeface="+mn-ea"/>
                <a:sym typeface="+mn-lt"/>
              </a:rPr>
              <a:t>更可达到功效；另外当天也会使洗艾草水，同样也有防毒健身的效果。全国最著名汲取“午时水”地点在台中县大甲镇铁砧山上的剑井。</a:t>
            </a:r>
            <a:endParaRPr lang="en-US" altLang="zh-CN" sz="1050" dirty="0">
              <a:ln w="0"/>
              <a:solidFill>
                <a:schemeClr val="tx1">
                  <a:lumMod val="75000"/>
                  <a:lumOff val="25000"/>
                </a:schemeClr>
              </a:solidFill>
              <a:effectLst/>
              <a:cs typeface="+mn-ea"/>
              <a:sym typeface="+mn-lt"/>
            </a:endParaRPr>
          </a:p>
          <a:p>
            <a:pPr>
              <a:lnSpc>
                <a:spcPct val="150000"/>
              </a:lnSpc>
            </a:pPr>
            <a:r>
              <a:rPr lang="zh-CN" altLang="en-US" sz="1050" dirty="0">
                <a:ln w="0"/>
                <a:solidFill>
                  <a:schemeClr val="tx1">
                    <a:lumMod val="75000"/>
                    <a:lumOff val="25000"/>
                  </a:schemeClr>
                </a:solidFill>
                <a:effectLst/>
                <a:cs typeface="+mn-ea"/>
                <a:sym typeface="+mn-lt"/>
              </a:rPr>
              <a:t>台湾俗谚有：“未食五月粽，破裘不愿放”，形容过了端午节才算真正进入夏季的炎热。端午节与春节、中秋节是台湾民间三大民俗节日。中华民国政府立端午节为法定假日，依规定放假一天。</a:t>
            </a:r>
          </a:p>
        </p:txBody>
      </p:sp>
      <p:sp>
        <p:nvSpPr>
          <p:cNvPr id="4" name="MH_Text_1"/>
          <p:cNvSpPr txBox="1"/>
          <p:nvPr>
            <p:custDataLst>
              <p:tags r:id="rId1"/>
            </p:custDataLst>
          </p:nvPr>
        </p:nvSpPr>
        <p:spPr>
          <a:xfrm>
            <a:off x="5544448" y="1046046"/>
            <a:ext cx="1130759" cy="430887"/>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2800" b="1" dirty="0">
                <a:solidFill>
                  <a:schemeClr val="tx1">
                    <a:lumMod val="75000"/>
                    <a:lumOff val="25000"/>
                  </a:schemeClr>
                </a:solidFill>
                <a:cs typeface="+mn-ea"/>
                <a:sym typeface="+mn-lt"/>
              </a:rPr>
              <a:t>台 湾</a:t>
            </a:r>
            <a:endParaRPr lang="en-US" altLang="zh-CN"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1+#ppt_w/2"/>
                                          </p:val>
                                        </p:tav>
                                        <p:tav tm="100000">
                                          <p:val>
                                            <p:strVal val="#ppt_x"/>
                                          </p:val>
                                        </p:tav>
                                      </p:tavLst>
                                    </p:anim>
                                    <p:anim calcmode="lin" valueType="num">
                                      <p:cBhvr additive="base">
                                        <p:cTn id="8" dur="13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9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par>
                          <p:cTn id="15" fill="hold">
                            <p:stCondLst>
                              <p:cond delay="2900"/>
                            </p:stCondLst>
                            <p:childTnLst>
                              <p:par>
                                <p:cTn id="16" presetID="22" presetClass="entr" presetSubtype="8" fill="hold" grpId="0" nodeType="afterEffect">
                                  <p:stCondLst>
                                    <p:cond delay="0"/>
                                  </p:stCondLst>
                                  <p:iterate type="lt">
                                    <p:tmPct val="6032"/>
                                  </p:iterate>
                                  <p:childTnLst>
                                    <p:set>
                                      <p:cBhvr>
                                        <p:cTn id="17" dur="1" fill="hold">
                                          <p:stCondLst>
                                            <p:cond delay="0"/>
                                          </p:stCondLst>
                                        </p:cTn>
                                        <p:tgtEl>
                                          <p:spTgt spid="3"/>
                                        </p:tgtEl>
                                        <p:attrNameLst>
                                          <p:attrName>style.visibility</p:attrName>
                                        </p:attrNameLst>
                                      </p:cBhvr>
                                      <p:to>
                                        <p:strVal val="visible"/>
                                      </p:to>
                                    </p:set>
                                    <p:animEffect transition="in" filter="wipe(left)">
                                      <p:cBhvr>
                                        <p:cTn id="18"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4568371" y="754892"/>
            <a:ext cx="3085761" cy="898824"/>
            <a:chOff x="5738324" y="1661766"/>
            <a:chExt cx="4339590" cy="1264040"/>
          </a:xfrm>
        </p:grpSpPr>
        <p:sp>
          <p:nvSpPr>
            <p:cNvPr id="4" name="MH_Other_1"/>
            <p:cNvSpPr/>
            <p:nvPr>
              <p:custDataLst>
                <p:tags r:id="rId13"/>
              </p:custDataLst>
            </p:nvPr>
          </p:nvSpPr>
          <p:spPr bwMode="auto">
            <a:xfrm>
              <a:off x="5943687" y="1827635"/>
              <a:ext cx="3870807" cy="805303"/>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4E830C"/>
            </a:solidFill>
            <a:ln>
              <a:noFill/>
            </a:ln>
            <a:extLst>
              <a:ext uri="{91240B29-F687-4F45-9708-019B960494DF}">
                <a14:hiddenLine xmlns:a14="http://schemas.microsoft.com/office/drawing/2010/main" w="9525">
                  <a:solidFill>
                    <a:srgbClr val="000000"/>
                  </a:solidFill>
                  <a:round/>
                </a14:hiddenLine>
              </a:ext>
            </a:extLst>
          </p:spPr>
          <p:txBody>
            <a:bodyPr lIns="539940"/>
            <a:lstStyle/>
            <a:p>
              <a:pPr defTabSz="685800" fontAlgn="auto">
                <a:spcBef>
                  <a:spcPts val="0"/>
                </a:spcBef>
                <a:spcAft>
                  <a:spcPts val="0"/>
                </a:spcAft>
              </a:pPr>
              <a:endParaRPr lang="zh-CN" altLang="en-US" sz="1425">
                <a:solidFill>
                  <a:prstClr val="black"/>
                </a:solidFill>
                <a:cs typeface="+mn-ea"/>
                <a:sym typeface="+mn-lt"/>
              </a:endParaRPr>
            </a:p>
          </p:txBody>
        </p:sp>
        <p:pic>
          <p:nvPicPr>
            <p:cNvPr id="5" name="MH_Other_2"/>
            <p:cNvPicPr>
              <a:picLocks noChangeAspect="1"/>
            </p:cNvPicPr>
            <p:nvPr>
              <p:custDataLst>
                <p:tags r:id="rId14"/>
              </p:custDataLst>
            </p:nvPr>
          </p:nvPicPr>
          <p:blipFill>
            <a:blip r:embed="rId19" cstate="screen"/>
            <a:srcRect/>
            <a:stretch>
              <a:fillRect/>
            </a:stretch>
          </p:blipFill>
          <p:spPr bwMode="auto">
            <a:xfrm>
              <a:off x="5738324" y="1661766"/>
              <a:ext cx="4339590" cy="126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H_Other_17"/>
            <p:cNvSpPr txBox="1">
              <a:spLocks noChangeArrowheads="1"/>
            </p:cNvSpPr>
            <p:nvPr>
              <p:custDataLst>
                <p:tags r:id="rId15"/>
              </p:custDataLst>
            </p:nvPr>
          </p:nvSpPr>
          <p:spPr bwMode="auto">
            <a:xfrm>
              <a:off x="6110321" y="1970585"/>
              <a:ext cx="487200" cy="5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fontAlgn="auto">
                <a:spcBef>
                  <a:spcPts val="0"/>
                </a:spcBef>
                <a:spcAft>
                  <a:spcPts val="0"/>
                </a:spcAft>
              </a:pPr>
              <a:r>
                <a:rPr lang="en-US" altLang="zh-CN" sz="2400" dirty="0">
                  <a:solidFill>
                    <a:prstClr val="white"/>
                  </a:solidFill>
                  <a:latin typeface="+mn-lt"/>
                  <a:ea typeface="+mn-ea"/>
                  <a:cs typeface="+mn-ea"/>
                  <a:sym typeface="+mn-lt"/>
                </a:rPr>
                <a:t>1</a:t>
              </a:r>
              <a:endParaRPr lang="zh-CN" altLang="en-US" sz="2400" dirty="0">
                <a:solidFill>
                  <a:prstClr val="white"/>
                </a:solidFill>
                <a:latin typeface="+mn-lt"/>
                <a:ea typeface="+mn-ea"/>
                <a:cs typeface="+mn-ea"/>
                <a:sym typeface="+mn-lt"/>
              </a:endParaRPr>
            </a:p>
          </p:txBody>
        </p:sp>
        <p:sp>
          <p:nvSpPr>
            <p:cNvPr id="7" name="MH_Text_1"/>
            <p:cNvSpPr txBox="1"/>
            <p:nvPr>
              <p:custDataLst>
                <p:tags r:id="rId16"/>
              </p:custDataLst>
            </p:nvPr>
          </p:nvSpPr>
          <p:spPr>
            <a:xfrm>
              <a:off x="7554078" y="2047126"/>
              <a:ext cx="1967808" cy="369443"/>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1705" dirty="0">
                  <a:solidFill>
                    <a:prstClr val="white"/>
                  </a:solidFill>
                  <a:cs typeface="+mn-ea"/>
                  <a:sym typeface="+mn-lt"/>
                </a:rPr>
                <a:t>端午节的来历</a:t>
              </a:r>
              <a:endParaRPr lang="en-US" altLang="zh-CN" sz="1705" dirty="0">
                <a:solidFill>
                  <a:prstClr val="white"/>
                </a:solidFill>
                <a:cs typeface="+mn-ea"/>
                <a:sym typeface="+mn-lt"/>
              </a:endParaRPr>
            </a:p>
          </p:txBody>
        </p:sp>
      </p:grpSp>
      <p:grpSp>
        <p:nvGrpSpPr>
          <p:cNvPr id="8" name="组合 7"/>
          <p:cNvGrpSpPr/>
          <p:nvPr/>
        </p:nvGrpSpPr>
        <p:grpSpPr>
          <a:xfrm>
            <a:off x="4568371" y="1595382"/>
            <a:ext cx="3085761" cy="898824"/>
            <a:chOff x="5738324" y="2843769"/>
            <a:chExt cx="4339590" cy="1264040"/>
          </a:xfrm>
        </p:grpSpPr>
        <p:sp>
          <p:nvSpPr>
            <p:cNvPr id="9" name="MH_Other_5"/>
            <p:cNvSpPr/>
            <p:nvPr>
              <p:custDataLst>
                <p:tags r:id="rId9"/>
              </p:custDataLst>
            </p:nvPr>
          </p:nvSpPr>
          <p:spPr bwMode="auto">
            <a:xfrm>
              <a:off x="5943687" y="3009638"/>
              <a:ext cx="3870807" cy="805303"/>
            </a:xfrm>
            <a:custGeom>
              <a:avLst/>
              <a:gdLst>
                <a:gd name="T0" fmla="*/ 2147483646 w 3244"/>
                <a:gd name="T1" fmla="*/ 2147483646 h 675"/>
                <a:gd name="T2" fmla="*/ 2147483646 w 3244"/>
                <a:gd name="T3" fmla="*/ 2147483646 h 675"/>
                <a:gd name="T4" fmla="*/ 2147483646 w 3244"/>
                <a:gd name="T5" fmla="*/ 0 h 675"/>
                <a:gd name="T6" fmla="*/ 2147483646 w 3244"/>
                <a:gd name="T7" fmla="*/ 0 h 675"/>
                <a:gd name="T8" fmla="*/ 0 w 3244"/>
                <a:gd name="T9" fmla="*/ 2147483646 h 675"/>
                <a:gd name="T10" fmla="*/ 2147483646 w 3244"/>
                <a:gd name="T11" fmla="*/ 2147483646 h 675"/>
                <a:gd name="T12" fmla="*/ 2147483646 w 3244"/>
                <a:gd name="T13" fmla="*/ 2147483646 h 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rgbClr val="4E830C"/>
            </a:solidFill>
            <a:ln>
              <a:noFill/>
            </a:ln>
            <a:extLst>
              <a:ext uri="{91240B29-F687-4F45-9708-019B960494DF}">
                <a14:hiddenLine xmlns:a14="http://schemas.microsoft.com/office/drawing/2010/main" w="9525">
                  <a:solidFill>
                    <a:srgbClr val="000000"/>
                  </a:solidFill>
                  <a:round/>
                </a14:hiddenLine>
              </a:ext>
            </a:extLst>
          </p:spPr>
          <p:txBody>
            <a:bodyPr lIns="539940"/>
            <a:lstStyle/>
            <a:p>
              <a:pPr defTabSz="685800" fontAlgn="auto">
                <a:spcBef>
                  <a:spcPts val="0"/>
                </a:spcBef>
                <a:spcAft>
                  <a:spcPts val="0"/>
                </a:spcAft>
              </a:pPr>
              <a:endParaRPr lang="zh-CN" altLang="en-US" sz="1425">
                <a:solidFill>
                  <a:prstClr val="black"/>
                </a:solidFill>
                <a:cs typeface="+mn-ea"/>
                <a:sym typeface="+mn-lt"/>
              </a:endParaRPr>
            </a:p>
          </p:txBody>
        </p:sp>
        <p:pic>
          <p:nvPicPr>
            <p:cNvPr id="10" name="MH_Other_6"/>
            <p:cNvPicPr>
              <a:picLocks noChangeAspect="1"/>
            </p:cNvPicPr>
            <p:nvPr>
              <p:custDataLst>
                <p:tags r:id="rId10"/>
              </p:custDataLst>
            </p:nvPr>
          </p:nvPicPr>
          <p:blipFill>
            <a:blip r:embed="rId19" cstate="screen"/>
            <a:srcRect/>
            <a:stretch>
              <a:fillRect/>
            </a:stretch>
          </p:blipFill>
          <p:spPr bwMode="auto">
            <a:xfrm>
              <a:off x="5738324" y="2843769"/>
              <a:ext cx="4339590" cy="126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H_Other_19"/>
            <p:cNvSpPr txBox="1">
              <a:spLocks noChangeArrowheads="1"/>
            </p:cNvSpPr>
            <p:nvPr>
              <p:custDataLst>
                <p:tags r:id="rId11"/>
              </p:custDataLst>
            </p:nvPr>
          </p:nvSpPr>
          <p:spPr bwMode="auto">
            <a:xfrm>
              <a:off x="6108637" y="3192639"/>
              <a:ext cx="560866" cy="5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defTabSz="685800" fontAlgn="auto">
                <a:spcBef>
                  <a:spcPts val="0"/>
                </a:spcBef>
                <a:spcAft>
                  <a:spcPts val="0"/>
                </a:spcAft>
              </a:pPr>
              <a:r>
                <a:rPr lang="en-US" altLang="zh-CN" sz="2400" dirty="0">
                  <a:solidFill>
                    <a:prstClr val="white"/>
                  </a:solidFill>
                  <a:latin typeface="+mn-lt"/>
                  <a:ea typeface="+mn-ea"/>
                  <a:cs typeface="+mn-ea"/>
                  <a:sym typeface="+mn-lt"/>
                </a:rPr>
                <a:t>2</a:t>
              </a:r>
              <a:endParaRPr lang="zh-CN" altLang="en-US" sz="2400" dirty="0">
                <a:solidFill>
                  <a:prstClr val="white"/>
                </a:solidFill>
                <a:latin typeface="+mn-lt"/>
                <a:ea typeface="+mn-ea"/>
                <a:cs typeface="+mn-ea"/>
                <a:sym typeface="+mn-lt"/>
              </a:endParaRPr>
            </a:p>
          </p:txBody>
        </p:sp>
        <p:sp>
          <p:nvSpPr>
            <p:cNvPr id="12" name="MH_Text_2"/>
            <p:cNvSpPr txBox="1"/>
            <p:nvPr>
              <p:custDataLst>
                <p:tags r:id="rId12"/>
              </p:custDataLst>
            </p:nvPr>
          </p:nvSpPr>
          <p:spPr>
            <a:xfrm>
              <a:off x="7545854" y="3271378"/>
              <a:ext cx="1967808" cy="369443"/>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1705" dirty="0">
                  <a:solidFill>
                    <a:prstClr val="white"/>
                  </a:solidFill>
                  <a:cs typeface="+mn-ea"/>
                  <a:sym typeface="+mn-lt"/>
                </a:rPr>
                <a:t>端午节的习俗</a:t>
              </a:r>
              <a:endParaRPr lang="en-US" altLang="zh-CN" sz="1705" dirty="0">
                <a:solidFill>
                  <a:prstClr val="white"/>
                </a:solidFill>
                <a:cs typeface="+mn-ea"/>
                <a:sym typeface="+mn-lt"/>
              </a:endParaRPr>
            </a:p>
          </p:txBody>
        </p:sp>
      </p:grpSp>
      <p:grpSp>
        <p:nvGrpSpPr>
          <p:cNvPr id="13" name="组合 12"/>
          <p:cNvGrpSpPr/>
          <p:nvPr/>
        </p:nvGrpSpPr>
        <p:grpSpPr>
          <a:xfrm>
            <a:off x="4568371" y="2434681"/>
            <a:ext cx="3085761" cy="898822"/>
            <a:chOff x="5738324" y="4024097"/>
            <a:chExt cx="4339590" cy="1264039"/>
          </a:xfrm>
        </p:grpSpPr>
        <p:sp>
          <p:nvSpPr>
            <p:cNvPr id="14" name="MH_Other_4"/>
            <p:cNvSpPr/>
            <p:nvPr>
              <p:custDataLst>
                <p:tags r:id="rId5"/>
              </p:custDataLst>
            </p:nvPr>
          </p:nvSpPr>
          <p:spPr bwMode="auto">
            <a:xfrm>
              <a:off x="5943687" y="4189966"/>
              <a:ext cx="3870807" cy="805301"/>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4E830C"/>
            </a:solidFill>
            <a:ln>
              <a:noFill/>
            </a:ln>
          </p:spPr>
          <p:txBody>
            <a:bodyPr lIns="539940"/>
            <a:lstStyle/>
            <a:p>
              <a:pPr defTabSz="685800" fontAlgn="auto">
                <a:spcBef>
                  <a:spcPts val="0"/>
                </a:spcBef>
                <a:spcAft>
                  <a:spcPts val="0"/>
                </a:spcAft>
                <a:defRPr/>
              </a:pPr>
              <a:endParaRPr lang="zh-CN" altLang="en-US" sz="1425">
                <a:solidFill>
                  <a:prstClr val="black"/>
                </a:solidFill>
                <a:cs typeface="+mn-ea"/>
                <a:sym typeface="+mn-lt"/>
              </a:endParaRPr>
            </a:p>
          </p:txBody>
        </p:sp>
        <p:pic>
          <p:nvPicPr>
            <p:cNvPr id="15" name="MH_Other_7"/>
            <p:cNvPicPr>
              <a:picLocks noChangeAspect="1"/>
            </p:cNvPicPr>
            <p:nvPr>
              <p:custDataLst>
                <p:tags r:id="rId6"/>
              </p:custDataLst>
            </p:nvPr>
          </p:nvPicPr>
          <p:blipFill>
            <a:blip r:embed="rId19" cstate="screen"/>
            <a:srcRect/>
            <a:stretch>
              <a:fillRect/>
            </a:stretch>
          </p:blipFill>
          <p:spPr bwMode="auto">
            <a:xfrm>
              <a:off x="5738324" y="4024097"/>
              <a:ext cx="4339590" cy="12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H_Other_18"/>
            <p:cNvSpPr txBox="1"/>
            <p:nvPr>
              <p:custDataLst>
                <p:tags r:id="rId7"/>
              </p:custDataLst>
            </p:nvPr>
          </p:nvSpPr>
          <p:spPr>
            <a:xfrm>
              <a:off x="6085310" y="4387931"/>
              <a:ext cx="574260" cy="519402"/>
            </a:xfrm>
            <a:prstGeom prst="rect">
              <a:avLst/>
            </a:prstGeom>
            <a:noFill/>
          </p:spPr>
          <p:txBody>
            <a:bodyPr lIns="0" tIns="0" rIns="0" bIns="0">
              <a:spAutoFit/>
            </a:bodyPr>
            <a:lstStyle/>
            <a:p>
              <a:pPr lvl="0" algn="ctr" defTabSz="685800" fontAlgn="auto">
                <a:spcBef>
                  <a:spcPts val="0"/>
                </a:spcBef>
                <a:spcAft>
                  <a:spcPts val="0"/>
                </a:spcAft>
              </a:pPr>
              <a:r>
                <a:rPr lang="en-US" altLang="zh-CN" sz="2400" dirty="0">
                  <a:solidFill>
                    <a:prstClr val="white"/>
                  </a:solidFill>
                  <a:cs typeface="+mn-ea"/>
                  <a:sym typeface="+mn-lt"/>
                </a:rPr>
                <a:t>3</a:t>
              </a:r>
              <a:endParaRPr lang="zh-CN" altLang="en-US" sz="2400" dirty="0">
                <a:solidFill>
                  <a:prstClr val="white"/>
                </a:solidFill>
                <a:cs typeface="+mn-ea"/>
                <a:sym typeface="+mn-lt"/>
              </a:endParaRPr>
            </a:p>
          </p:txBody>
        </p:sp>
        <p:sp>
          <p:nvSpPr>
            <p:cNvPr id="17" name="MH_Text_3"/>
            <p:cNvSpPr txBox="1"/>
            <p:nvPr>
              <p:custDataLst>
                <p:tags r:id="rId8"/>
              </p:custDataLst>
            </p:nvPr>
          </p:nvSpPr>
          <p:spPr>
            <a:xfrm>
              <a:off x="7545854" y="4432247"/>
              <a:ext cx="1967808" cy="369444"/>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1705" dirty="0">
                  <a:solidFill>
                    <a:prstClr val="white"/>
                  </a:solidFill>
                  <a:cs typeface="+mn-ea"/>
                  <a:sym typeface="+mn-lt"/>
                </a:rPr>
                <a:t>端午节的诗词</a:t>
              </a:r>
              <a:endParaRPr lang="en-US" altLang="zh-CN" sz="1705" dirty="0">
                <a:solidFill>
                  <a:prstClr val="white"/>
                </a:solidFill>
                <a:cs typeface="+mn-ea"/>
                <a:sym typeface="+mn-lt"/>
              </a:endParaRPr>
            </a:p>
          </p:txBody>
        </p:sp>
      </p:grpSp>
      <p:grpSp>
        <p:nvGrpSpPr>
          <p:cNvPr id="18" name="组合 17"/>
          <p:cNvGrpSpPr/>
          <p:nvPr/>
        </p:nvGrpSpPr>
        <p:grpSpPr>
          <a:xfrm>
            <a:off x="4568371" y="3275169"/>
            <a:ext cx="3085761" cy="898822"/>
            <a:chOff x="5738324" y="5206099"/>
            <a:chExt cx="4339590" cy="1264039"/>
          </a:xfrm>
        </p:grpSpPr>
        <p:sp>
          <p:nvSpPr>
            <p:cNvPr id="19" name="MH_Other_3"/>
            <p:cNvSpPr/>
            <p:nvPr>
              <p:custDataLst>
                <p:tags r:id="rId1"/>
              </p:custDataLst>
            </p:nvPr>
          </p:nvSpPr>
          <p:spPr bwMode="auto">
            <a:xfrm>
              <a:off x="5943687" y="5371967"/>
              <a:ext cx="3870807" cy="805303"/>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rgbClr val="4E830C"/>
            </a:solidFill>
            <a:ln>
              <a:noFill/>
            </a:ln>
          </p:spPr>
          <p:txBody>
            <a:bodyPr lIns="539940"/>
            <a:lstStyle/>
            <a:p>
              <a:pPr defTabSz="685800" fontAlgn="auto">
                <a:spcBef>
                  <a:spcPts val="0"/>
                </a:spcBef>
                <a:spcAft>
                  <a:spcPts val="0"/>
                </a:spcAft>
                <a:defRPr/>
              </a:pPr>
              <a:endParaRPr lang="zh-CN" altLang="en-US" sz="1425">
                <a:solidFill>
                  <a:prstClr val="black"/>
                </a:solidFill>
                <a:cs typeface="+mn-ea"/>
                <a:sym typeface="+mn-lt"/>
              </a:endParaRPr>
            </a:p>
          </p:txBody>
        </p:sp>
        <p:pic>
          <p:nvPicPr>
            <p:cNvPr id="20" name="MH_Other_8"/>
            <p:cNvPicPr>
              <a:picLocks noChangeAspect="1"/>
            </p:cNvPicPr>
            <p:nvPr>
              <p:custDataLst>
                <p:tags r:id="rId2"/>
              </p:custDataLst>
            </p:nvPr>
          </p:nvPicPr>
          <p:blipFill>
            <a:blip r:embed="rId19" cstate="screen"/>
            <a:srcRect/>
            <a:stretch>
              <a:fillRect/>
            </a:stretch>
          </p:blipFill>
          <p:spPr bwMode="auto">
            <a:xfrm>
              <a:off x="5738324" y="5206099"/>
              <a:ext cx="4339590" cy="12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MH_Other_20"/>
            <p:cNvSpPr txBox="1"/>
            <p:nvPr>
              <p:custDataLst>
                <p:tags r:id="rId3"/>
              </p:custDataLst>
            </p:nvPr>
          </p:nvSpPr>
          <p:spPr>
            <a:xfrm>
              <a:off x="6074327" y="5569044"/>
              <a:ext cx="559191" cy="519402"/>
            </a:xfrm>
            <a:prstGeom prst="rect">
              <a:avLst/>
            </a:prstGeom>
            <a:noFill/>
          </p:spPr>
          <p:txBody>
            <a:bodyPr lIns="0" tIns="0" rIns="0" bIns="0">
              <a:spAutoFit/>
            </a:bodyPr>
            <a:lstStyle/>
            <a:p>
              <a:pPr lvl="0" algn="ctr" defTabSz="685800" fontAlgn="auto">
                <a:spcBef>
                  <a:spcPts val="0"/>
                </a:spcBef>
                <a:spcAft>
                  <a:spcPts val="0"/>
                </a:spcAft>
              </a:pPr>
              <a:r>
                <a:rPr lang="en-US" altLang="zh-CN" sz="2400" dirty="0">
                  <a:solidFill>
                    <a:prstClr val="white"/>
                  </a:solidFill>
                  <a:cs typeface="+mn-ea"/>
                  <a:sym typeface="+mn-lt"/>
                </a:rPr>
                <a:t>4</a:t>
              </a:r>
              <a:endParaRPr lang="zh-CN" altLang="en-US" sz="2400" dirty="0">
                <a:solidFill>
                  <a:prstClr val="white"/>
                </a:solidFill>
                <a:cs typeface="+mn-ea"/>
                <a:sym typeface="+mn-lt"/>
              </a:endParaRPr>
            </a:p>
          </p:txBody>
        </p:sp>
        <p:sp>
          <p:nvSpPr>
            <p:cNvPr id="22" name="MH_Text_4"/>
            <p:cNvSpPr txBox="1"/>
            <p:nvPr>
              <p:custDataLst>
                <p:tags r:id="rId4"/>
              </p:custDataLst>
            </p:nvPr>
          </p:nvSpPr>
          <p:spPr>
            <a:xfrm>
              <a:off x="7287680" y="5623109"/>
              <a:ext cx="2484152" cy="369444"/>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1705" dirty="0">
                  <a:solidFill>
                    <a:prstClr val="white"/>
                  </a:solidFill>
                  <a:cs typeface="+mn-ea"/>
                  <a:sym typeface="+mn-lt"/>
                </a:rPr>
                <a:t>端午节的当地演化</a:t>
              </a:r>
              <a:endParaRPr lang="en-US" altLang="zh-CN" sz="1705" dirty="0">
                <a:solidFill>
                  <a:prstClr val="white"/>
                </a:solidFill>
                <a:cs typeface="+mn-ea"/>
                <a:sym typeface="+mn-lt"/>
              </a:endParaRPr>
            </a:p>
          </p:txBody>
        </p:sp>
      </p:grpSp>
      <p:grpSp>
        <p:nvGrpSpPr>
          <p:cNvPr id="23" name="组合 22"/>
          <p:cNvGrpSpPr/>
          <p:nvPr/>
        </p:nvGrpSpPr>
        <p:grpSpPr>
          <a:xfrm>
            <a:off x="2225834" y="1507512"/>
            <a:ext cx="1796715" cy="1829702"/>
            <a:chOff x="1608870" y="1084083"/>
            <a:chExt cx="2496401" cy="2496401"/>
          </a:xfrm>
        </p:grpSpPr>
        <p:grpSp>
          <p:nvGrpSpPr>
            <p:cNvPr id="24" name="组合 23"/>
            <p:cNvGrpSpPr/>
            <p:nvPr/>
          </p:nvGrpSpPr>
          <p:grpSpPr>
            <a:xfrm>
              <a:off x="1608870" y="1084083"/>
              <a:ext cx="2496401" cy="2496401"/>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75000"/>
                      <a:lumOff val="25000"/>
                    </a:prstClr>
                  </a:solidFill>
                  <a:effectLst/>
                  <a:uLnTx/>
                  <a:uFillTx/>
                  <a:cs typeface="+mn-ea"/>
                  <a:sym typeface="+mn-lt"/>
                </a:endParaRPr>
              </a:p>
            </p:txBody>
          </p:sp>
          <p:sp>
            <p:nvSpPr>
              <p:cNvPr id="27" name="椭圆 2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75000"/>
                      <a:lumOff val="25000"/>
                    </a:prstClr>
                  </a:solidFill>
                  <a:effectLst/>
                  <a:uLnTx/>
                  <a:uFillTx/>
                  <a:cs typeface="+mn-ea"/>
                  <a:sym typeface="+mn-lt"/>
                </a:endParaRPr>
              </a:p>
            </p:txBody>
          </p:sp>
        </p:grpSp>
        <p:sp>
          <p:nvSpPr>
            <p:cNvPr id="25" name="TextBox 4"/>
            <p:cNvSpPr txBox="1"/>
            <p:nvPr/>
          </p:nvSpPr>
          <p:spPr>
            <a:xfrm>
              <a:off x="1830435" y="1627668"/>
              <a:ext cx="2015213" cy="965822"/>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rgbClr val="4E830C"/>
                  </a:solidFill>
                  <a:effectLst>
                    <a:innerShdw blurRad="63500" dist="50800" dir="18900000">
                      <a:prstClr val="black">
                        <a:alpha val="50000"/>
                      </a:prstClr>
                    </a:innerShdw>
                  </a:effectLst>
                  <a:uLnTx/>
                  <a:uFillTx/>
                  <a:cs typeface="+mn-ea"/>
                  <a:sym typeface="+mn-lt"/>
                </a:rPr>
                <a:t>目录</a:t>
              </a:r>
            </a:p>
          </p:txBody>
        </p:sp>
      </p:grpSp>
      <p:sp>
        <p:nvSpPr>
          <p:cNvPr id="28" name="矩形 27"/>
          <p:cNvSpPr/>
          <p:nvPr/>
        </p:nvSpPr>
        <p:spPr>
          <a:xfrm>
            <a:off x="2178061" y="2546670"/>
            <a:ext cx="1955318" cy="461665"/>
          </a:xfrm>
          <a:prstGeom prst="rect">
            <a:avLst/>
          </a:prstGeom>
        </p:spPr>
        <p:txBody>
          <a:bodyPr wrap="square">
            <a:spAutoFit/>
          </a:bodyPr>
          <a:lstStyle/>
          <a:p>
            <a:pPr algn="ctr" defTabSz="685800" fontAlgn="auto">
              <a:spcBef>
                <a:spcPts val="0"/>
              </a:spcBef>
              <a:spcAft>
                <a:spcPts val="0"/>
              </a:spcAft>
            </a:pPr>
            <a:r>
              <a:rPr lang="en-US" altLang="zh-CN" sz="2400" dirty="0">
                <a:solidFill>
                  <a:prstClr val="black">
                    <a:lumMod val="75000"/>
                    <a:lumOff val="25000"/>
                  </a:prstClr>
                </a:solidFill>
                <a:cs typeface="+mn-ea"/>
                <a:sym typeface="+mn-lt"/>
              </a:rPr>
              <a:t>CONTENTS</a:t>
            </a:r>
          </a:p>
        </p:txBody>
      </p:sp>
      <p:pic>
        <p:nvPicPr>
          <p:cNvPr id="30" name="图片 29"/>
          <p:cNvPicPr>
            <a:picLocks noChangeAspect="1"/>
          </p:cNvPicPr>
          <p:nvPr/>
        </p:nvPicPr>
        <p:blipFill>
          <a:blip r:embed="rId20" cstate="print"/>
          <a:stretch>
            <a:fillRect/>
          </a:stretch>
        </p:blipFill>
        <p:spPr>
          <a:xfrm>
            <a:off x="799200" y="2941559"/>
            <a:ext cx="3676907" cy="22968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700" fill="hold"/>
                                            <p:tgtEl>
                                              <p:spTgt spid="23"/>
                                            </p:tgtEl>
                                            <p:attrNameLst>
                                              <p:attrName>ppt_w</p:attrName>
                                            </p:attrNameLst>
                                          </p:cBhvr>
                                          <p:tavLst>
                                            <p:tav tm="0">
                                              <p:val>
                                                <p:fltVal val="0"/>
                                              </p:val>
                                            </p:tav>
                                            <p:tav tm="100000">
                                              <p:val>
                                                <p:strVal val="#ppt_w"/>
                                              </p:val>
                                            </p:tav>
                                          </p:tavLst>
                                        </p:anim>
                                        <p:anim calcmode="lin" valueType="num">
                                          <p:cBhvr>
                                            <p:cTn id="8" dur="700" fill="hold"/>
                                            <p:tgtEl>
                                              <p:spTgt spid="23"/>
                                            </p:tgtEl>
                                            <p:attrNameLst>
                                              <p:attrName>ppt_h</p:attrName>
                                            </p:attrNameLst>
                                          </p:cBhvr>
                                          <p:tavLst>
                                            <p:tav tm="0">
                                              <p:val>
                                                <p:fltVal val="0"/>
                                              </p:val>
                                            </p:tav>
                                            <p:tav tm="100000">
                                              <p:val>
                                                <p:strVal val="#ppt_h"/>
                                              </p:val>
                                            </p:tav>
                                          </p:tavLst>
                                        </p:anim>
                                        <p:animEffect transition="in" filter="fade">
                                          <p:cBhvr>
                                            <p:cTn id="9" dur="700"/>
                                            <p:tgtEl>
                                              <p:spTgt spid="2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accel="40000" fill="hold" nodeType="afterEffect" p14:presetBounceEnd="4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40000">
                                          <p:cBhvr additive="base">
                                            <p:cTn id="19" dur="1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20" dur="1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accel="40000" fill="hold" nodeType="withEffect" p14:presetBounceEnd="40000">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14:bounceEnd="40000">
                                          <p:cBhvr additive="base">
                                            <p:cTn id="23" dur="1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24" dur="1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accel="40000" fill="hold" nodeType="withEffect" p14:presetBounceEnd="40000">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14:bounceEnd="40000">
                                          <p:cBhvr additive="base">
                                            <p:cTn id="27" dur="1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8" dur="1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accel="40000" fill="hold" nodeType="withEffect" p14:presetBounceEnd="40000">
                                      <p:stCondLst>
                                        <p:cond delay="1900"/>
                                      </p:stCondLst>
                                      <p:childTnLst>
                                        <p:set>
                                          <p:cBhvr>
                                            <p:cTn id="30" dur="1" fill="hold">
                                              <p:stCondLst>
                                                <p:cond delay="0"/>
                                              </p:stCondLst>
                                            </p:cTn>
                                            <p:tgtEl>
                                              <p:spTgt spid="18"/>
                                            </p:tgtEl>
                                            <p:attrNameLst>
                                              <p:attrName>style.visibility</p:attrName>
                                            </p:attrNameLst>
                                          </p:cBhvr>
                                          <p:to>
                                            <p:strVal val="visible"/>
                                          </p:to>
                                        </p:set>
                                        <p:anim calcmode="lin" valueType="num" p14:bounceEnd="40000">
                                          <p:cBhvr additive="base">
                                            <p:cTn id="31" dur="1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32"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700" fill="hold"/>
                                            <p:tgtEl>
                                              <p:spTgt spid="23"/>
                                            </p:tgtEl>
                                            <p:attrNameLst>
                                              <p:attrName>ppt_w</p:attrName>
                                            </p:attrNameLst>
                                          </p:cBhvr>
                                          <p:tavLst>
                                            <p:tav tm="0">
                                              <p:val>
                                                <p:fltVal val="0"/>
                                              </p:val>
                                            </p:tav>
                                            <p:tav tm="100000">
                                              <p:val>
                                                <p:strVal val="#ppt_w"/>
                                              </p:val>
                                            </p:tav>
                                          </p:tavLst>
                                        </p:anim>
                                        <p:anim calcmode="lin" valueType="num">
                                          <p:cBhvr>
                                            <p:cTn id="8" dur="700" fill="hold"/>
                                            <p:tgtEl>
                                              <p:spTgt spid="23"/>
                                            </p:tgtEl>
                                            <p:attrNameLst>
                                              <p:attrName>ppt_h</p:attrName>
                                            </p:attrNameLst>
                                          </p:cBhvr>
                                          <p:tavLst>
                                            <p:tav tm="0">
                                              <p:val>
                                                <p:fltVal val="0"/>
                                              </p:val>
                                            </p:tav>
                                            <p:tav tm="100000">
                                              <p:val>
                                                <p:strVal val="#ppt_h"/>
                                              </p:val>
                                            </p:tav>
                                          </p:tavLst>
                                        </p:anim>
                                        <p:animEffect transition="in" filter="fade">
                                          <p:cBhvr>
                                            <p:cTn id="9" dur="700"/>
                                            <p:tgtEl>
                                              <p:spTgt spid="2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accel="4000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1+#ppt_w/2"/>
                                              </p:val>
                                            </p:tav>
                                            <p:tav tm="100000">
                                              <p:val>
                                                <p:strVal val="#ppt_x"/>
                                              </p:val>
                                            </p:tav>
                                          </p:tavLst>
                                        </p:anim>
                                        <p:anim calcmode="lin" valueType="num">
                                          <p:cBhvr additive="base">
                                            <p:cTn id="20" dur="1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accel="4000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500" fill="hold"/>
                                            <p:tgtEl>
                                              <p:spTgt spid="8"/>
                                            </p:tgtEl>
                                            <p:attrNameLst>
                                              <p:attrName>ppt_x</p:attrName>
                                            </p:attrNameLst>
                                          </p:cBhvr>
                                          <p:tavLst>
                                            <p:tav tm="0">
                                              <p:val>
                                                <p:strVal val="1+#ppt_w/2"/>
                                              </p:val>
                                            </p:tav>
                                            <p:tav tm="100000">
                                              <p:val>
                                                <p:strVal val="#ppt_x"/>
                                              </p:val>
                                            </p:tav>
                                          </p:tavLst>
                                        </p:anim>
                                        <p:anim calcmode="lin" valueType="num">
                                          <p:cBhvr additive="base">
                                            <p:cTn id="24" dur="1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accel="40000"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500" fill="hold"/>
                                            <p:tgtEl>
                                              <p:spTgt spid="13"/>
                                            </p:tgtEl>
                                            <p:attrNameLst>
                                              <p:attrName>ppt_x</p:attrName>
                                            </p:attrNameLst>
                                          </p:cBhvr>
                                          <p:tavLst>
                                            <p:tav tm="0">
                                              <p:val>
                                                <p:strVal val="1+#ppt_w/2"/>
                                              </p:val>
                                            </p:tav>
                                            <p:tav tm="100000">
                                              <p:val>
                                                <p:strVal val="#ppt_x"/>
                                              </p:val>
                                            </p:tav>
                                          </p:tavLst>
                                        </p:anim>
                                        <p:anim calcmode="lin" valueType="num">
                                          <p:cBhvr additive="base">
                                            <p:cTn id="28" dur="1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accel="40000" fill="hold" nodeType="withEffect">
                                      <p:stCondLst>
                                        <p:cond delay="1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500" fill="hold"/>
                                            <p:tgtEl>
                                              <p:spTgt spid="18"/>
                                            </p:tgtEl>
                                            <p:attrNameLst>
                                              <p:attrName>ppt_x</p:attrName>
                                            </p:attrNameLst>
                                          </p:cBhvr>
                                          <p:tavLst>
                                            <p:tav tm="0">
                                              <p:val>
                                                <p:strVal val="1+#ppt_w/2"/>
                                              </p:val>
                                            </p:tav>
                                            <p:tav tm="100000">
                                              <p:val>
                                                <p:strVal val="#ppt_x"/>
                                              </p:val>
                                            </p:tav>
                                          </p:tavLst>
                                        </p:anim>
                                        <p:anim calcmode="lin" valueType="num">
                                          <p:cBhvr additive="base">
                                            <p:cTn id="32"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screen"/>
          <a:stretch>
            <a:fillRect/>
          </a:stretch>
        </p:blipFill>
        <p:spPr>
          <a:xfrm>
            <a:off x="537002" y="1251980"/>
            <a:ext cx="6118999" cy="3746500"/>
          </a:xfrm>
          <a:prstGeom prst="rect">
            <a:avLst/>
          </a:prstGeom>
        </p:spPr>
      </p:pic>
      <p:sp>
        <p:nvSpPr>
          <p:cNvPr id="31" name="文本框 30"/>
          <p:cNvSpPr txBox="1"/>
          <p:nvPr/>
        </p:nvSpPr>
        <p:spPr>
          <a:xfrm>
            <a:off x="4549251" y="1486203"/>
            <a:ext cx="2954655" cy="1477328"/>
          </a:xfrm>
          <a:prstGeom prst="rect">
            <a:avLst/>
          </a:prstGeom>
          <a:noFill/>
        </p:spPr>
        <p:txBody>
          <a:bodyPr wrap="none" rtlCol="0">
            <a:spAutoFit/>
          </a:bodyPr>
          <a:lstStyle/>
          <a:p>
            <a:pPr algn="ctr"/>
            <a:r>
              <a:rPr lang="zh-CN" altLang="en-US" sz="5400" b="1" dirty="0" smtClean="0">
                <a:solidFill>
                  <a:srgbClr val="006B0C"/>
                </a:solidFill>
                <a:cs typeface="+mn-ea"/>
                <a:sym typeface="+mn-lt"/>
              </a:rPr>
              <a:t>感谢观看</a:t>
            </a:r>
            <a:endParaRPr lang="en-US" altLang="zh-CN" sz="5400" b="1" dirty="0" smtClean="0">
              <a:solidFill>
                <a:srgbClr val="006B0C"/>
              </a:solidFill>
              <a:cs typeface="+mn-ea"/>
              <a:sym typeface="+mn-lt"/>
            </a:endParaRPr>
          </a:p>
          <a:p>
            <a:pPr algn="ctr"/>
            <a:r>
              <a:rPr lang="en-US" altLang="zh-CN" sz="3600" b="1" dirty="0" smtClean="0">
                <a:solidFill>
                  <a:srgbClr val="006B0C"/>
                </a:solidFill>
                <a:cs typeface="+mn-ea"/>
                <a:sym typeface="+mn-lt"/>
              </a:rPr>
              <a:t>THANKS</a:t>
            </a:r>
            <a:endParaRPr lang="zh-CN" altLang="en-US" sz="3600" b="1" dirty="0">
              <a:solidFill>
                <a:srgbClr val="006B0C"/>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4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screen"/>
          <a:stretch>
            <a:fillRect/>
          </a:stretch>
        </p:blipFill>
        <p:spPr>
          <a:xfrm>
            <a:off x="1856482" y="3141793"/>
            <a:ext cx="5013446" cy="2561685"/>
          </a:xfrm>
          <a:prstGeom prst="rect">
            <a:avLst/>
          </a:prstGeom>
        </p:spPr>
      </p:pic>
      <p:grpSp>
        <p:nvGrpSpPr>
          <p:cNvPr id="4" name="组合 3"/>
          <p:cNvGrpSpPr/>
          <p:nvPr/>
        </p:nvGrpSpPr>
        <p:grpSpPr>
          <a:xfrm>
            <a:off x="3954694" y="971554"/>
            <a:ext cx="1107385" cy="1137077"/>
            <a:chOff x="1723423" y="4437112"/>
            <a:chExt cx="1476513" cy="1516103"/>
          </a:xfrm>
        </p:grpSpPr>
        <p:sp>
          <p:nvSpPr>
            <p:cNvPr id="5" name="Freeform 5"/>
            <p:cNvSpPr/>
            <p:nvPr/>
          </p:nvSpPr>
          <p:spPr bwMode="auto">
            <a:xfrm rot="5400000">
              <a:off x="1701100" y="4511088"/>
              <a:ext cx="1516103" cy="1368152"/>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9050">
              <a:solidFill>
                <a:srgbClr val="4E830C"/>
              </a:solidFill>
            </a:ln>
            <a:effectLst/>
          </p:spPr>
          <p:txBody>
            <a:bodyPr/>
            <a:lstStyle/>
            <a:p>
              <a:endParaRPr lang="zh-CN" altLang="en-US" sz="1500" dirty="0">
                <a:solidFill>
                  <a:schemeClr val="accent3">
                    <a:lumMod val="50000"/>
                  </a:schemeClr>
                </a:solidFill>
                <a:cs typeface="+mn-ea"/>
                <a:sym typeface="+mn-lt"/>
              </a:endParaRPr>
            </a:p>
          </p:txBody>
        </p:sp>
        <p:sp>
          <p:nvSpPr>
            <p:cNvPr id="6" name="圆角矩形 5"/>
            <p:cNvSpPr/>
            <p:nvPr/>
          </p:nvSpPr>
          <p:spPr>
            <a:xfrm>
              <a:off x="1723423" y="4835124"/>
              <a:ext cx="1476513"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4E830C"/>
                  </a:solidFill>
                  <a:cs typeface="+mn-ea"/>
                  <a:sym typeface="+mn-lt"/>
                </a:rPr>
                <a:t>01</a:t>
              </a:r>
              <a:endParaRPr lang="zh-CN" altLang="en-US" sz="3600" dirty="0">
                <a:solidFill>
                  <a:srgbClr val="4E830C"/>
                </a:solidFill>
                <a:cs typeface="+mn-ea"/>
                <a:sym typeface="+mn-lt"/>
              </a:endParaRPr>
            </a:p>
          </p:txBody>
        </p:sp>
      </p:grpSp>
      <p:sp>
        <p:nvSpPr>
          <p:cNvPr id="7" name="矩形 6"/>
          <p:cNvSpPr/>
          <p:nvPr/>
        </p:nvSpPr>
        <p:spPr>
          <a:xfrm>
            <a:off x="2567497" y="2108632"/>
            <a:ext cx="3877985" cy="830997"/>
          </a:xfrm>
          <a:prstGeom prst="rect">
            <a:avLst/>
          </a:prstGeom>
        </p:spPr>
        <p:txBody>
          <a:bodyPr wrap="none">
            <a:spAutoFit/>
          </a:bodyPr>
          <a:lstStyle/>
          <a:p>
            <a:pPr lvl="0" algn="ctr"/>
            <a:r>
              <a:rPr lang="zh-CN" altLang="en-US" sz="4800" b="1" dirty="0">
                <a:solidFill>
                  <a:srgbClr val="4E830C"/>
                </a:solidFill>
                <a:cs typeface="+mn-ea"/>
                <a:sym typeface="+mn-lt"/>
              </a:rPr>
              <a:t>端午节的来历</a:t>
            </a:r>
          </a:p>
        </p:txBody>
      </p:sp>
      <p:sp>
        <p:nvSpPr>
          <p:cNvPr id="8" name="MH_Text_2"/>
          <p:cNvSpPr txBox="1"/>
          <p:nvPr>
            <p:custDataLst>
              <p:tags r:id="rId1"/>
            </p:custDataLst>
          </p:nvPr>
        </p:nvSpPr>
        <p:spPr>
          <a:xfrm>
            <a:off x="3954694" y="2975437"/>
            <a:ext cx="1399253" cy="262701"/>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1705" dirty="0">
                <a:solidFill>
                  <a:schemeClr val="tx1">
                    <a:lumMod val="75000"/>
                    <a:lumOff val="25000"/>
                  </a:schemeClr>
                </a:solidFill>
                <a:cs typeface="+mn-ea"/>
                <a:sym typeface="+mn-lt"/>
              </a:rPr>
              <a:t>添加副标题</a:t>
            </a:r>
            <a:endParaRPr lang="en-US" altLang="zh-CN" sz="170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53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200" fill="hold"/>
                                        <p:tgtEl>
                                          <p:spTgt spid="3"/>
                                        </p:tgtEl>
                                        <p:attrNameLst>
                                          <p:attrName>ppt_x</p:attrName>
                                        </p:attrNameLst>
                                      </p:cBhvr>
                                      <p:tavLst>
                                        <p:tav tm="0">
                                          <p:val>
                                            <p:strVal val="0-#ppt_w/2"/>
                                          </p:val>
                                        </p:tav>
                                        <p:tav tm="100000">
                                          <p:val>
                                            <p:strVal val="#ppt_x"/>
                                          </p:val>
                                        </p:tav>
                                      </p:tavLst>
                                    </p:anim>
                                    <p:anim calcmode="lin" valueType="num">
                                      <p:cBhvr additive="base">
                                        <p:cTn id="8" dur="42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98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80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750"/>
                                        <p:tgtEl>
                                          <p:spTgt spid="7"/>
                                        </p:tgtEl>
                                      </p:cBhvr>
                                    </p:animEffect>
                                  </p:childTnLst>
                                </p:cTn>
                              </p:par>
                            </p:childTnLst>
                          </p:cTn>
                        </p:par>
                        <p:par>
                          <p:cTn id="19" fill="hold">
                            <p:stCondLst>
                              <p:cond delay="118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screen"/>
          <a:stretch>
            <a:fillRect/>
          </a:stretch>
        </p:blipFill>
        <p:spPr>
          <a:xfrm>
            <a:off x="1412352" y="1023936"/>
            <a:ext cx="3209730" cy="1640052"/>
          </a:xfrm>
          <a:prstGeom prst="rect">
            <a:avLst/>
          </a:prstGeom>
        </p:spPr>
      </p:pic>
      <p:pic>
        <p:nvPicPr>
          <p:cNvPr id="5" name="图片 4"/>
          <p:cNvPicPr>
            <a:picLocks noChangeAspect="1"/>
          </p:cNvPicPr>
          <p:nvPr/>
        </p:nvPicPr>
        <p:blipFill>
          <a:blip r:embed="rId5" cstate="screen">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flipV="1">
            <a:off x="2004845" y="1660246"/>
            <a:ext cx="2024742" cy="681735"/>
          </a:xfrm>
          <a:prstGeom prst="rect">
            <a:avLst/>
          </a:prstGeom>
        </p:spPr>
      </p:pic>
      <p:sp>
        <p:nvSpPr>
          <p:cNvPr id="6" name="MH_Text_1"/>
          <p:cNvSpPr txBox="1"/>
          <p:nvPr>
            <p:custDataLst>
              <p:tags r:id="rId1"/>
            </p:custDataLst>
          </p:nvPr>
        </p:nvSpPr>
        <p:spPr>
          <a:xfrm>
            <a:off x="2392235" y="1843962"/>
            <a:ext cx="1399253" cy="369332"/>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2400" dirty="0">
                <a:solidFill>
                  <a:prstClr val="white"/>
                </a:solidFill>
                <a:cs typeface="+mn-ea"/>
                <a:sym typeface="+mn-lt"/>
              </a:rPr>
              <a:t>纪念屈原</a:t>
            </a:r>
            <a:endParaRPr lang="en-US" altLang="zh-CN" sz="2400" dirty="0">
              <a:solidFill>
                <a:prstClr val="white"/>
              </a:solidFill>
              <a:cs typeface="+mn-ea"/>
              <a:sym typeface="+mn-lt"/>
            </a:endParaRPr>
          </a:p>
        </p:txBody>
      </p:sp>
      <p:grpSp>
        <p:nvGrpSpPr>
          <p:cNvPr id="7" name="组合 6"/>
          <p:cNvGrpSpPr/>
          <p:nvPr/>
        </p:nvGrpSpPr>
        <p:grpSpPr>
          <a:xfrm>
            <a:off x="5304453" y="765974"/>
            <a:ext cx="2947184" cy="3829764"/>
            <a:chOff x="2800676" y="369532"/>
            <a:chExt cx="2322031" cy="3017401"/>
          </a:xfrm>
        </p:grpSpPr>
        <p:pic>
          <p:nvPicPr>
            <p:cNvPr id="8" name="Picture 2" descr="C:\Users\Administrator\Desktop\邮票边.png"/>
            <p:cNvPicPr>
              <a:picLocks noChangeAspect="1" noChangeArrowheads="1"/>
            </p:cNvPicPr>
            <p:nvPr/>
          </p:nvPicPr>
          <p:blipFill>
            <a:blip r:embed="rId7" cstate="print"/>
            <a:srcRect/>
            <a:stretch>
              <a:fillRect/>
            </a:stretch>
          </p:blipFill>
          <p:spPr bwMode="auto">
            <a:xfrm>
              <a:off x="2800676" y="369532"/>
              <a:ext cx="2322031" cy="3017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8" cstate="screen"/>
            <a:stretch>
              <a:fillRect/>
            </a:stretch>
          </p:blipFill>
          <p:spPr bwMode="auto">
            <a:xfrm rot="9591">
              <a:off x="3218881" y="877053"/>
              <a:ext cx="1485621" cy="200235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6"/>
          <p:cNvSpPr txBox="1"/>
          <p:nvPr/>
        </p:nvSpPr>
        <p:spPr>
          <a:xfrm>
            <a:off x="1046940" y="2782390"/>
            <a:ext cx="3940551" cy="1384995"/>
          </a:xfrm>
          <a:prstGeom prst="rect">
            <a:avLst/>
          </a:prstGeom>
          <a:noFill/>
        </p:spPr>
        <p:txBody>
          <a:bodyPr wrap="square" rtlCol="0">
            <a:spAutoFit/>
          </a:bodyPr>
          <a:lstStyle/>
          <a:p>
            <a:pPr lvl="0">
              <a:lnSpc>
                <a:spcPct val="150000"/>
              </a:lnSpc>
            </a:pPr>
            <a:r>
              <a:rPr lang="zh-CN" altLang="en-US" sz="1400" dirty="0">
                <a:solidFill>
                  <a:schemeClr val="tx1">
                    <a:lumMod val="75000"/>
                    <a:lumOff val="25000"/>
                  </a:schemeClr>
                </a:solidFill>
                <a:cs typeface="+mn-ea"/>
                <a:sym typeface="+mn-lt"/>
              </a:rPr>
              <a:t>此说最早出自南朝梁代吴均</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续齐谐记</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和北周宗懔</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荆楚岁时记</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的记载。据说，屈原于五月初五自投汨罗江，死后为蛟龙所困，世人哀之，每于此日投五色丝粽子于水中，以驱蛟龙。</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8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300" fill="hold"/>
                                        <p:tgtEl>
                                          <p:spTgt spid="4"/>
                                        </p:tgtEl>
                                        <p:attrNameLst>
                                          <p:attrName>ppt_x</p:attrName>
                                        </p:attrNameLst>
                                      </p:cBhvr>
                                      <p:tavLst>
                                        <p:tav tm="0">
                                          <p:val>
                                            <p:strVal val="0-#ppt_w/2"/>
                                          </p:val>
                                        </p:tav>
                                        <p:tav tm="100000">
                                          <p:val>
                                            <p:strVal val="#ppt_x"/>
                                          </p:val>
                                        </p:tav>
                                      </p:tavLst>
                                    </p:anim>
                                    <p:anim calcmode="lin" valueType="num">
                                      <p:cBhvr additive="base">
                                        <p:cTn id="8" dur="13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childTnLst>
                          </p:cTn>
                        </p:par>
                        <p:par>
                          <p:cTn id="13" fill="hold">
                            <p:stCondLst>
                              <p:cond delay="2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3500"/>
                            </p:stCondLst>
                            <p:childTnLst>
                              <p:par>
                                <p:cTn id="20" presetID="22" presetClass="entr" presetSubtype="8" fill="hold" grpId="0" nodeType="afterEffect">
                                  <p:stCondLst>
                                    <p:cond delay="0"/>
                                  </p:stCondLst>
                                  <p:iterate type="lt">
                                    <p:tmPct val="5242"/>
                                  </p:iterate>
                                  <p:childTnLst>
                                    <p:set>
                                      <p:cBhvr>
                                        <p:cTn id="21" dur="1" fill="hold">
                                          <p:stCondLst>
                                            <p:cond delay="0"/>
                                          </p:stCondLst>
                                        </p:cTn>
                                        <p:tgtEl>
                                          <p:spTgt spid="10"/>
                                        </p:tgtEl>
                                        <p:attrNameLst>
                                          <p:attrName>style.visibility</p:attrName>
                                        </p:attrNameLst>
                                      </p:cBhvr>
                                      <p:to>
                                        <p:strVal val="visible"/>
                                      </p:to>
                                    </p:set>
                                    <p:animEffect transition="in" filter="wipe(left)">
                                      <p:cBhvr>
                                        <p:cTn id="22" dur="800"/>
                                        <p:tgtEl>
                                          <p:spTgt spid="10"/>
                                        </p:tgtEl>
                                      </p:cBhvr>
                                    </p:animEffect>
                                  </p:childTnLst>
                                </p:cTn>
                              </p:par>
                              <p:par>
                                <p:cTn id="23" presetID="15" presetClass="entr" presetSubtype="0" fill="hold" nodeType="withEffect">
                                  <p:stCondLst>
                                    <p:cond delay="4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800" fill="hold"/>
                                        <p:tgtEl>
                                          <p:spTgt spid="7"/>
                                        </p:tgtEl>
                                        <p:attrNameLst>
                                          <p:attrName>ppt_w</p:attrName>
                                        </p:attrNameLst>
                                      </p:cBhvr>
                                      <p:tavLst>
                                        <p:tav tm="0">
                                          <p:val>
                                            <p:fltVal val="0"/>
                                          </p:val>
                                        </p:tav>
                                        <p:tav tm="100000">
                                          <p:val>
                                            <p:strVal val="#ppt_w"/>
                                          </p:val>
                                        </p:tav>
                                      </p:tavLst>
                                    </p:anim>
                                    <p:anim calcmode="lin" valueType="num">
                                      <p:cBhvr>
                                        <p:cTn id="26" dur="1800" fill="hold"/>
                                        <p:tgtEl>
                                          <p:spTgt spid="7"/>
                                        </p:tgtEl>
                                        <p:attrNameLst>
                                          <p:attrName>ppt_h</p:attrName>
                                        </p:attrNameLst>
                                      </p:cBhvr>
                                      <p:tavLst>
                                        <p:tav tm="0">
                                          <p:val>
                                            <p:fltVal val="0"/>
                                          </p:val>
                                        </p:tav>
                                        <p:tav tm="100000">
                                          <p:val>
                                            <p:strVal val="#ppt_h"/>
                                          </p:val>
                                        </p:tav>
                                      </p:tavLst>
                                    </p:anim>
                                    <p:anim calcmode="lin" valueType="num">
                                      <p:cBhvr>
                                        <p:cTn id="27" dur="18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8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375529" y="1436914"/>
            <a:ext cx="4502977" cy="3065664"/>
            <a:chOff x="4907227" y="352788"/>
            <a:chExt cx="3662482" cy="2700505"/>
          </a:xfrm>
        </p:grpSpPr>
        <p:pic>
          <p:nvPicPr>
            <p:cNvPr id="3" name="Picture 2" descr="C:\Users\Administrator\Desktop\邮票边.png"/>
            <p:cNvPicPr>
              <a:picLocks noChangeAspect="1" noChangeArrowheads="1"/>
            </p:cNvPicPr>
            <p:nvPr/>
          </p:nvPicPr>
          <p:blipFill>
            <a:blip r:embed="rId4" cstate="screen"/>
            <a:srcRect/>
            <a:stretch>
              <a:fillRect/>
            </a:stretch>
          </p:blipFill>
          <p:spPr bwMode="auto">
            <a:xfrm rot="5400000">
              <a:off x="5388215" y="-128200"/>
              <a:ext cx="2700505" cy="36624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5"/>
            <a:stretch>
              <a:fillRect/>
            </a:stretch>
          </p:blipFill>
          <p:spPr bwMode="auto">
            <a:xfrm>
              <a:off x="5372931" y="781225"/>
              <a:ext cx="2752459" cy="181948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图片 4"/>
          <p:cNvPicPr>
            <a:picLocks noChangeAspect="1"/>
          </p:cNvPicPr>
          <p:nvPr/>
        </p:nvPicPr>
        <p:blipFill>
          <a:blip r:embed="rId6" cstate="screen"/>
          <a:stretch>
            <a:fillRect/>
          </a:stretch>
        </p:blipFill>
        <p:spPr>
          <a:xfrm>
            <a:off x="4948654" y="765387"/>
            <a:ext cx="3209730" cy="1640052"/>
          </a:xfrm>
          <a:prstGeom prst="rect">
            <a:avLst/>
          </a:prstGeom>
        </p:spPr>
      </p:pic>
      <p:pic>
        <p:nvPicPr>
          <p:cNvPr id="6" name="图片 5"/>
          <p:cNvPicPr>
            <a:picLocks noChangeAspect="1"/>
          </p:cNvPicPr>
          <p:nvPr/>
        </p:nvPicPr>
        <p:blipFill>
          <a:blip r:embed="rId7" cstate="screen">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flipV="1">
            <a:off x="5541147" y="1401697"/>
            <a:ext cx="2024742" cy="681735"/>
          </a:xfrm>
          <a:prstGeom prst="rect">
            <a:avLst/>
          </a:prstGeom>
        </p:spPr>
      </p:pic>
      <p:sp>
        <p:nvSpPr>
          <p:cNvPr id="7" name="MH_Text_1"/>
          <p:cNvSpPr txBox="1"/>
          <p:nvPr>
            <p:custDataLst>
              <p:tags r:id="rId1"/>
            </p:custDataLst>
          </p:nvPr>
        </p:nvSpPr>
        <p:spPr>
          <a:xfrm>
            <a:off x="5928537" y="1585413"/>
            <a:ext cx="1399253" cy="369332"/>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2400" dirty="0">
                <a:solidFill>
                  <a:prstClr val="white"/>
                </a:solidFill>
                <a:cs typeface="+mn-ea"/>
                <a:sym typeface="+mn-lt"/>
              </a:rPr>
              <a:t>纪念屈原</a:t>
            </a:r>
            <a:endParaRPr lang="en-US" altLang="zh-CN" sz="2400" dirty="0">
              <a:solidFill>
                <a:prstClr val="white"/>
              </a:solidFill>
              <a:cs typeface="+mn-ea"/>
              <a:sym typeface="+mn-lt"/>
            </a:endParaRPr>
          </a:p>
        </p:txBody>
      </p:sp>
      <p:sp>
        <p:nvSpPr>
          <p:cNvPr id="8" name="TextBox 16"/>
          <p:cNvSpPr txBox="1"/>
          <p:nvPr/>
        </p:nvSpPr>
        <p:spPr>
          <a:xfrm>
            <a:off x="4850209" y="2274654"/>
            <a:ext cx="3873913" cy="2354491"/>
          </a:xfrm>
          <a:prstGeom prst="rect">
            <a:avLst/>
          </a:prstGeom>
          <a:noFill/>
        </p:spPr>
        <p:txBody>
          <a:bodyPr wrap="square" rtlCol="0">
            <a:spAutoFit/>
          </a:bodyPr>
          <a:lstStyle/>
          <a:p>
            <a:pPr lvl="0">
              <a:lnSpc>
                <a:spcPct val="150000"/>
              </a:lnSpc>
            </a:pPr>
            <a:r>
              <a:rPr lang="zh-CN" altLang="en-US" sz="1400" dirty="0">
                <a:solidFill>
                  <a:schemeClr val="tx1">
                    <a:lumMod val="75000"/>
                    <a:lumOff val="25000"/>
                  </a:schemeClr>
                </a:solidFill>
                <a:cs typeface="+mn-ea"/>
                <a:sym typeface="+mn-lt"/>
              </a:rPr>
              <a:t>屈原投汨罗江后当地百姓闻讯，马上划船捞救，一直行至洞庭湖，始终不见屈原的遗体。那时恰逢雨天，湖面上的小舟一起汇集在岸边的亭子旁。当人们得知是为了打捞，贤臣屈大夫时再次冒雨出动，争相划进茫茫的洞庭湖。为了寄托哀思，人们荡荡舟江河之上，此后才逐渐发展成为龙舟竞赛。</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80000" fill="hold" nodeType="withEffect">
                                  <p:stCondLst>
                                    <p:cond delay="4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300" fill="hold"/>
                                        <p:tgtEl>
                                          <p:spTgt spid="5"/>
                                        </p:tgtEl>
                                        <p:attrNameLst>
                                          <p:attrName>ppt_x</p:attrName>
                                        </p:attrNameLst>
                                      </p:cBhvr>
                                      <p:tavLst>
                                        <p:tav tm="0">
                                          <p:val>
                                            <p:strVal val="0-#ppt_w/2"/>
                                          </p:val>
                                        </p:tav>
                                        <p:tav tm="100000">
                                          <p:val>
                                            <p:strVal val="#ppt_x"/>
                                          </p:val>
                                        </p:tav>
                                      </p:tavLst>
                                    </p:anim>
                                    <p:anim calcmode="lin" valueType="num">
                                      <p:cBhvr additive="base">
                                        <p:cTn id="12" dur="13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1000"/>
                                        <p:tgtEl>
                                          <p:spTgt spid="6"/>
                                        </p:tgtEl>
                                      </p:cBhvr>
                                    </p:animEffect>
                                  </p:childTnLst>
                                </p:cTn>
                              </p:par>
                            </p:childTnLst>
                          </p:cTn>
                        </p:par>
                        <p:par>
                          <p:cTn id="17" fill="hold">
                            <p:stCondLst>
                              <p:cond delay="60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Effect transition="in" filter="fade">
                                      <p:cBhvr>
                                        <p:cTn id="22" dur="1000"/>
                                        <p:tgtEl>
                                          <p:spTgt spid="7"/>
                                        </p:tgtEl>
                                      </p:cBhvr>
                                    </p:animEffect>
                                  </p:childTnLst>
                                </p:cTn>
                              </p:par>
                            </p:childTnLst>
                          </p:cTn>
                        </p:par>
                        <p:par>
                          <p:cTn id="23" fill="hold">
                            <p:stCondLst>
                              <p:cond delay="7000"/>
                            </p:stCondLst>
                            <p:childTnLst>
                              <p:par>
                                <p:cTn id="24" presetID="22" presetClass="entr" presetSubtype="8" fill="hold" grpId="0" nodeType="afterEffect">
                                  <p:stCondLst>
                                    <p:cond delay="0"/>
                                  </p:stCondLst>
                                  <p:iterate type="lt">
                                    <p:tmPct val="5242"/>
                                  </p:iterate>
                                  <p:childTnLst>
                                    <p:set>
                                      <p:cBhvr>
                                        <p:cTn id="25" dur="1" fill="hold">
                                          <p:stCondLst>
                                            <p:cond delay="0"/>
                                          </p:stCondLst>
                                        </p:cTn>
                                        <p:tgtEl>
                                          <p:spTgt spid="8"/>
                                        </p:tgtEl>
                                        <p:attrNameLst>
                                          <p:attrName>style.visibility</p:attrName>
                                        </p:attrNameLst>
                                      </p:cBhvr>
                                      <p:to>
                                        <p:strVal val="visible"/>
                                      </p:to>
                                    </p:set>
                                    <p:animEffect transition="in" filter="wipe(left)">
                                      <p:cBhvr>
                                        <p:cTn id="26"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screen"/>
          <a:stretch>
            <a:fillRect/>
          </a:stretch>
        </p:blipFill>
        <p:spPr>
          <a:xfrm>
            <a:off x="1412352" y="1023936"/>
            <a:ext cx="3209730" cy="1640052"/>
          </a:xfrm>
          <a:prstGeom prst="rect">
            <a:avLst/>
          </a:prstGeom>
        </p:spPr>
      </p:pic>
      <p:pic>
        <p:nvPicPr>
          <p:cNvPr id="3" name="图片 2"/>
          <p:cNvPicPr>
            <a:picLocks noChangeAspect="1"/>
          </p:cNvPicPr>
          <p:nvPr/>
        </p:nvPicPr>
        <p:blipFill>
          <a:blip r:embed="rId5" cstate="screen">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flipV="1">
            <a:off x="2004845" y="1660246"/>
            <a:ext cx="2024742" cy="681735"/>
          </a:xfrm>
          <a:prstGeom prst="rect">
            <a:avLst/>
          </a:prstGeom>
        </p:spPr>
      </p:pic>
      <p:sp>
        <p:nvSpPr>
          <p:cNvPr id="4" name="MH_Text_1"/>
          <p:cNvSpPr txBox="1"/>
          <p:nvPr>
            <p:custDataLst>
              <p:tags r:id="rId1"/>
            </p:custDataLst>
          </p:nvPr>
        </p:nvSpPr>
        <p:spPr>
          <a:xfrm>
            <a:off x="2091885" y="1862624"/>
            <a:ext cx="1871855" cy="369332"/>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2400" dirty="0">
                <a:solidFill>
                  <a:prstClr val="white"/>
                </a:solidFill>
                <a:cs typeface="+mn-ea"/>
                <a:sym typeface="+mn-lt"/>
              </a:rPr>
              <a:t>纪念孝女曹娥</a:t>
            </a:r>
            <a:endParaRPr lang="en-US" altLang="zh-CN" sz="2400" dirty="0">
              <a:solidFill>
                <a:prstClr val="white"/>
              </a:solidFill>
              <a:cs typeface="+mn-ea"/>
              <a:sym typeface="+mn-lt"/>
            </a:endParaRPr>
          </a:p>
        </p:txBody>
      </p:sp>
      <p:grpSp>
        <p:nvGrpSpPr>
          <p:cNvPr id="5" name="组合 4"/>
          <p:cNvGrpSpPr/>
          <p:nvPr/>
        </p:nvGrpSpPr>
        <p:grpSpPr>
          <a:xfrm>
            <a:off x="5304453" y="765974"/>
            <a:ext cx="2947184" cy="3829764"/>
            <a:chOff x="2800676" y="369532"/>
            <a:chExt cx="2322031" cy="3017401"/>
          </a:xfrm>
        </p:grpSpPr>
        <p:pic>
          <p:nvPicPr>
            <p:cNvPr id="6" name="Picture 2" descr="C:\Users\Administrator\Desktop\邮票边.png"/>
            <p:cNvPicPr>
              <a:picLocks noChangeAspect="1" noChangeArrowheads="1"/>
            </p:cNvPicPr>
            <p:nvPr/>
          </p:nvPicPr>
          <p:blipFill>
            <a:blip r:embed="rId7" cstate="print"/>
            <a:srcRect/>
            <a:stretch>
              <a:fillRect/>
            </a:stretch>
          </p:blipFill>
          <p:spPr bwMode="auto">
            <a:xfrm>
              <a:off x="2800676" y="369532"/>
              <a:ext cx="2322031" cy="3017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8"/>
            <a:stretch>
              <a:fillRect/>
            </a:stretch>
          </p:blipFill>
          <p:spPr bwMode="auto">
            <a:xfrm rot="9591">
              <a:off x="3302872" y="873570"/>
              <a:ext cx="1318692" cy="200001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16"/>
          <p:cNvSpPr txBox="1"/>
          <p:nvPr/>
        </p:nvSpPr>
        <p:spPr>
          <a:xfrm>
            <a:off x="1074932" y="2680856"/>
            <a:ext cx="4122219" cy="1384995"/>
          </a:xfrm>
          <a:prstGeom prst="rect">
            <a:avLst/>
          </a:prstGeom>
          <a:noFill/>
        </p:spPr>
        <p:txBody>
          <a:bodyPr wrap="square" rtlCol="0">
            <a:spAutoFit/>
          </a:bodyPr>
          <a:lstStyle/>
          <a:p>
            <a:pPr lvl="0">
              <a:lnSpc>
                <a:spcPct val="150000"/>
              </a:lnSpc>
            </a:pPr>
            <a:r>
              <a:rPr lang="zh-CN" altLang="en-US" sz="1400" dirty="0">
                <a:solidFill>
                  <a:schemeClr val="tx1">
                    <a:lumMod val="75000"/>
                    <a:lumOff val="25000"/>
                  </a:schemeClr>
                </a:solidFill>
                <a:cs typeface="+mn-ea"/>
                <a:sym typeface="+mn-lt"/>
              </a:rPr>
              <a:t>此说出自东汉</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曹娥碑</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a:t>
            </a:r>
            <a:endParaRPr lang="en-US" altLang="zh-CN" sz="1400" dirty="0">
              <a:solidFill>
                <a:schemeClr val="tx1">
                  <a:lumMod val="75000"/>
                  <a:lumOff val="25000"/>
                </a:schemeClr>
              </a:solidFill>
              <a:cs typeface="+mn-ea"/>
              <a:sym typeface="+mn-lt"/>
            </a:endParaRPr>
          </a:p>
          <a:p>
            <a:pPr lvl="0">
              <a:lnSpc>
                <a:spcPct val="150000"/>
              </a:lnSpc>
            </a:pPr>
            <a:r>
              <a:rPr lang="zh-CN" altLang="en-US" sz="1400" dirty="0">
                <a:solidFill>
                  <a:schemeClr val="tx1">
                    <a:lumMod val="75000"/>
                    <a:lumOff val="25000"/>
                  </a:schemeClr>
                </a:solidFill>
                <a:cs typeface="+mn-ea"/>
                <a:sym typeface="+mn-lt"/>
              </a:rPr>
              <a:t>曹娥是东汉上虞人，父亲溺于江中，数日不见尸</a:t>
            </a:r>
          </a:p>
          <a:p>
            <a:pPr lvl="0">
              <a:lnSpc>
                <a:spcPct val="150000"/>
              </a:lnSpc>
            </a:pPr>
            <a:r>
              <a:rPr lang="zh-CN" altLang="en-US" sz="1400" dirty="0">
                <a:solidFill>
                  <a:schemeClr val="tx1">
                    <a:lumMod val="75000"/>
                    <a:lumOff val="25000"/>
                  </a:schemeClr>
                </a:solidFill>
                <a:cs typeface="+mn-ea"/>
                <a:sym typeface="+mn-lt"/>
              </a:rPr>
              <a:t>体，当时孝女曹娥年仅十四岁，昼夜沿江号哭。过了十七天，在五月五日投江，五日后抱出父尸。</a:t>
            </a:r>
          </a:p>
        </p:txBody>
      </p:sp>
      <p:sp>
        <p:nvSpPr>
          <p:cNvPr id="10" name="TextBox 9"/>
          <p:cNvSpPr txBox="1"/>
          <p:nvPr/>
        </p:nvSpPr>
        <p:spPr>
          <a:xfrm>
            <a:off x="289560" y="500634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92D050"/>
                </a:solidFill>
                <a:effectLst/>
                <a:uLnTx/>
                <a:uFillTx/>
              </a:rPr>
              <a:t>节日</a:t>
            </a:r>
            <a:r>
              <a:rPr kumimoji="0" lang="en-US" altLang="zh-CN" sz="100" b="0" i="0" u="none" strike="noStrike" kern="0" cap="none" spc="0" normalizeH="0" baseline="0" noProof="0" dirty="0" smtClean="0">
                <a:ln>
                  <a:noFill/>
                </a:ln>
                <a:solidFill>
                  <a:srgbClr val="92D050"/>
                </a:solidFill>
                <a:effectLst/>
                <a:uLnTx/>
                <a:uFillTx/>
              </a:rPr>
              <a:t>PPT</a:t>
            </a:r>
            <a:r>
              <a:rPr kumimoji="0" lang="zh-CN" altLang="en-US" sz="100" b="0" i="0" u="none" strike="noStrike" kern="0" cap="none" spc="0" normalizeH="0" baseline="0" noProof="0" dirty="0" smtClean="0">
                <a:ln>
                  <a:noFill/>
                </a:ln>
                <a:solidFill>
                  <a:srgbClr val="92D050"/>
                </a:solidFill>
                <a:effectLst/>
                <a:uLnTx/>
                <a:uFillTx/>
              </a:rPr>
              <a:t>模板 </a:t>
            </a:r>
            <a:r>
              <a:rPr kumimoji="0" lang="en-US" altLang="zh-CN" sz="100" b="0" i="0" u="none" strike="noStrike" kern="0" cap="none" spc="0" normalizeH="0" baseline="0" noProof="0" dirty="0" smtClean="0">
                <a:ln>
                  <a:noFill/>
                </a:ln>
                <a:solidFill>
                  <a:srgbClr val="92D050"/>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8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0-#ppt_w/2"/>
                                          </p:val>
                                        </p:tav>
                                        <p:tav tm="100000">
                                          <p:val>
                                            <p:strVal val="#ppt_x"/>
                                          </p:val>
                                        </p:tav>
                                      </p:tavLst>
                                    </p:anim>
                                    <p:anim calcmode="lin" valueType="num">
                                      <p:cBhvr additive="base">
                                        <p:cTn id="8" dur="13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1000"/>
                                        <p:tgtEl>
                                          <p:spTgt spid="3"/>
                                        </p:tgtEl>
                                      </p:cBhvr>
                                    </p:animEffect>
                                  </p:childTnLst>
                                </p:cTn>
                              </p:par>
                            </p:childTnLst>
                          </p:cTn>
                        </p:par>
                        <p:par>
                          <p:cTn id="13" fill="hold">
                            <p:stCondLst>
                              <p:cond delay="2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childTnLst>
                          </p:cTn>
                        </p:par>
                        <p:par>
                          <p:cTn id="19" fill="hold">
                            <p:stCondLst>
                              <p:cond delay="3500"/>
                            </p:stCondLst>
                            <p:childTnLst>
                              <p:par>
                                <p:cTn id="20" presetID="22" presetClass="entr" presetSubtype="8" fill="hold" grpId="0" nodeType="afterEffect">
                                  <p:stCondLst>
                                    <p:cond delay="0"/>
                                  </p:stCondLst>
                                  <p:iterate type="lt">
                                    <p:tmPct val="5242"/>
                                  </p:iterate>
                                  <p:childTnLst>
                                    <p:set>
                                      <p:cBhvr>
                                        <p:cTn id="21" dur="1" fill="hold">
                                          <p:stCondLst>
                                            <p:cond delay="0"/>
                                          </p:stCondLst>
                                        </p:cTn>
                                        <p:tgtEl>
                                          <p:spTgt spid="8"/>
                                        </p:tgtEl>
                                        <p:attrNameLst>
                                          <p:attrName>style.visibility</p:attrName>
                                        </p:attrNameLst>
                                      </p:cBhvr>
                                      <p:to>
                                        <p:strVal val="visible"/>
                                      </p:to>
                                    </p:set>
                                    <p:animEffect transition="in" filter="wipe(left)">
                                      <p:cBhvr>
                                        <p:cTn id="22" dur="800"/>
                                        <p:tgtEl>
                                          <p:spTgt spid="8"/>
                                        </p:tgtEl>
                                      </p:cBhvr>
                                    </p:animEffect>
                                  </p:childTnLst>
                                </p:cTn>
                              </p:par>
                              <p:par>
                                <p:cTn id="23" presetID="15" presetClass="entr" presetSubtype="0" fill="hold" nodeType="withEffect">
                                  <p:stCondLst>
                                    <p:cond delay="40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800" fill="hold"/>
                                        <p:tgtEl>
                                          <p:spTgt spid="5"/>
                                        </p:tgtEl>
                                        <p:attrNameLst>
                                          <p:attrName>ppt_w</p:attrName>
                                        </p:attrNameLst>
                                      </p:cBhvr>
                                      <p:tavLst>
                                        <p:tav tm="0">
                                          <p:val>
                                            <p:fltVal val="0"/>
                                          </p:val>
                                        </p:tav>
                                        <p:tav tm="100000">
                                          <p:val>
                                            <p:strVal val="#ppt_w"/>
                                          </p:val>
                                        </p:tav>
                                      </p:tavLst>
                                    </p:anim>
                                    <p:anim calcmode="lin" valueType="num">
                                      <p:cBhvr>
                                        <p:cTn id="26" dur="1800" fill="hold"/>
                                        <p:tgtEl>
                                          <p:spTgt spid="5"/>
                                        </p:tgtEl>
                                        <p:attrNameLst>
                                          <p:attrName>ppt_h</p:attrName>
                                        </p:attrNameLst>
                                      </p:cBhvr>
                                      <p:tavLst>
                                        <p:tav tm="0">
                                          <p:val>
                                            <p:fltVal val="0"/>
                                          </p:val>
                                        </p:tav>
                                        <p:tav tm="100000">
                                          <p:val>
                                            <p:strVal val="#ppt_h"/>
                                          </p:val>
                                        </p:tav>
                                      </p:tavLst>
                                    </p:anim>
                                    <p:anim calcmode="lin" valueType="num">
                                      <p:cBhvr>
                                        <p:cTn id="27" dur="18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8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3521364" y="450562"/>
            <a:ext cx="2089537" cy="572629"/>
            <a:chOff x="5943687" y="1827635"/>
            <a:chExt cx="3870807" cy="805303"/>
          </a:xfrm>
        </p:grpSpPr>
        <p:sp>
          <p:nvSpPr>
            <p:cNvPr id="7" name="MH_Other_1"/>
            <p:cNvSpPr/>
            <p:nvPr>
              <p:custDataLst>
                <p:tags r:id="rId2"/>
              </p:custDataLst>
            </p:nvPr>
          </p:nvSpPr>
          <p:spPr bwMode="auto">
            <a:xfrm>
              <a:off x="5943687" y="1827635"/>
              <a:ext cx="3870807" cy="805303"/>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4E830C"/>
            </a:solidFill>
            <a:ln>
              <a:noFill/>
            </a:ln>
            <a:extLst>
              <a:ext uri="{91240B29-F687-4F45-9708-019B960494DF}">
                <a14:hiddenLine xmlns:a14="http://schemas.microsoft.com/office/drawing/2010/main" w="9525">
                  <a:solidFill>
                    <a:srgbClr val="000000"/>
                  </a:solidFill>
                  <a:round/>
                </a14:hiddenLine>
              </a:ext>
            </a:extLst>
          </p:spPr>
          <p:txBody>
            <a:bodyPr lIns="539940"/>
            <a:lstStyle/>
            <a:p>
              <a:pPr defTabSz="685800" fontAlgn="auto">
                <a:spcBef>
                  <a:spcPts val="0"/>
                </a:spcBef>
                <a:spcAft>
                  <a:spcPts val="0"/>
                </a:spcAft>
              </a:pPr>
              <a:endParaRPr lang="zh-CN" altLang="en-US" sz="1425">
                <a:solidFill>
                  <a:prstClr val="black"/>
                </a:solidFill>
                <a:cs typeface="+mn-ea"/>
                <a:sym typeface="+mn-lt"/>
              </a:endParaRPr>
            </a:p>
          </p:txBody>
        </p:sp>
        <p:sp>
          <p:nvSpPr>
            <p:cNvPr id="10" name="MH_Text_1"/>
            <p:cNvSpPr txBox="1"/>
            <p:nvPr>
              <p:custDataLst>
                <p:tags r:id="rId3"/>
              </p:custDataLst>
            </p:nvPr>
          </p:nvSpPr>
          <p:spPr>
            <a:xfrm>
              <a:off x="6609688" y="2045564"/>
              <a:ext cx="2538803" cy="369443"/>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1705" dirty="0">
                  <a:solidFill>
                    <a:prstClr val="white"/>
                  </a:solidFill>
                  <a:cs typeface="+mn-ea"/>
                  <a:sym typeface="+mn-lt"/>
                </a:rPr>
                <a:t>端午节的来历</a:t>
              </a:r>
              <a:endParaRPr lang="en-US" altLang="zh-CN" sz="1705" dirty="0">
                <a:solidFill>
                  <a:prstClr val="white"/>
                </a:solidFill>
                <a:cs typeface="+mn-ea"/>
                <a:sym typeface="+mn-lt"/>
              </a:endParaRPr>
            </a:p>
          </p:txBody>
        </p:sp>
      </p:grpSp>
      <p:pic>
        <p:nvPicPr>
          <p:cNvPr id="13" name="图片 12"/>
          <p:cNvPicPr>
            <a:picLocks noChangeAspect="1"/>
          </p:cNvPicPr>
          <p:nvPr/>
        </p:nvPicPr>
        <p:blipFill>
          <a:blip r:embed="rId6"/>
          <a:stretch>
            <a:fillRect/>
          </a:stretch>
        </p:blipFill>
        <p:spPr>
          <a:xfrm>
            <a:off x="926448" y="1787857"/>
            <a:ext cx="2736071" cy="2506667"/>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14" name="MH_Text_1"/>
          <p:cNvSpPr txBox="1"/>
          <p:nvPr>
            <p:custDataLst>
              <p:tags r:id="rId1"/>
            </p:custDataLst>
          </p:nvPr>
        </p:nvSpPr>
        <p:spPr>
          <a:xfrm>
            <a:off x="5928537" y="1585413"/>
            <a:ext cx="1399253" cy="430887"/>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2800" b="1" dirty="0">
                <a:solidFill>
                  <a:schemeClr val="tx1">
                    <a:lumMod val="75000"/>
                    <a:lumOff val="25000"/>
                  </a:schemeClr>
                </a:solidFill>
                <a:cs typeface="+mn-ea"/>
                <a:sym typeface="+mn-lt"/>
              </a:rPr>
              <a:t>迎涛神</a:t>
            </a:r>
            <a:endParaRPr lang="en-US" altLang="zh-CN" sz="2800" b="1" dirty="0">
              <a:solidFill>
                <a:schemeClr val="tx1">
                  <a:lumMod val="75000"/>
                  <a:lumOff val="25000"/>
                </a:schemeClr>
              </a:solidFill>
              <a:cs typeface="+mn-ea"/>
              <a:sym typeface="+mn-lt"/>
            </a:endParaRPr>
          </a:p>
        </p:txBody>
      </p:sp>
      <p:sp>
        <p:nvSpPr>
          <p:cNvPr id="15" name="TextBox 16"/>
          <p:cNvSpPr txBox="1"/>
          <p:nvPr/>
        </p:nvSpPr>
        <p:spPr>
          <a:xfrm>
            <a:off x="4566131" y="2265129"/>
            <a:ext cx="3682519" cy="1754326"/>
          </a:xfrm>
          <a:prstGeom prst="rect">
            <a:avLst/>
          </a:prstGeom>
          <a:noFill/>
        </p:spPr>
        <p:txBody>
          <a:bodyPr wrap="square" rtlCol="0">
            <a:spAutoFit/>
          </a:bodyPr>
          <a:lstStyle/>
          <a:p>
            <a:pPr lvl="0" algn="dist">
              <a:lnSpc>
                <a:spcPct val="150000"/>
              </a:lnSpc>
            </a:pPr>
            <a:r>
              <a:rPr lang="zh-CN" altLang="en-US" sz="1800" spc="300" dirty="0">
                <a:solidFill>
                  <a:schemeClr val="tx1">
                    <a:lumMod val="75000"/>
                    <a:lumOff val="25000"/>
                  </a:schemeClr>
                </a:solidFill>
                <a:cs typeface="+mn-ea"/>
                <a:sym typeface="+mn-lt"/>
              </a:rPr>
              <a:t>春秋时吴国忠臣伍子胥含冤而死之后，化为涛神，世人哀而祭之，故有端午节。这则传说，在江浙一带流传很广。</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1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400" fill="hold"/>
                                            <p:tgtEl>
                                              <p:spTgt spid="13"/>
                                            </p:tgtEl>
                                            <p:attrNameLst>
                                              <p:attrName>ppt_x</p:attrName>
                                            </p:attrNameLst>
                                          </p:cBhvr>
                                          <p:tavLst>
                                            <p:tav tm="0">
                                              <p:val>
                                                <p:strVal val="0-#ppt_w/2"/>
                                              </p:val>
                                            </p:tav>
                                            <p:tav tm="100000">
                                              <p:val>
                                                <p:strVal val="#ppt_x"/>
                                              </p:val>
                                            </p:tav>
                                          </p:tavLst>
                                        </p:anim>
                                        <p:anim calcmode="lin" valueType="num">
                                          <p:cBhvr additive="base">
                                            <p:cTn id="12" dur="14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par>
                              <p:cTn id="19" fill="hold">
                                <p:stCondLst>
                                  <p:cond delay="2500"/>
                                </p:stCondLst>
                                <p:childTnLst>
                                  <p:par>
                                    <p:cTn id="20" presetID="22" presetClass="entr" presetSubtype="8" fill="hold" grpId="0" nodeType="afterEffect">
                                      <p:stCondLst>
                                        <p:cond delay="0"/>
                                      </p:stCondLst>
                                      <p:iterate type="lt">
                                        <p:tmPct val="5242"/>
                                      </p:iterate>
                                      <p:childTnLst>
                                        <p:set>
                                          <p:cBhvr>
                                            <p:cTn id="21" dur="1" fill="hold">
                                              <p:stCondLst>
                                                <p:cond delay="0"/>
                                              </p:stCondLst>
                                            </p:cTn>
                                            <p:tgtEl>
                                              <p:spTgt spid="15"/>
                                            </p:tgtEl>
                                            <p:attrNameLst>
                                              <p:attrName>style.visibility</p:attrName>
                                            </p:attrNameLst>
                                          </p:cBhvr>
                                          <p:to>
                                            <p:strVal val="visible"/>
                                          </p:to>
                                        </p:set>
                                        <p:animEffect transition="in" filter="wipe(left)">
                                          <p:cBhvr>
                                            <p:cTn id="22"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1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400" fill="hold"/>
                                            <p:tgtEl>
                                              <p:spTgt spid="13"/>
                                            </p:tgtEl>
                                            <p:attrNameLst>
                                              <p:attrName>ppt_x</p:attrName>
                                            </p:attrNameLst>
                                          </p:cBhvr>
                                          <p:tavLst>
                                            <p:tav tm="0">
                                              <p:val>
                                                <p:strVal val="0-#ppt_w/2"/>
                                              </p:val>
                                            </p:tav>
                                            <p:tav tm="100000">
                                              <p:val>
                                                <p:strVal val="#ppt_x"/>
                                              </p:val>
                                            </p:tav>
                                          </p:tavLst>
                                        </p:anim>
                                        <p:anim calcmode="lin" valueType="num">
                                          <p:cBhvr additive="base">
                                            <p:cTn id="12" dur="14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par>
                              <p:cTn id="19" fill="hold">
                                <p:stCondLst>
                                  <p:cond delay="2500"/>
                                </p:stCondLst>
                                <p:childTnLst>
                                  <p:par>
                                    <p:cTn id="20" presetID="22" presetClass="entr" presetSubtype="8" fill="hold" grpId="0" nodeType="afterEffect">
                                      <p:stCondLst>
                                        <p:cond delay="0"/>
                                      </p:stCondLst>
                                      <p:iterate type="lt">
                                        <p:tmPct val="5242"/>
                                      </p:iterate>
                                      <p:childTnLst>
                                        <p:set>
                                          <p:cBhvr>
                                            <p:cTn id="21" dur="1" fill="hold">
                                              <p:stCondLst>
                                                <p:cond delay="0"/>
                                              </p:stCondLst>
                                            </p:cTn>
                                            <p:tgtEl>
                                              <p:spTgt spid="15"/>
                                            </p:tgtEl>
                                            <p:attrNameLst>
                                              <p:attrName>style.visibility</p:attrName>
                                            </p:attrNameLst>
                                          </p:cBhvr>
                                          <p:to>
                                            <p:strVal val="visible"/>
                                          </p:to>
                                        </p:set>
                                        <p:animEffect transition="in" filter="wipe(left)">
                                          <p:cBhvr>
                                            <p:cTn id="22"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3521364" y="450562"/>
            <a:ext cx="2089537" cy="572629"/>
            <a:chOff x="5943687" y="1827635"/>
            <a:chExt cx="3870807" cy="805303"/>
          </a:xfrm>
        </p:grpSpPr>
        <p:sp>
          <p:nvSpPr>
            <p:cNvPr id="7" name="MH_Other_1"/>
            <p:cNvSpPr/>
            <p:nvPr>
              <p:custDataLst>
                <p:tags r:id="rId2"/>
              </p:custDataLst>
            </p:nvPr>
          </p:nvSpPr>
          <p:spPr bwMode="auto">
            <a:xfrm>
              <a:off x="5943687" y="1827635"/>
              <a:ext cx="3870807" cy="805303"/>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4E830C"/>
            </a:solidFill>
            <a:ln>
              <a:noFill/>
            </a:ln>
            <a:extLst>
              <a:ext uri="{91240B29-F687-4F45-9708-019B960494DF}">
                <a14:hiddenLine xmlns:a14="http://schemas.microsoft.com/office/drawing/2010/main" w="9525">
                  <a:solidFill>
                    <a:srgbClr val="000000"/>
                  </a:solidFill>
                  <a:round/>
                </a14:hiddenLine>
              </a:ext>
            </a:extLst>
          </p:spPr>
          <p:txBody>
            <a:bodyPr lIns="539940"/>
            <a:lstStyle/>
            <a:p>
              <a:pPr defTabSz="685800" fontAlgn="auto">
                <a:spcBef>
                  <a:spcPts val="0"/>
                </a:spcBef>
                <a:spcAft>
                  <a:spcPts val="0"/>
                </a:spcAft>
              </a:pPr>
              <a:endParaRPr lang="zh-CN" altLang="en-US" sz="1425">
                <a:solidFill>
                  <a:prstClr val="black"/>
                </a:solidFill>
                <a:cs typeface="+mn-ea"/>
                <a:sym typeface="+mn-lt"/>
              </a:endParaRPr>
            </a:p>
          </p:txBody>
        </p:sp>
        <p:sp>
          <p:nvSpPr>
            <p:cNvPr id="10" name="MH_Text_1"/>
            <p:cNvSpPr txBox="1"/>
            <p:nvPr>
              <p:custDataLst>
                <p:tags r:id="rId3"/>
              </p:custDataLst>
            </p:nvPr>
          </p:nvSpPr>
          <p:spPr>
            <a:xfrm>
              <a:off x="6609688" y="2045564"/>
              <a:ext cx="2538803" cy="369443"/>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1705" dirty="0">
                  <a:solidFill>
                    <a:prstClr val="white"/>
                  </a:solidFill>
                  <a:cs typeface="+mn-ea"/>
                  <a:sym typeface="+mn-lt"/>
                </a:rPr>
                <a:t>端午节的来历</a:t>
              </a:r>
              <a:endParaRPr lang="en-US" altLang="zh-CN" sz="1705" dirty="0">
                <a:solidFill>
                  <a:prstClr val="white"/>
                </a:solidFill>
                <a:cs typeface="+mn-ea"/>
                <a:sym typeface="+mn-lt"/>
              </a:endParaRPr>
            </a:p>
          </p:txBody>
        </p:sp>
      </p:grpSp>
      <p:sp>
        <p:nvSpPr>
          <p:cNvPr id="14" name="MH_Text_1"/>
          <p:cNvSpPr txBox="1"/>
          <p:nvPr>
            <p:custDataLst>
              <p:tags r:id="rId1"/>
            </p:custDataLst>
          </p:nvPr>
        </p:nvSpPr>
        <p:spPr>
          <a:xfrm>
            <a:off x="3602695" y="1378002"/>
            <a:ext cx="1947494" cy="430887"/>
          </a:xfrm>
          <a:prstGeom prst="rect">
            <a:avLst/>
          </a:prstGeom>
          <a:noFill/>
        </p:spPr>
        <p:txBody>
          <a:bodyPr wrap="square" lIns="0" tIns="0" rIns="0" bIns="0" rtlCol="0" anchor="t" anchorCtr="0">
            <a:spAutoFit/>
          </a:bodyPr>
          <a:lstStyle/>
          <a:p>
            <a:pPr defTabSz="685800" fontAlgn="auto">
              <a:spcBef>
                <a:spcPts val="0"/>
              </a:spcBef>
              <a:spcAft>
                <a:spcPts val="0"/>
              </a:spcAft>
            </a:pPr>
            <a:r>
              <a:rPr lang="zh-CN" altLang="en-US" sz="2800" b="1" dirty="0">
                <a:solidFill>
                  <a:schemeClr val="tx1">
                    <a:lumMod val="75000"/>
                    <a:lumOff val="25000"/>
                  </a:schemeClr>
                </a:solidFill>
                <a:cs typeface="+mn-ea"/>
                <a:sym typeface="+mn-lt"/>
              </a:rPr>
              <a:t>龙的节日</a:t>
            </a:r>
            <a:endParaRPr lang="en-US" altLang="zh-CN" sz="2800" b="1" dirty="0">
              <a:solidFill>
                <a:schemeClr val="tx1">
                  <a:lumMod val="75000"/>
                  <a:lumOff val="25000"/>
                </a:schemeClr>
              </a:solidFill>
              <a:cs typeface="+mn-ea"/>
              <a:sym typeface="+mn-lt"/>
            </a:endParaRPr>
          </a:p>
        </p:txBody>
      </p:sp>
      <p:sp>
        <p:nvSpPr>
          <p:cNvPr id="15" name="TextBox 16"/>
          <p:cNvSpPr txBox="1"/>
          <p:nvPr/>
        </p:nvSpPr>
        <p:spPr>
          <a:xfrm>
            <a:off x="2876199" y="1918003"/>
            <a:ext cx="5905851" cy="700576"/>
          </a:xfrm>
          <a:prstGeom prst="rect">
            <a:avLst/>
          </a:prstGeom>
          <a:noFill/>
        </p:spPr>
        <p:txBody>
          <a:bodyPr wrap="square" rtlCol="0">
            <a:spAutoFit/>
          </a:bodyPr>
          <a:lstStyle/>
          <a:p>
            <a:pPr lvl="0" algn="dist">
              <a:lnSpc>
                <a:spcPct val="150000"/>
              </a:lnSpc>
            </a:pPr>
            <a:r>
              <a:rPr lang="zh-CN" altLang="en-US" sz="1400" b="1" dirty="0">
                <a:solidFill>
                  <a:schemeClr val="tx1">
                    <a:lumMod val="75000"/>
                    <a:lumOff val="25000"/>
                  </a:schemeClr>
                </a:solidFill>
                <a:cs typeface="+mn-ea"/>
                <a:sym typeface="+mn-lt"/>
              </a:rPr>
              <a:t>这种说法来自闻一多的</a:t>
            </a:r>
            <a:r>
              <a:rPr lang="en-US" altLang="zh-CN" sz="1400" b="1" dirty="0">
                <a:solidFill>
                  <a:schemeClr val="tx1">
                    <a:lumMod val="75000"/>
                    <a:lumOff val="25000"/>
                  </a:schemeClr>
                </a:solidFill>
                <a:cs typeface="+mn-ea"/>
                <a:sym typeface="+mn-lt"/>
              </a:rPr>
              <a:t>《</a:t>
            </a:r>
            <a:r>
              <a:rPr lang="zh-CN" altLang="en-US" sz="1400" b="1" dirty="0">
                <a:solidFill>
                  <a:schemeClr val="tx1">
                    <a:lumMod val="75000"/>
                    <a:lumOff val="25000"/>
                  </a:schemeClr>
                </a:solidFill>
                <a:cs typeface="+mn-ea"/>
                <a:sym typeface="+mn-lt"/>
              </a:rPr>
              <a:t>端午考</a:t>
            </a:r>
            <a:r>
              <a:rPr lang="en-US" altLang="zh-CN" sz="1400" b="1" dirty="0">
                <a:solidFill>
                  <a:schemeClr val="tx1">
                    <a:lumMod val="75000"/>
                    <a:lumOff val="25000"/>
                  </a:schemeClr>
                </a:solidFill>
                <a:cs typeface="+mn-ea"/>
                <a:sym typeface="+mn-lt"/>
              </a:rPr>
              <a:t>》</a:t>
            </a:r>
            <a:r>
              <a:rPr lang="zh-CN" altLang="en-US" sz="1400" b="1" dirty="0">
                <a:solidFill>
                  <a:schemeClr val="tx1">
                    <a:lumMod val="75000"/>
                    <a:lumOff val="25000"/>
                  </a:schemeClr>
                </a:solidFill>
                <a:cs typeface="+mn-ea"/>
                <a:sym typeface="+mn-lt"/>
              </a:rPr>
              <a:t>和</a:t>
            </a:r>
            <a:r>
              <a:rPr lang="en-US" altLang="zh-CN" sz="1400" b="1" dirty="0">
                <a:solidFill>
                  <a:schemeClr val="tx1">
                    <a:lumMod val="75000"/>
                    <a:lumOff val="25000"/>
                  </a:schemeClr>
                </a:solidFill>
                <a:cs typeface="+mn-ea"/>
                <a:sym typeface="+mn-lt"/>
              </a:rPr>
              <a:t>《</a:t>
            </a:r>
            <a:r>
              <a:rPr lang="zh-CN" altLang="en-US" sz="1400" b="1" dirty="0">
                <a:solidFill>
                  <a:schemeClr val="tx1">
                    <a:lumMod val="75000"/>
                    <a:lumOff val="25000"/>
                  </a:schemeClr>
                </a:solidFill>
                <a:cs typeface="+mn-ea"/>
                <a:sym typeface="+mn-lt"/>
              </a:rPr>
              <a:t>端午的历史教育</a:t>
            </a:r>
            <a:r>
              <a:rPr lang="en-US" altLang="zh-CN" sz="1400" b="1" dirty="0">
                <a:solidFill>
                  <a:schemeClr val="tx1">
                    <a:lumMod val="75000"/>
                    <a:lumOff val="25000"/>
                  </a:schemeClr>
                </a:solidFill>
                <a:cs typeface="+mn-ea"/>
                <a:sym typeface="+mn-lt"/>
              </a:rPr>
              <a:t>》</a:t>
            </a:r>
            <a:r>
              <a:rPr lang="zh-CN" altLang="en-US" sz="1400" b="1" dirty="0">
                <a:solidFill>
                  <a:schemeClr val="tx1">
                    <a:lumMod val="75000"/>
                    <a:lumOff val="25000"/>
                  </a:schemeClr>
                </a:solidFill>
                <a:cs typeface="+mn-ea"/>
                <a:sym typeface="+mn-lt"/>
              </a:rPr>
              <a:t>。他认为，五月初五是古代吴越地区“龙”的部落举行图腾祭祖的日子。其主要理由是：</a:t>
            </a:r>
          </a:p>
        </p:txBody>
      </p:sp>
      <p:sp>
        <p:nvSpPr>
          <p:cNvPr id="16" name="Freeform: Shape 2"/>
          <p:cNvSpPr/>
          <p:nvPr/>
        </p:nvSpPr>
        <p:spPr bwMode="auto">
          <a:xfrm>
            <a:off x="2890563" y="2849426"/>
            <a:ext cx="463326" cy="460166"/>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1061"/>
                  <a:pt x="2881" y="3185"/>
                </a:cubicBezTo>
                <a:cubicBezTo>
                  <a:pt x="-961" y="7433"/>
                  <a:pt x="-961" y="14319"/>
                  <a:pt x="2881" y="18566"/>
                </a:cubicBezTo>
                <a:cubicBezTo>
                  <a:pt x="4162" y="19983"/>
                  <a:pt x="5714" y="20915"/>
                  <a:pt x="7349" y="21387"/>
                </a:cubicBezTo>
                <a:cubicBezTo>
                  <a:pt x="7502" y="20105"/>
                  <a:pt x="7606" y="18839"/>
                  <a:pt x="7040" y="17627"/>
                </a:cubicBezTo>
                <a:cubicBezTo>
                  <a:pt x="6734" y="16971"/>
                  <a:pt x="6508" y="15994"/>
                  <a:pt x="6456" y="15252"/>
                </a:cubicBezTo>
                <a:cubicBezTo>
                  <a:pt x="6401" y="14476"/>
                  <a:pt x="6337" y="13689"/>
                  <a:pt x="6443" y="12919"/>
                </a:cubicBezTo>
                <a:cubicBezTo>
                  <a:pt x="6519" y="12364"/>
                  <a:pt x="6597" y="11933"/>
                  <a:pt x="7092" y="11661"/>
                </a:cubicBezTo>
                <a:cubicBezTo>
                  <a:pt x="7371" y="11509"/>
                  <a:pt x="7879" y="11601"/>
                  <a:pt x="7981" y="11271"/>
                </a:cubicBezTo>
                <a:cubicBezTo>
                  <a:pt x="8218" y="10496"/>
                  <a:pt x="8931" y="10470"/>
                  <a:pt x="9550" y="10696"/>
                </a:cubicBezTo>
                <a:cubicBezTo>
                  <a:pt x="9537" y="9892"/>
                  <a:pt x="10640" y="9462"/>
                  <a:pt x="11187" y="9814"/>
                </a:cubicBezTo>
                <a:cubicBezTo>
                  <a:pt x="11217" y="8792"/>
                  <a:pt x="11241" y="7794"/>
                  <a:pt x="11299" y="6770"/>
                </a:cubicBezTo>
                <a:cubicBezTo>
                  <a:pt x="11331" y="6199"/>
                  <a:pt x="11040" y="4873"/>
                  <a:pt x="11691" y="4630"/>
                </a:cubicBezTo>
                <a:cubicBezTo>
                  <a:pt x="12334" y="4389"/>
                  <a:pt x="12636" y="5057"/>
                  <a:pt x="12665" y="5661"/>
                </a:cubicBezTo>
                <a:cubicBezTo>
                  <a:pt x="12687" y="6109"/>
                  <a:pt x="12630" y="6559"/>
                  <a:pt x="12621" y="7008"/>
                </a:cubicBezTo>
                <a:cubicBezTo>
                  <a:pt x="12615" y="7348"/>
                  <a:pt x="12656" y="7708"/>
                  <a:pt x="12632" y="8051"/>
                </a:cubicBezTo>
                <a:cubicBezTo>
                  <a:pt x="12567" y="8966"/>
                  <a:pt x="12574" y="9833"/>
                  <a:pt x="12541" y="10751"/>
                </a:cubicBezTo>
                <a:cubicBezTo>
                  <a:pt x="12523" y="11234"/>
                  <a:pt x="12603" y="11706"/>
                  <a:pt x="12603" y="12187"/>
                </a:cubicBezTo>
                <a:cubicBezTo>
                  <a:pt x="12603" y="12720"/>
                  <a:pt x="12787" y="12862"/>
                  <a:pt x="13052" y="13278"/>
                </a:cubicBezTo>
                <a:cubicBezTo>
                  <a:pt x="13598" y="14135"/>
                  <a:pt x="13067" y="14687"/>
                  <a:pt x="12834" y="15484"/>
                </a:cubicBezTo>
                <a:cubicBezTo>
                  <a:pt x="12622" y="16211"/>
                  <a:pt x="12162" y="16649"/>
                  <a:pt x="11725" y="17205"/>
                </a:cubicBezTo>
                <a:cubicBezTo>
                  <a:pt x="11085" y="18018"/>
                  <a:pt x="11420" y="19826"/>
                  <a:pt x="11447" y="20807"/>
                </a:cubicBezTo>
                <a:cubicBezTo>
                  <a:pt x="11454" y="21060"/>
                  <a:pt x="11442" y="21335"/>
                  <a:pt x="11436" y="21600"/>
                </a:cubicBezTo>
                <a:cubicBezTo>
                  <a:pt x="13398" y="21244"/>
                  <a:pt x="15284" y="20239"/>
                  <a:pt x="16796" y="18566"/>
                </a:cubicBezTo>
                <a:cubicBezTo>
                  <a:pt x="20638" y="14319"/>
                  <a:pt x="20638" y="7433"/>
                  <a:pt x="16796" y="3185"/>
                </a:cubicBezTo>
                <a:cubicBezTo>
                  <a:pt x="14875" y="1061"/>
                  <a:pt x="12356" y="0"/>
                  <a:pt x="9838" y="0"/>
                </a:cubicBezTo>
                <a:close/>
              </a:path>
            </a:pathLst>
          </a:custGeom>
          <a:solidFill>
            <a:srgbClr val="4E830C"/>
          </a:solidFill>
          <a:ln>
            <a:noFill/>
          </a:ln>
          <a:effectLst/>
        </p:spPr>
        <p:txBody>
          <a:bodyPr anchor="ctr"/>
          <a:lstStyle/>
          <a:p>
            <a:pPr algn="ctr"/>
            <a:endParaRPr>
              <a:cs typeface="+mn-ea"/>
              <a:sym typeface="+mn-lt"/>
            </a:endParaRPr>
          </a:p>
        </p:txBody>
      </p:sp>
      <p:sp>
        <p:nvSpPr>
          <p:cNvPr id="17" name="Freeform: Shape 5"/>
          <p:cNvSpPr/>
          <p:nvPr/>
        </p:nvSpPr>
        <p:spPr bwMode="auto">
          <a:xfrm>
            <a:off x="2857636" y="3445249"/>
            <a:ext cx="463326" cy="460166"/>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40" y="0"/>
                </a:moveTo>
                <a:cubicBezTo>
                  <a:pt x="7322" y="0"/>
                  <a:pt x="4802" y="1061"/>
                  <a:pt x="2881" y="3185"/>
                </a:cubicBezTo>
                <a:cubicBezTo>
                  <a:pt x="-961" y="7432"/>
                  <a:pt x="-961" y="14317"/>
                  <a:pt x="2881" y="18564"/>
                </a:cubicBezTo>
                <a:cubicBezTo>
                  <a:pt x="4403" y="20245"/>
                  <a:pt x="6299" y="21250"/>
                  <a:pt x="8273" y="21599"/>
                </a:cubicBezTo>
                <a:cubicBezTo>
                  <a:pt x="8280" y="21196"/>
                  <a:pt x="8288" y="20786"/>
                  <a:pt x="8291" y="20399"/>
                </a:cubicBezTo>
                <a:cubicBezTo>
                  <a:pt x="8298" y="19449"/>
                  <a:pt x="7895" y="18952"/>
                  <a:pt x="7454" y="18205"/>
                </a:cubicBezTo>
                <a:cubicBezTo>
                  <a:pt x="7100" y="17604"/>
                  <a:pt x="7030" y="16970"/>
                  <a:pt x="6909" y="16284"/>
                </a:cubicBezTo>
                <a:cubicBezTo>
                  <a:pt x="6776" y="15533"/>
                  <a:pt x="6599" y="14888"/>
                  <a:pt x="6753" y="14112"/>
                </a:cubicBezTo>
                <a:cubicBezTo>
                  <a:pt x="6887" y="13434"/>
                  <a:pt x="7281" y="13322"/>
                  <a:pt x="7787" y="13110"/>
                </a:cubicBezTo>
                <a:cubicBezTo>
                  <a:pt x="7554" y="12673"/>
                  <a:pt x="7406" y="12140"/>
                  <a:pt x="7790" y="11734"/>
                </a:cubicBezTo>
                <a:cubicBezTo>
                  <a:pt x="8060" y="11449"/>
                  <a:pt x="8680" y="11481"/>
                  <a:pt x="8951" y="11734"/>
                </a:cubicBezTo>
                <a:cubicBezTo>
                  <a:pt x="8952" y="10799"/>
                  <a:pt x="8650" y="9866"/>
                  <a:pt x="8398" y="8977"/>
                </a:cubicBezTo>
                <a:cubicBezTo>
                  <a:pt x="8241" y="8425"/>
                  <a:pt x="8213" y="7832"/>
                  <a:pt x="8068" y="7277"/>
                </a:cubicBezTo>
                <a:cubicBezTo>
                  <a:pt x="7963" y="6878"/>
                  <a:pt x="7786" y="6442"/>
                  <a:pt x="7764" y="6025"/>
                </a:cubicBezTo>
                <a:cubicBezTo>
                  <a:pt x="7707" y="4971"/>
                  <a:pt x="8821" y="5095"/>
                  <a:pt x="9034" y="6016"/>
                </a:cubicBezTo>
                <a:cubicBezTo>
                  <a:pt x="9248" y="6940"/>
                  <a:pt x="9675" y="8095"/>
                  <a:pt x="9790" y="9038"/>
                </a:cubicBezTo>
                <a:cubicBezTo>
                  <a:pt x="9832" y="9377"/>
                  <a:pt x="10225" y="11269"/>
                  <a:pt x="10518" y="11269"/>
                </a:cubicBezTo>
                <a:cubicBezTo>
                  <a:pt x="11000" y="11269"/>
                  <a:pt x="11177" y="9653"/>
                  <a:pt x="11285" y="9325"/>
                </a:cubicBezTo>
                <a:cubicBezTo>
                  <a:pt x="11460" y="8791"/>
                  <a:pt x="11555" y="8186"/>
                  <a:pt x="11596" y="7616"/>
                </a:cubicBezTo>
                <a:cubicBezTo>
                  <a:pt x="11626" y="7204"/>
                  <a:pt x="11663" y="6834"/>
                  <a:pt x="11804" y="6450"/>
                </a:cubicBezTo>
                <a:cubicBezTo>
                  <a:pt x="12132" y="5554"/>
                  <a:pt x="12881" y="5794"/>
                  <a:pt x="12976" y="6728"/>
                </a:cubicBezTo>
                <a:cubicBezTo>
                  <a:pt x="13032" y="7273"/>
                  <a:pt x="12812" y="7796"/>
                  <a:pt x="12776" y="8337"/>
                </a:cubicBezTo>
                <a:cubicBezTo>
                  <a:pt x="12740" y="8882"/>
                  <a:pt x="12629" y="9500"/>
                  <a:pt x="12459" y="10026"/>
                </a:cubicBezTo>
                <a:cubicBezTo>
                  <a:pt x="12320" y="10457"/>
                  <a:pt x="12422" y="10912"/>
                  <a:pt x="12334" y="11364"/>
                </a:cubicBezTo>
                <a:cubicBezTo>
                  <a:pt x="12243" y="11837"/>
                  <a:pt x="12155" y="12146"/>
                  <a:pt x="12267" y="12628"/>
                </a:cubicBezTo>
                <a:cubicBezTo>
                  <a:pt x="12513" y="13688"/>
                  <a:pt x="12427" y="14900"/>
                  <a:pt x="12454" y="15850"/>
                </a:cubicBezTo>
                <a:cubicBezTo>
                  <a:pt x="12478" y="16701"/>
                  <a:pt x="12402" y="17232"/>
                  <a:pt x="12215" y="18058"/>
                </a:cubicBezTo>
                <a:cubicBezTo>
                  <a:pt x="11974" y="19124"/>
                  <a:pt x="12145" y="20145"/>
                  <a:pt x="12111" y="21258"/>
                </a:cubicBezTo>
                <a:cubicBezTo>
                  <a:pt x="12109" y="21322"/>
                  <a:pt x="12110" y="21381"/>
                  <a:pt x="12108" y="21444"/>
                </a:cubicBezTo>
                <a:cubicBezTo>
                  <a:pt x="13826" y="20996"/>
                  <a:pt x="15456" y="20044"/>
                  <a:pt x="16796" y="18564"/>
                </a:cubicBezTo>
                <a:cubicBezTo>
                  <a:pt x="20638" y="14317"/>
                  <a:pt x="20639" y="7432"/>
                  <a:pt x="16796" y="3185"/>
                </a:cubicBezTo>
                <a:cubicBezTo>
                  <a:pt x="14875" y="1061"/>
                  <a:pt x="12358" y="0"/>
                  <a:pt x="9840" y="0"/>
                </a:cubicBezTo>
                <a:close/>
              </a:path>
            </a:pathLst>
          </a:custGeom>
          <a:solidFill>
            <a:srgbClr val="4E830C"/>
          </a:solidFill>
          <a:ln>
            <a:noFill/>
          </a:ln>
          <a:effectLst/>
        </p:spPr>
        <p:txBody>
          <a:bodyPr anchor="ctr"/>
          <a:lstStyle/>
          <a:p>
            <a:pPr algn="ctr"/>
            <a:endParaRPr>
              <a:cs typeface="+mn-ea"/>
              <a:sym typeface="+mn-lt"/>
            </a:endParaRPr>
          </a:p>
        </p:txBody>
      </p:sp>
      <p:sp>
        <p:nvSpPr>
          <p:cNvPr id="18" name="Freeform: Shape 8"/>
          <p:cNvSpPr/>
          <p:nvPr/>
        </p:nvSpPr>
        <p:spPr bwMode="auto">
          <a:xfrm>
            <a:off x="2851618" y="4038600"/>
            <a:ext cx="463326" cy="459374"/>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40" y="0"/>
                </a:moveTo>
                <a:cubicBezTo>
                  <a:pt x="7322" y="0"/>
                  <a:pt x="4802" y="1063"/>
                  <a:pt x="2881" y="3190"/>
                </a:cubicBezTo>
                <a:cubicBezTo>
                  <a:pt x="-961" y="7445"/>
                  <a:pt x="-961" y="14344"/>
                  <a:pt x="2881" y="18598"/>
                </a:cubicBezTo>
                <a:cubicBezTo>
                  <a:pt x="4337" y="20210"/>
                  <a:pt x="6134" y="21209"/>
                  <a:pt x="8016" y="21600"/>
                </a:cubicBezTo>
                <a:cubicBezTo>
                  <a:pt x="8154" y="20857"/>
                  <a:pt x="8137" y="20064"/>
                  <a:pt x="8049" y="19309"/>
                </a:cubicBezTo>
                <a:cubicBezTo>
                  <a:pt x="7981" y="18720"/>
                  <a:pt x="7552" y="18189"/>
                  <a:pt x="7389" y="17614"/>
                </a:cubicBezTo>
                <a:cubicBezTo>
                  <a:pt x="7066" y="16467"/>
                  <a:pt x="6898" y="15510"/>
                  <a:pt x="6898" y="14297"/>
                </a:cubicBezTo>
                <a:cubicBezTo>
                  <a:pt x="6898" y="13719"/>
                  <a:pt x="6390" y="12905"/>
                  <a:pt x="7171" y="12234"/>
                </a:cubicBezTo>
                <a:cubicBezTo>
                  <a:pt x="7405" y="12033"/>
                  <a:pt x="7717" y="12156"/>
                  <a:pt x="7748" y="11802"/>
                </a:cubicBezTo>
                <a:cubicBezTo>
                  <a:pt x="7766" y="11598"/>
                  <a:pt x="7754" y="11382"/>
                  <a:pt x="7709" y="11184"/>
                </a:cubicBezTo>
                <a:cubicBezTo>
                  <a:pt x="7551" y="10484"/>
                  <a:pt x="7369" y="9823"/>
                  <a:pt x="7288" y="9106"/>
                </a:cubicBezTo>
                <a:cubicBezTo>
                  <a:pt x="7219" y="8496"/>
                  <a:pt x="7152" y="7823"/>
                  <a:pt x="7018" y="7227"/>
                </a:cubicBezTo>
                <a:cubicBezTo>
                  <a:pt x="6929" y="6833"/>
                  <a:pt x="6938" y="5868"/>
                  <a:pt x="7574" y="6099"/>
                </a:cubicBezTo>
                <a:cubicBezTo>
                  <a:pt x="8112" y="6295"/>
                  <a:pt x="8202" y="7091"/>
                  <a:pt x="8237" y="7613"/>
                </a:cubicBezTo>
                <a:cubicBezTo>
                  <a:pt x="8321" y="8873"/>
                  <a:pt x="8637" y="10157"/>
                  <a:pt x="9011" y="11356"/>
                </a:cubicBezTo>
                <a:cubicBezTo>
                  <a:pt x="9365" y="11088"/>
                  <a:pt x="9136" y="10567"/>
                  <a:pt x="9154" y="10200"/>
                </a:cubicBezTo>
                <a:cubicBezTo>
                  <a:pt x="9177" y="9704"/>
                  <a:pt x="9200" y="9216"/>
                  <a:pt x="9232" y="8724"/>
                </a:cubicBezTo>
                <a:cubicBezTo>
                  <a:pt x="9272" y="8096"/>
                  <a:pt x="9103" y="7497"/>
                  <a:pt x="9193" y="6859"/>
                </a:cubicBezTo>
                <a:cubicBezTo>
                  <a:pt x="9254" y="6428"/>
                  <a:pt x="9119" y="5797"/>
                  <a:pt x="9432" y="5449"/>
                </a:cubicBezTo>
                <a:cubicBezTo>
                  <a:pt x="9728" y="5121"/>
                  <a:pt x="10265" y="5332"/>
                  <a:pt x="10372" y="5757"/>
                </a:cubicBezTo>
                <a:cubicBezTo>
                  <a:pt x="10522" y="6349"/>
                  <a:pt x="10388" y="7074"/>
                  <a:pt x="10370" y="7676"/>
                </a:cubicBezTo>
                <a:cubicBezTo>
                  <a:pt x="10349" y="8368"/>
                  <a:pt x="10560" y="9005"/>
                  <a:pt x="10560" y="9696"/>
                </a:cubicBezTo>
                <a:cubicBezTo>
                  <a:pt x="10560" y="10149"/>
                  <a:pt x="10351" y="10721"/>
                  <a:pt x="10609" y="11135"/>
                </a:cubicBezTo>
                <a:cubicBezTo>
                  <a:pt x="11006" y="10952"/>
                  <a:pt x="10975" y="10063"/>
                  <a:pt x="11079" y="9653"/>
                </a:cubicBezTo>
                <a:cubicBezTo>
                  <a:pt x="11169" y="9299"/>
                  <a:pt x="11287" y="9000"/>
                  <a:pt x="11337" y="8629"/>
                </a:cubicBezTo>
                <a:cubicBezTo>
                  <a:pt x="11370" y="8376"/>
                  <a:pt x="11464" y="8074"/>
                  <a:pt x="11464" y="7791"/>
                </a:cubicBezTo>
                <a:cubicBezTo>
                  <a:pt x="11464" y="7264"/>
                  <a:pt x="11488" y="6489"/>
                  <a:pt x="11843" y="6071"/>
                </a:cubicBezTo>
                <a:cubicBezTo>
                  <a:pt x="12136" y="5726"/>
                  <a:pt x="12824" y="5844"/>
                  <a:pt x="12916" y="6347"/>
                </a:cubicBezTo>
                <a:cubicBezTo>
                  <a:pt x="13046" y="7049"/>
                  <a:pt x="12637" y="7834"/>
                  <a:pt x="12597" y="8539"/>
                </a:cubicBezTo>
                <a:cubicBezTo>
                  <a:pt x="12556" y="9246"/>
                  <a:pt x="12525" y="9868"/>
                  <a:pt x="12308" y="10551"/>
                </a:cubicBezTo>
                <a:cubicBezTo>
                  <a:pt x="11919" y="11778"/>
                  <a:pt x="12431" y="13033"/>
                  <a:pt x="12225" y="14280"/>
                </a:cubicBezTo>
                <a:cubicBezTo>
                  <a:pt x="12091" y="15095"/>
                  <a:pt x="12382" y="15825"/>
                  <a:pt x="12256" y="16699"/>
                </a:cubicBezTo>
                <a:cubicBezTo>
                  <a:pt x="12204" y="17063"/>
                  <a:pt x="12041" y="17402"/>
                  <a:pt x="11916" y="17744"/>
                </a:cubicBezTo>
                <a:cubicBezTo>
                  <a:pt x="11833" y="17969"/>
                  <a:pt x="11607" y="18118"/>
                  <a:pt x="11607" y="18363"/>
                </a:cubicBezTo>
                <a:cubicBezTo>
                  <a:pt x="11607" y="19161"/>
                  <a:pt x="11789" y="19938"/>
                  <a:pt x="11781" y="20728"/>
                </a:cubicBezTo>
                <a:cubicBezTo>
                  <a:pt x="11778" y="21016"/>
                  <a:pt x="11753" y="21300"/>
                  <a:pt x="11734" y="21585"/>
                </a:cubicBezTo>
                <a:cubicBezTo>
                  <a:pt x="13589" y="21184"/>
                  <a:pt x="15359" y="20189"/>
                  <a:pt x="16796" y="18598"/>
                </a:cubicBezTo>
                <a:cubicBezTo>
                  <a:pt x="20638" y="14344"/>
                  <a:pt x="20638" y="7445"/>
                  <a:pt x="16796" y="3190"/>
                </a:cubicBezTo>
                <a:cubicBezTo>
                  <a:pt x="14875" y="1063"/>
                  <a:pt x="12358" y="0"/>
                  <a:pt x="9840" y="0"/>
                </a:cubicBezTo>
                <a:close/>
              </a:path>
            </a:pathLst>
          </a:custGeom>
          <a:solidFill>
            <a:srgbClr val="4E830C"/>
          </a:solidFill>
          <a:ln>
            <a:noFill/>
          </a:ln>
          <a:effectLst/>
        </p:spPr>
        <p:txBody>
          <a:bodyPr anchor="ctr"/>
          <a:lstStyle/>
          <a:p>
            <a:pPr algn="ctr"/>
            <a:endParaRPr>
              <a:cs typeface="+mn-ea"/>
              <a:sym typeface="+mn-lt"/>
            </a:endParaRPr>
          </a:p>
        </p:txBody>
      </p:sp>
      <p:grpSp>
        <p:nvGrpSpPr>
          <p:cNvPr id="19" name="Group 18"/>
          <p:cNvGrpSpPr/>
          <p:nvPr/>
        </p:nvGrpSpPr>
        <p:grpSpPr>
          <a:xfrm>
            <a:off x="3467766" y="2822596"/>
            <a:ext cx="4780884" cy="514930"/>
            <a:chOff x="1622083" y="5001250"/>
            <a:chExt cx="6912055" cy="686573"/>
          </a:xfrm>
        </p:grpSpPr>
        <p:sp>
          <p:nvSpPr>
            <p:cNvPr id="20" name="TextBox 3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endParaRPr lang="zh-CN" altLang="en-US" sz="1400" b="1" dirty="0">
                <a:solidFill>
                  <a:schemeClr val="tx1">
                    <a:lumMod val="75000"/>
                    <a:lumOff val="25000"/>
                  </a:schemeClr>
                </a:solidFill>
                <a:cs typeface="+mn-ea"/>
                <a:sym typeface="+mn-lt"/>
              </a:endParaRPr>
            </a:p>
          </p:txBody>
        </p:sp>
        <p:sp>
          <p:nvSpPr>
            <p:cNvPr id="21" name="TextBox 32"/>
            <p:cNvSpPr txBox="1"/>
            <p:nvPr/>
          </p:nvSpPr>
          <p:spPr bwMode="auto">
            <a:xfrm>
              <a:off x="1622083" y="5113591"/>
              <a:ext cx="6912055" cy="57423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200" dirty="0">
                  <a:solidFill>
                    <a:schemeClr val="tx1">
                      <a:lumMod val="75000"/>
                      <a:lumOff val="25000"/>
                    </a:schemeClr>
                  </a:solidFill>
                  <a:cs typeface="+mn-ea"/>
                  <a:sym typeface="+mn-lt"/>
                </a:rPr>
                <a:t>端午节两个最主要的活动吃粽子和竞渡，都与龙相关。粽子投入水里常被蛟龙所窃，而竞渡则用的是龙舟。</a:t>
              </a:r>
            </a:p>
          </p:txBody>
        </p:sp>
      </p:grpSp>
      <p:grpSp>
        <p:nvGrpSpPr>
          <p:cNvPr id="22" name="Group 19"/>
          <p:cNvGrpSpPr/>
          <p:nvPr/>
        </p:nvGrpSpPr>
        <p:grpSpPr>
          <a:xfrm>
            <a:off x="3451594" y="3442648"/>
            <a:ext cx="4778006" cy="498369"/>
            <a:chOff x="1732858" y="5001250"/>
            <a:chExt cx="2213143" cy="664491"/>
          </a:xfrm>
        </p:grpSpPr>
        <p:sp>
          <p:nvSpPr>
            <p:cNvPr id="23" name="TextBox 2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endParaRPr lang="zh-CN" altLang="en-US" sz="1200" b="1" dirty="0">
                <a:solidFill>
                  <a:schemeClr val="tx1">
                    <a:lumMod val="75000"/>
                    <a:lumOff val="25000"/>
                  </a:schemeClr>
                </a:solidFill>
                <a:cs typeface="+mn-ea"/>
                <a:sym typeface="+mn-lt"/>
              </a:endParaRPr>
            </a:p>
          </p:txBody>
        </p:sp>
        <p:sp>
          <p:nvSpPr>
            <p:cNvPr id="24" name="TextBox 30"/>
            <p:cNvSpPr txBox="1"/>
            <p:nvPr/>
          </p:nvSpPr>
          <p:spPr bwMode="auto">
            <a:xfrm>
              <a:off x="1732858" y="5091509"/>
              <a:ext cx="2213143" cy="57423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200" dirty="0">
                  <a:solidFill>
                    <a:schemeClr val="tx1">
                      <a:lumMod val="75000"/>
                      <a:lumOff val="25000"/>
                    </a:schemeClr>
                  </a:solidFill>
                  <a:cs typeface="+mn-ea"/>
                  <a:sym typeface="+mn-lt"/>
                </a:rPr>
                <a:t>竞渡与古代吴越地方的关系尤深，况且吴越百姓还有断发纹身“以像龙子”的习俗。</a:t>
              </a:r>
            </a:p>
          </p:txBody>
        </p:sp>
      </p:grpSp>
      <p:grpSp>
        <p:nvGrpSpPr>
          <p:cNvPr id="25" name="Group 20"/>
          <p:cNvGrpSpPr/>
          <p:nvPr/>
        </p:nvGrpSpPr>
        <p:grpSpPr>
          <a:xfrm>
            <a:off x="3379917" y="4032457"/>
            <a:ext cx="4916357" cy="461141"/>
            <a:chOff x="1732858" y="5001250"/>
            <a:chExt cx="7107917" cy="614854"/>
          </a:xfrm>
        </p:grpSpPr>
        <p:sp>
          <p:nvSpPr>
            <p:cNvPr id="26" name="TextBox 27"/>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endParaRPr lang="zh-CN" altLang="en-US" sz="1400" b="1" dirty="0">
                <a:solidFill>
                  <a:schemeClr val="tx1">
                    <a:lumMod val="75000"/>
                    <a:lumOff val="25000"/>
                  </a:schemeClr>
                </a:solidFill>
                <a:cs typeface="+mn-ea"/>
                <a:sym typeface="+mn-lt"/>
              </a:endParaRPr>
            </a:p>
          </p:txBody>
        </p:sp>
        <p:sp>
          <p:nvSpPr>
            <p:cNvPr id="27" name="TextBox 28"/>
            <p:cNvSpPr txBox="1"/>
            <p:nvPr/>
          </p:nvSpPr>
          <p:spPr bwMode="auto">
            <a:xfrm>
              <a:off x="1837954" y="5041873"/>
              <a:ext cx="7002821" cy="574231"/>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200" dirty="0">
                  <a:solidFill>
                    <a:schemeClr val="tx1">
                      <a:lumMod val="75000"/>
                      <a:lumOff val="25000"/>
                    </a:schemeClr>
                  </a:solidFill>
                  <a:cs typeface="+mn-ea"/>
                  <a:sym typeface="+mn-lt"/>
                </a:rPr>
                <a:t>古代五月初五日有用“五彩丝系臂”的民间风俗，这应当是“像龙子”的纹身习俗的遗迹。 </a:t>
              </a:r>
            </a:p>
          </p:txBody>
        </p:sp>
      </p:grpSp>
      <p:pic>
        <p:nvPicPr>
          <p:cNvPr id="8" name="图片 7"/>
          <p:cNvPicPr>
            <a:picLocks noChangeAspect="1"/>
          </p:cNvPicPr>
          <p:nvPr/>
        </p:nvPicPr>
        <p:blipFill>
          <a:blip r:embed="rId6" cstate="screen"/>
          <a:stretch>
            <a:fillRect/>
          </a:stretch>
        </p:blipFill>
        <p:spPr>
          <a:xfrm>
            <a:off x="609600" y="868226"/>
            <a:ext cx="2312923" cy="42752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accel="40000" fill="hold" nodeType="afterEffect" p14:presetBounceEnd="4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40000">
                                          <p:cBhvr additive="base">
                                            <p:cTn id="13" dur="1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Effect transition="in" filter="fade">
                                          <p:cBhvr>
                                            <p:cTn id="20" dur="1000"/>
                                            <p:tgtEl>
                                              <p:spTgt spid="14"/>
                                            </p:tgtEl>
                                          </p:cBhvr>
                                        </p:animEffect>
                                      </p:childTnLst>
                                    </p:cTn>
                                  </p:par>
                                </p:childTnLst>
                              </p:cTn>
                            </p:par>
                            <p:par>
                              <p:cTn id="21" fill="hold">
                                <p:stCondLst>
                                  <p:cond delay="3500"/>
                                </p:stCondLst>
                                <p:childTnLst>
                                  <p:par>
                                    <p:cTn id="22" presetID="22" presetClass="entr" presetSubtype="8" fill="hold" grpId="0" nodeType="afterEffect">
                                      <p:stCondLst>
                                        <p:cond delay="0"/>
                                      </p:stCondLst>
                                      <p:iterate type="lt">
                                        <p:tmPct val="5242"/>
                                      </p:iterate>
                                      <p:childTnLst>
                                        <p:set>
                                          <p:cBhvr>
                                            <p:cTn id="23" dur="1" fill="hold">
                                              <p:stCondLst>
                                                <p:cond delay="0"/>
                                              </p:stCondLst>
                                            </p:cTn>
                                            <p:tgtEl>
                                              <p:spTgt spid="15"/>
                                            </p:tgtEl>
                                            <p:attrNameLst>
                                              <p:attrName>style.visibility</p:attrName>
                                            </p:attrNameLst>
                                          </p:cBhvr>
                                          <p:to>
                                            <p:strVal val="visible"/>
                                          </p:to>
                                        </p:set>
                                        <p:animEffect transition="in" filter="wipe(left)">
                                          <p:cBhvr>
                                            <p:cTn id="24" dur="800"/>
                                            <p:tgtEl>
                                              <p:spTgt spid="15"/>
                                            </p:tgtEl>
                                          </p:cBhvr>
                                        </p:animEffect>
                                      </p:childTnLst>
                                    </p:cTn>
                                  </p:par>
                                </p:childTnLst>
                              </p:cTn>
                            </p:par>
                            <p:par>
                              <p:cTn id="25" fill="hold">
                                <p:stCondLst>
                                  <p:cond delay="6941"/>
                                </p:stCondLst>
                                <p:childTnLst>
                                  <p:par>
                                    <p:cTn id="26" presetID="49" presetClass="entr" presetSubtype="0" decel="10000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 calcmode="lin" valueType="num">
                                          <p:cBhvr>
                                            <p:cTn id="30" dur="500" fill="hold"/>
                                            <p:tgtEl>
                                              <p:spTgt spid="16"/>
                                            </p:tgtEl>
                                            <p:attrNameLst>
                                              <p:attrName>style.rotation</p:attrName>
                                            </p:attrNameLst>
                                          </p:cBhvr>
                                          <p:tavLst>
                                            <p:tav tm="0">
                                              <p:val>
                                                <p:fltVal val="360"/>
                                              </p:val>
                                            </p:tav>
                                            <p:tav tm="100000">
                                              <p:val>
                                                <p:fltVal val="0"/>
                                              </p:val>
                                            </p:tav>
                                          </p:tavLst>
                                        </p:anim>
                                        <p:animEffect transition="in" filter="fade">
                                          <p:cBhvr>
                                            <p:cTn id="31" dur="500"/>
                                            <p:tgtEl>
                                              <p:spTgt spid="16"/>
                                            </p:tgtEl>
                                          </p:cBhvr>
                                        </p:animEffect>
                                      </p:childTnLst>
                                    </p:cTn>
                                  </p:par>
                                </p:childTnLst>
                              </p:cTn>
                            </p:par>
                            <p:par>
                              <p:cTn id="32" fill="hold">
                                <p:stCondLst>
                                  <p:cond delay="7441"/>
                                </p:stCondLst>
                                <p:childTnLst>
                                  <p:par>
                                    <p:cTn id="33" presetID="37"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900" decel="100000" fill="hold"/>
                                            <p:tgtEl>
                                              <p:spTgt spid="19"/>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9" fill="hold">
                                <p:stCondLst>
                                  <p:cond delay="8441"/>
                                </p:stCondLst>
                                <p:childTnLst>
                                  <p:par>
                                    <p:cTn id="40" presetID="49" presetClass="entr" presetSubtype="0" decel="10000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style.rotation</p:attrName>
                                            </p:attrNameLst>
                                          </p:cBhvr>
                                          <p:tavLst>
                                            <p:tav tm="0">
                                              <p:val>
                                                <p:fltVal val="360"/>
                                              </p:val>
                                            </p:tav>
                                            <p:tav tm="100000">
                                              <p:val>
                                                <p:fltVal val="0"/>
                                              </p:val>
                                            </p:tav>
                                          </p:tavLst>
                                        </p:anim>
                                        <p:animEffect transition="in" filter="fade">
                                          <p:cBhvr>
                                            <p:cTn id="45" dur="500"/>
                                            <p:tgtEl>
                                              <p:spTgt spid="17"/>
                                            </p:tgtEl>
                                          </p:cBhvr>
                                        </p:animEffect>
                                      </p:childTnLst>
                                    </p:cTn>
                                  </p:par>
                                </p:childTnLst>
                              </p:cTn>
                            </p:par>
                            <p:par>
                              <p:cTn id="46" fill="hold">
                                <p:stCondLst>
                                  <p:cond delay="8941"/>
                                </p:stCondLst>
                                <p:childTnLst>
                                  <p:par>
                                    <p:cTn id="47" presetID="37"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9941"/>
                                </p:stCondLst>
                                <p:childTnLst>
                                  <p:par>
                                    <p:cTn id="54" presetID="49" presetClass="entr" presetSubtype="0" decel="10000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10441"/>
                                </p:stCondLst>
                                <p:childTnLst>
                                  <p:par>
                                    <p:cTn id="61" presetID="37"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900" decel="100000" fill="hold"/>
                                            <p:tgtEl>
                                              <p:spTgt spid="2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accel="4000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1+#ppt_w/2"/>
                                              </p:val>
                                            </p:tav>
                                            <p:tav tm="100000">
                                              <p:val>
                                                <p:strVal val="#ppt_x"/>
                                              </p:val>
                                            </p:tav>
                                          </p:tavLst>
                                        </p:anim>
                                        <p:anim calcmode="lin" valueType="num">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Effect transition="in" filter="fade">
                                          <p:cBhvr>
                                            <p:cTn id="20" dur="1000"/>
                                            <p:tgtEl>
                                              <p:spTgt spid="14"/>
                                            </p:tgtEl>
                                          </p:cBhvr>
                                        </p:animEffect>
                                      </p:childTnLst>
                                    </p:cTn>
                                  </p:par>
                                </p:childTnLst>
                              </p:cTn>
                            </p:par>
                            <p:par>
                              <p:cTn id="21" fill="hold">
                                <p:stCondLst>
                                  <p:cond delay="3500"/>
                                </p:stCondLst>
                                <p:childTnLst>
                                  <p:par>
                                    <p:cTn id="22" presetID="22" presetClass="entr" presetSubtype="8" fill="hold" grpId="0" nodeType="afterEffect">
                                      <p:stCondLst>
                                        <p:cond delay="0"/>
                                      </p:stCondLst>
                                      <p:iterate type="lt">
                                        <p:tmPct val="5242"/>
                                      </p:iterate>
                                      <p:childTnLst>
                                        <p:set>
                                          <p:cBhvr>
                                            <p:cTn id="23" dur="1" fill="hold">
                                              <p:stCondLst>
                                                <p:cond delay="0"/>
                                              </p:stCondLst>
                                            </p:cTn>
                                            <p:tgtEl>
                                              <p:spTgt spid="15"/>
                                            </p:tgtEl>
                                            <p:attrNameLst>
                                              <p:attrName>style.visibility</p:attrName>
                                            </p:attrNameLst>
                                          </p:cBhvr>
                                          <p:to>
                                            <p:strVal val="visible"/>
                                          </p:to>
                                        </p:set>
                                        <p:animEffect transition="in" filter="wipe(left)">
                                          <p:cBhvr>
                                            <p:cTn id="24" dur="800"/>
                                            <p:tgtEl>
                                              <p:spTgt spid="15"/>
                                            </p:tgtEl>
                                          </p:cBhvr>
                                        </p:animEffect>
                                      </p:childTnLst>
                                    </p:cTn>
                                  </p:par>
                                </p:childTnLst>
                              </p:cTn>
                            </p:par>
                            <p:par>
                              <p:cTn id="25" fill="hold">
                                <p:stCondLst>
                                  <p:cond delay="6941"/>
                                </p:stCondLst>
                                <p:childTnLst>
                                  <p:par>
                                    <p:cTn id="26" presetID="49" presetClass="entr" presetSubtype="0" decel="10000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 calcmode="lin" valueType="num">
                                          <p:cBhvr>
                                            <p:cTn id="30" dur="500" fill="hold"/>
                                            <p:tgtEl>
                                              <p:spTgt spid="16"/>
                                            </p:tgtEl>
                                            <p:attrNameLst>
                                              <p:attrName>style.rotation</p:attrName>
                                            </p:attrNameLst>
                                          </p:cBhvr>
                                          <p:tavLst>
                                            <p:tav tm="0">
                                              <p:val>
                                                <p:fltVal val="360"/>
                                              </p:val>
                                            </p:tav>
                                            <p:tav tm="100000">
                                              <p:val>
                                                <p:fltVal val="0"/>
                                              </p:val>
                                            </p:tav>
                                          </p:tavLst>
                                        </p:anim>
                                        <p:animEffect transition="in" filter="fade">
                                          <p:cBhvr>
                                            <p:cTn id="31" dur="500"/>
                                            <p:tgtEl>
                                              <p:spTgt spid="16"/>
                                            </p:tgtEl>
                                          </p:cBhvr>
                                        </p:animEffect>
                                      </p:childTnLst>
                                    </p:cTn>
                                  </p:par>
                                </p:childTnLst>
                              </p:cTn>
                            </p:par>
                            <p:par>
                              <p:cTn id="32" fill="hold">
                                <p:stCondLst>
                                  <p:cond delay="7441"/>
                                </p:stCondLst>
                                <p:childTnLst>
                                  <p:par>
                                    <p:cTn id="33" presetID="37"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900" decel="100000" fill="hold"/>
                                            <p:tgtEl>
                                              <p:spTgt spid="19"/>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9" fill="hold">
                                <p:stCondLst>
                                  <p:cond delay="8441"/>
                                </p:stCondLst>
                                <p:childTnLst>
                                  <p:par>
                                    <p:cTn id="40" presetID="49" presetClass="entr" presetSubtype="0" decel="10000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style.rotation</p:attrName>
                                            </p:attrNameLst>
                                          </p:cBhvr>
                                          <p:tavLst>
                                            <p:tav tm="0">
                                              <p:val>
                                                <p:fltVal val="360"/>
                                              </p:val>
                                            </p:tav>
                                            <p:tav tm="100000">
                                              <p:val>
                                                <p:fltVal val="0"/>
                                              </p:val>
                                            </p:tav>
                                          </p:tavLst>
                                        </p:anim>
                                        <p:animEffect transition="in" filter="fade">
                                          <p:cBhvr>
                                            <p:cTn id="45" dur="500"/>
                                            <p:tgtEl>
                                              <p:spTgt spid="17"/>
                                            </p:tgtEl>
                                          </p:cBhvr>
                                        </p:animEffect>
                                      </p:childTnLst>
                                    </p:cTn>
                                  </p:par>
                                </p:childTnLst>
                              </p:cTn>
                            </p:par>
                            <p:par>
                              <p:cTn id="46" fill="hold">
                                <p:stCondLst>
                                  <p:cond delay="8941"/>
                                </p:stCondLst>
                                <p:childTnLst>
                                  <p:par>
                                    <p:cTn id="47" presetID="37"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9941"/>
                                </p:stCondLst>
                                <p:childTnLst>
                                  <p:par>
                                    <p:cTn id="54" presetID="49" presetClass="entr" presetSubtype="0" decel="10000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10441"/>
                                </p:stCondLst>
                                <p:childTnLst>
                                  <p:par>
                                    <p:cTn id="61" presetID="37"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900" decel="100000" fill="hold"/>
                                            <p:tgtEl>
                                              <p:spTgt spid="2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P spid="18"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891.pptx"/>
  <p:tag name="COMMONDATA" val="eyJoZGlkIjoiZjA2NmIwMjRhMWY4Y2Q4MDk2NjAwMmUwMTA1ZDFlNjYifQ=="/>
</p:tagLst>
</file>

<file path=ppt/tags/tag10.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8"/>
</p:tagLst>
</file>

<file path=ppt/tags/tag13.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9"/>
</p:tagLst>
</file>

<file path=ppt/tags/tag17.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7"/>
</p:tagLst>
</file>

<file path=ppt/tags/tag21.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7"/>
</p:tagLst>
</file>

<file path=ppt/tags/tag40.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8"/>
</p:tagLst>
</file>

<file path=ppt/tags/tag8.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20"/>
</p:tagLst>
</file>

<file path=ppt/tags/tag9.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4"/>
</p:tagLst>
</file>

<file path=ppt/theme/theme1.xml><?xml version="1.0" encoding="utf-8"?>
<a:theme xmlns:a="http://schemas.openxmlformats.org/drawingml/2006/main" name="www.2ppt.com 提供免费下载">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dcbxtx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1648</Words>
  <Application>Microsoft Office PowerPoint</Application>
  <PresentationFormat>全屏显示(16:9)</PresentationFormat>
  <Paragraphs>127</Paragraphs>
  <Slides>30</Slides>
  <Notes>30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30</vt:i4>
      </vt:variant>
    </vt:vector>
  </HeadingPairs>
  <TitlesOfParts>
    <vt:vector size="37" baseType="lpstr">
      <vt:lpstr>等线</vt:lpstr>
      <vt:lpstr>宋体</vt:lpstr>
      <vt:lpstr>微软雅黑</vt:lpstr>
      <vt:lpstr>Arial</vt:lpstr>
      <vt:lpstr>Calibri</vt:lpstr>
      <vt:lpstr>www.2ppt.com 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2022-05-29T23:43:38Z</dcterms:created>
  <dcterms:modified xsi:type="dcterms:W3CDTF">2023-01-10T07:15:05Z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8DA8922A061C4E08B7CFD55E620E3EDD</vt:lpwstr>
  </property>
  <property fmtid="{D5CDD505-2E9C-101B-9397-08002B2CF9AE}" pid="3" name="KSOProductBuildVer">
    <vt:lpwstr>2052-11.1.0.11744</vt:lpwstr>
  </property>
</Properties>
</file>