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5145088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446270-BC37-4149-97E4-4F7488C261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C7C26121-D5A8-46D3-BFC5-985016DC29C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051128" y="2163353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矩形 5"/>
          <p:cNvSpPr>
            <a:spLocks noChangeArrowheads="1"/>
          </p:cNvSpPr>
          <p:nvPr/>
        </p:nvSpPr>
        <p:spPr bwMode="auto">
          <a:xfrm>
            <a:off x="1051127" y="757151"/>
            <a:ext cx="70643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</a:p>
          <a:p>
            <a:pPr algn="ctr" eaLnBrk="1" hangingPunct="1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 he look like?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9" name="文本框 1"/>
          <p:cNvSpPr txBox="1">
            <a:spLocks noChangeArrowheads="1"/>
          </p:cNvSpPr>
          <p:nvPr/>
        </p:nvSpPr>
        <p:spPr bwMode="auto">
          <a:xfrm>
            <a:off x="2505821" y="2440931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115278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950913" y="319088"/>
            <a:ext cx="7261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passage about your best friend. These questions may help you. </a:t>
            </a:r>
          </a:p>
        </p:txBody>
      </p:sp>
      <p:grpSp>
        <p:nvGrpSpPr>
          <p:cNvPr id="10243" name="组合 4"/>
          <p:cNvGrpSpPr/>
          <p:nvPr/>
        </p:nvGrpSpPr>
        <p:grpSpPr bwMode="auto">
          <a:xfrm>
            <a:off x="250825" y="43497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3b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1828800" y="1354138"/>
            <a:ext cx="5210175" cy="2382837"/>
            <a:chOff x="1759788" y="1345720"/>
            <a:chExt cx="5141344" cy="2441275"/>
          </a:xfrm>
        </p:grpSpPr>
        <p:sp>
          <p:nvSpPr>
            <p:cNvPr id="10246" name="Text Box 9"/>
            <p:cNvSpPr txBox="1">
              <a:spLocks noChangeArrowheads="1"/>
            </p:cNvSpPr>
            <p:nvPr/>
          </p:nvSpPr>
          <p:spPr bwMode="auto">
            <a:xfrm>
              <a:off x="2123566" y="1453102"/>
              <a:ext cx="4622291" cy="222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6457" tIns="43228" rIns="86457" bIns="4322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your friend’s name?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does he/she like to wear?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does he/she look like?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do you like him/her?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759788" y="1345720"/>
              <a:ext cx="5141344" cy="2441275"/>
            </a:xfrm>
            <a:prstGeom prst="roundRect">
              <a:avLst/>
            </a:prstGeom>
            <a:noFill/>
            <a:ln w="34925" cmpd="sng">
              <a:solidFill>
                <a:srgbClr val="00B050"/>
              </a:solidFill>
              <a:prstDash val="dashDot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45" name="图片 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54413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66750" y="434975"/>
            <a:ext cx="19875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写作指导：</a:t>
            </a:r>
          </a:p>
        </p:txBody>
      </p:sp>
      <p:pic>
        <p:nvPicPr>
          <p:cNvPr id="11267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3275" y="1255713"/>
            <a:ext cx="1295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476500" y="1382713"/>
            <a:ext cx="8032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长相</a:t>
            </a:r>
            <a:endParaRPr lang="zh-CN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8238" y="2628900"/>
            <a:ext cx="80327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穿戴</a:t>
            </a:r>
          </a:p>
        </p:txBody>
      </p:sp>
      <p:sp>
        <p:nvSpPr>
          <p:cNvPr id="14" name="矩形 13"/>
          <p:cNvSpPr/>
          <p:nvPr/>
        </p:nvSpPr>
        <p:spPr>
          <a:xfrm>
            <a:off x="2098675" y="3502025"/>
            <a:ext cx="1422400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喜欢原因</a:t>
            </a:r>
          </a:p>
        </p:txBody>
      </p:sp>
      <p:sp>
        <p:nvSpPr>
          <p:cNvPr id="18" name="箭头: 左 17"/>
          <p:cNvSpPr/>
          <p:nvPr/>
        </p:nvSpPr>
        <p:spPr>
          <a:xfrm>
            <a:off x="3786188" y="1476375"/>
            <a:ext cx="401637" cy="273050"/>
          </a:xfrm>
          <a:prstGeom prst="leftArrow">
            <a:avLst>
              <a:gd name="adj1" fmla="val 45122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箭头: 左 18"/>
          <p:cNvSpPr/>
          <p:nvPr/>
        </p:nvSpPr>
        <p:spPr>
          <a:xfrm>
            <a:off x="3786188" y="2722563"/>
            <a:ext cx="401637" cy="273050"/>
          </a:xfrm>
          <a:prstGeom prst="leftArrow">
            <a:avLst>
              <a:gd name="adj1" fmla="val 45122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箭头: 左 19"/>
          <p:cNvSpPr/>
          <p:nvPr/>
        </p:nvSpPr>
        <p:spPr>
          <a:xfrm>
            <a:off x="3786188" y="3603625"/>
            <a:ext cx="401637" cy="274638"/>
          </a:xfrm>
          <a:prstGeom prst="leftArrow">
            <a:avLst>
              <a:gd name="adj1" fmla="val 45122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03725" y="806450"/>
            <a:ext cx="3787775" cy="1323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身高、体重、身材、头发或五官</a:t>
            </a:r>
            <a:endParaRPr lang="en-US" altLang="zh-CN" sz="2000" b="1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动词＋形容词</a:t>
            </a:r>
            <a:endParaRPr lang="zh-CN" altLang="en-US" sz="200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have/has + (straight/curly) hair / </a:t>
            </a:r>
          </a:p>
          <a:p>
            <a:pPr>
              <a:defRPr/>
            </a:pP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(big/small) eyes/nose/mouth</a:t>
            </a:r>
            <a:endParaRPr lang="zh-CN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79913" y="2503488"/>
            <a:ext cx="3671887" cy="709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wear +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某种衣服”介绍某人的穿戴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79913" y="3532188"/>
            <a:ext cx="3671887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性格、外貌、身高、品质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92175" y="511175"/>
            <a:ext cx="20415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范文欣赏一：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9488" y="1084263"/>
            <a:ext cx="7258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My best friend’s name is Li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Xiaomeng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always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wears a white T-shirt and jeans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is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 and thin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has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curly hair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has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eyes and a small mouth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 like her because she is cute and fun. If you know her, you will like her, too. </a:t>
            </a:r>
          </a:p>
        </p:txBody>
      </p:sp>
      <p:pic>
        <p:nvPicPr>
          <p:cNvPr id="12292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450" y="111125"/>
            <a:ext cx="793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65225" y="396875"/>
            <a:ext cx="23495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范文欣赏二：</a:t>
            </a: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1165225" y="976313"/>
            <a:ext cx="70199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net friend. She is from Sydney,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Australia. The girl is fifteen years old and is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at Apple Tree School. She is of </a:t>
            </a: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bit heavy with big eyes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curly black hair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likes to </a:t>
            </a: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dress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her spare time, she likes reading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chatting on the net. I like my net friend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much.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325" y="103188"/>
            <a:ext cx="7937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325" y="131763"/>
            <a:ext cx="7191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87"/>
          <p:cNvSpPr>
            <a:spLocks noChangeArrowheads="1"/>
          </p:cNvSpPr>
          <p:nvPr/>
        </p:nvSpPr>
        <p:spPr bwMode="auto">
          <a:xfrm>
            <a:off x="1077913" y="373063"/>
            <a:ext cx="8032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62025" y="695325"/>
            <a:ext cx="7116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judge a book by its cover.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人不可貌相，海水不可斗量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6646" y="2124560"/>
            <a:ext cx="3084782" cy="254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87"/>
          <p:cNvSpPr>
            <a:spLocks noChangeArrowheads="1"/>
          </p:cNvSpPr>
          <p:nvPr/>
        </p:nvSpPr>
        <p:spPr bwMode="auto">
          <a:xfrm>
            <a:off x="701675" y="236538"/>
            <a:ext cx="1993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check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93738" y="660400"/>
            <a:ext cx="49704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Write more words in each box. 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2125" y="1333500"/>
            <a:ext cx="3251200" cy="500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people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 rot="5400000">
            <a:off x="4506913" y="-919162"/>
            <a:ext cx="241300" cy="6038850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928688" y="2305050"/>
            <a:ext cx="1573212" cy="2132013"/>
            <a:chOff x="649857" y="2360763"/>
            <a:chExt cx="1572884" cy="2130723"/>
          </a:xfrm>
        </p:grpSpPr>
        <p:sp>
          <p:nvSpPr>
            <p:cNvPr id="9" name="矩形 8"/>
            <p:cNvSpPr/>
            <p:nvPr/>
          </p:nvSpPr>
          <p:spPr>
            <a:xfrm>
              <a:off x="649857" y="2360763"/>
              <a:ext cx="1572884" cy="2130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</a:t>
              </a: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6" name="TextBox 9"/>
            <p:cNvSpPr txBox="1">
              <a:spLocks noChangeArrowheads="1"/>
            </p:cNvSpPr>
            <p:nvPr/>
          </p:nvSpPr>
          <p:spPr bwMode="auto">
            <a:xfrm>
              <a:off x="1061049" y="2700072"/>
              <a:ext cx="647799" cy="61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tall</a:t>
              </a: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22375" y="3022600"/>
            <a:ext cx="925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short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4388" y="3527425"/>
            <a:ext cx="1785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medium height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852738" y="2322513"/>
            <a:ext cx="1573212" cy="2132012"/>
            <a:chOff x="2495910" y="2438401"/>
            <a:chExt cx="1572884" cy="2130723"/>
          </a:xfrm>
        </p:grpSpPr>
        <p:sp>
          <p:nvSpPr>
            <p:cNvPr id="7" name="矩形 6"/>
            <p:cNvSpPr/>
            <p:nvPr/>
          </p:nvSpPr>
          <p:spPr>
            <a:xfrm>
              <a:off x="2495910" y="2438401"/>
              <a:ext cx="1572884" cy="2130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</a:t>
              </a: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4" name="TextBox 13"/>
            <p:cNvSpPr txBox="1">
              <a:spLocks noChangeArrowheads="1"/>
            </p:cNvSpPr>
            <p:nvPr/>
          </p:nvSpPr>
          <p:spPr bwMode="auto">
            <a:xfrm>
              <a:off x="2912854" y="2774829"/>
              <a:ext cx="759986" cy="61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thin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05125" y="3011488"/>
            <a:ext cx="1498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heavy/fat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20975" y="3525838"/>
            <a:ext cx="1811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medium build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819650" y="2330450"/>
            <a:ext cx="1573213" cy="2132013"/>
            <a:chOff x="4471359" y="2481533"/>
            <a:chExt cx="1572884" cy="2130723"/>
          </a:xfrm>
        </p:grpSpPr>
        <p:sp>
          <p:nvSpPr>
            <p:cNvPr id="8" name="矩形 7"/>
            <p:cNvSpPr/>
            <p:nvPr/>
          </p:nvSpPr>
          <p:spPr>
            <a:xfrm>
              <a:off x="4471359" y="2481533"/>
              <a:ext cx="1572884" cy="2130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2" name="TextBox 16"/>
            <p:cNvSpPr txBox="1">
              <a:spLocks noChangeArrowheads="1"/>
            </p:cNvSpPr>
            <p:nvPr/>
          </p:nvSpPr>
          <p:spPr bwMode="auto">
            <a:xfrm>
              <a:off x="4876802" y="2806459"/>
              <a:ext cx="796846" cy="61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long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87950" y="3008313"/>
            <a:ext cx="925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10175" y="3394075"/>
            <a:ext cx="9255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curly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10150" y="3821113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straight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6754813" y="2341563"/>
            <a:ext cx="1573212" cy="2133600"/>
            <a:chOff x="6786114" y="2458529"/>
            <a:chExt cx="1572884" cy="2130723"/>
          </a:xfrm>
        </p:grpSpPr>
        <p:sp>
          <p:nvSpPr>
            <p:cNvPr id="6" name="矩形 5"/>
            <p:cNvSpPr/>
            <p:nvPr/>
          </p:nvSpPr>
          <p:spPr>
            <a:xfrm>
              <a:off x="6786114" y="2458529"/>
              <a:ext cx="1572884" cy="213072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features</a:t>
              </a: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0" name="TextBox 20"/>
            <p:cNvSpPr txBox="1">
              <a:spLocks noChangeArrowheads="1"/>
            </p:cNvSpPr>
            <p:nvPr/>
          </p:nvSpPr>
          <p:spPr bwMode="auto">
            <a:xfrm>
              <a:off x="7013275" y="3209026"/>
              <a:ext cx="1147832" cy="61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glasses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97675" y="3487738"/>
            <a:ext cx="1463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beautiful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51638" y="3916363"/>
            <a:ext cx="16319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handsome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000625" y="1014413"/>
            <a:ext cx="2027238" cy="190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03513" y="4251325"/>
            <a:ext cx="1485900" cy="825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46275" y="2974975"/>
            <a:ext cx="2071688" cy="619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55850" y="1284288"/>
            <a:ext cx="1955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775200" y="3551238"/>
            <a:ext cx="2028825" cy="190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959600" y="914400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738438" y="184150"/>
            <a:ext cx="67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748463" y="3502025"/>
            <a:ext cx="728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345238" y="2452688"/>
            <a:ext cx="11985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946275" y="3979863"/>
            <a:ext cx="92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052513" y="2697163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207250" y="1889125"/>
            <a:ext cx="89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598613" y="936625"/>
            <a:ext cx="88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808038" y="1398588"/>
            <a:ext cx="91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1316038" y="1973263"/>
            <a:ext cx="89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076450" y="2270125"/>
            <a:ext cx="1954213" cy="1190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402" name="Picture 2" descr="E:\完全共享\单词图\老师学生\PS去背景\图片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4438" y="908050"/>
            <a:ext cx="18732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4968875" y="1897063"/>
            <a:ext cx="1431925" cy="8445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02225" y="1757363"/>
            <a:ext cx="2163763" cy="4508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571625" y="1700213"/>
            <a:ext cx="3119438" cy="1079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335338" y="523875"/>
            <a:ext cx="1557337" cy="10271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55638" y="739775"/>
            <a:ext cx="786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What do your parents look like? Describe them.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846138" y="1535113"/>
            <a:ext cx="7340600" cy="2736850"/>
            <a:chOff x="750499" y="1406105"/>
            <a:chExt cx="7341079" cy="2734573"/>
          </a:xfrm>
        </p:grpSpPr>
        <p:grpSp>
          <p:nvGrpSpPr>
            <p:cNvPr id="17412" name="组合 4"/>
            <p:cNvGrpSpPr/>
            <p:nvPr/>
          </p:nvGrpSpPr>
          <p:grpSpPr bwMode="auto">
            <a:xfrm>
              <a:off x="750499" y="1406105"/>
              <a:ext cx="7341079" cy="2734573"/>
              <a:chOff x="750499" y="1406105"/>
              <a:chExt cx="7341079" cy="2734573"/>
            </a:xfrm>
          </p:grpSpPr>
          <p:sp>
            <p:nvSpPr>
              <p:cNvPr id="4" name="折角形 3"/>
              <p:cNvSpPr/>
              <p:nvPr/>
            </p:nvSpPr>
            <p:spPr>
              <a:xfrm>
                <a:off x="750499" y="1406105"/>
                <a:ext cx="7341079" cy="2734573"/>
              </a:xfrm>
              <a:prstGeom prst="foldedCorner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7415" name="TextBox 2"/>
              <p:cNvSpPr txBox="1">
                <a:spLocks noChangeArrowheads="1"/>
              </p:cNvSpPr>
              <p:nvPr/>
            </p:nvSpPr>
            <p:spPr bwMode="auto">
              <a:xfrm>
                <a:off x="810882" y="1561380"/>
                <a:ext cx="7186583" cy="217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__________________________________________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__________________________________________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__________________________________________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__________________________________________</a:t>
                </a:r>
                <a:endParaRPr lang="zh-CN" altLang="en-US" sz="26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7413" name="TextBox 5"/>
            <p:cNvSpPr txBox="1">
              <a:spLocks noChangeArrowheads="1"/>
            </p:cNvSpPr>
            <p:nvPr/>
          </p:nvSpPr>
          <p:spPr bwMode="auto">
            <a:xfrm>
              <a:off x="862644" y="1509625"/>
              <a:ext cx="3026989" cy="65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800" b="1">
                  <a:latin typeface="Comic Sans MS" panose="030F0702030302020204" pitchFamily="66" charset="0"/>
                  <a:ea typeface="黑体" panose="02010609060101010101" pitchFamily="49" charset="-122"/>
                </a:rPr>
                <a:t>My dad is tall …</a:t>
              </a:r>
              <a:endParaRPr lang="zh-CN" altLang="en-US" sz="2800" b="1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641350" y="881063"/>
            <a:ext cx="80930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Brown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在商场里不慎丢失了自己的小女儿， 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去寻人处登记。假如你是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Brown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该如何向  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工作人员进行描述？</a:t>
            </a: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3824288" y="227013"/>
            <a:ext cx="122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813" y="2360613"/>
            <a:ext cx="20526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681038" y="533400"/>
            <a:ext cx="7708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警察正在通缉一名罪犯，而你正是案发现场的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目击者，为协助警方早日缉拿罪犯，你应该如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何向警方准确地描述嫌疑犯的特征呢？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0600" y="1919288"/>
            <a:ext cx="17494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Review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4175" y="955675"/>
            <a:ext cx="35385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(be) of medium height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round face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end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front of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same way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good at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7650" y="985838"/>
            <a:ext cx="23495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中等身高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圆脸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最后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的前面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同样的方式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擅长于</a:t>
            </a:r>
          </a:p>
        </p:txBody>
      </p:sp>
      <p:pic>
        <p:nvPicPr>
          <p:cNvPr id="2053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6225" y="42863"/>
            <a:ext cx="752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450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87"/>
          <p:cNvSpPr>
            <a:spLocks noChangeArrowheads="1"/>
          </p:cNvSpPr>
          <p:nvPr/>
        </p:nvSpPr>
        <p:spPr bwMode="auto">
          <a:xfrm>
            <a:off x="1203325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03325" y="1112838"/>
            <a:ext cx="6318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First of all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he is very tall and handsome.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首先，他很高并且很帅。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60475" y="2225675"/>
            <a:ext cx="72945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first of all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（固定短语）：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首先；第一</a:t>
            </a:r>
            <a:endParaRPr lang="en-US" altLang="zh-CN" sz="2800" b="1" dirty="0">
              <a:solidFill>
                <a:srgbClr val="FF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表示次序，后面往往接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next , then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first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当初；起初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86263" y="3387725"/>
            <a:ext cx="34274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the beginning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09575" y="1042988"/>
            <a:ext cx="8535988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each _____ a picture of the school.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has             B. have         C. having         D. is having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2.He lost his bike yesterday. Luckily he found it 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to the end                        B. in the end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by the end                       D. at the end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0650" y="1574800"/>
            <a:ext cx="603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9313" y="2616200"/>
            <a:ext cx="603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893763" y="1298575"/>
            <a:ext cx="73358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We can do a lot to stay healthy. ______, we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should eat a balanced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平衡的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diet.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A. At a time                            B. In fact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C. First of all                         D. All together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2868613"/>
            <a:ext cx="6016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30238" y="879475"/>
            <a:ext cx="6070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他长什么样？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What _______ he _______ 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她留长直发。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She _______ long _______ _______.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大卫是高还是矮？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_______ David tall _______ short? </a:t>
            </a:r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9725" y="1225550"/>
            <a:ext cx="22479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11375" y="1481138"/>
            <a:ext cx="39290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             look       like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9913" y="2600325"/>
            <a:ext cx="4471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              straight     hair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82725" y="3717925"/>
            <a:ext cx="3598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                         or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549275" y="434975"/>
            <a:ext cx="8158163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我可能会晚点到。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I _______ _______ a little _______.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他不高不矮。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He _______ tall _______ short.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这个人中等个子。她留着短发。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The _______ is _______ medium _______. She has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_______ hair.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95425" y="1019175"/>
            <a:ext cx="465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        be                      late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87513" y="2195513"/>
            <a:ext cx="3143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               or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87513" y="3254375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          of                       height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30313" y="3849688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635000" y="687388"/>
            <a:ext cx="79375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他们告诉他罪犯的长相。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They tell him _______ the criminal _______ like.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人们并非总是以同样的方式看待事物，所以他    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们会将同一个人描述得不一样。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Many people don’t _______ see things _______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_______ _______ so they may describe the same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person __________.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40088" y="1276350"/>
            <a:ext cx="44688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                   looks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6550" y="2930525"/>
            <a:ext cx="411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                        the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85875" y="3505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      way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82825" y="4049713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573088" y="1046163"/>
            <a:ext cx="799782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9.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他长着大眼睛。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He has _______ 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警察把它放在报纸和电视上，目的是要找到他。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_______ put it _______ newspapers and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_______television _______ _______ him.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30488" y="1638300"/>
            <a:ext cx="2103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        eyes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330700" y="3351213"/>
            <a:ext cx="209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         find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矩形 7"/>
          <p:cNvSpPr>
            <a:spLocks noChangeArrowheads="1"/>
          </p:cNvSpPr>
          <p:nvPr/>
        </p:nvSpPr>
        <p:spPr bwMode="auto">
          <a:xfrm>
            <a:off x="1974850" y="2749550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endParaRPr lang="zh-CN" altLang="en-US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矩形 9"/>
          <p:cNvSpPr>
            <a:spLocks noChangeArrowheads="1"/>
          </p:cNvSpPr>
          <p:nvPr/>
        </p:nvSpPr>
        <p:spPr bwMode="auto">
          <a:xfrm>
            <a:off x="4533900" y="2820988"/>
            <a:ext cx="574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endParaRPr lang="zh-CN" altLang="en-US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矩形 11"/>
          <p:cNvSpPr>
            <a:spLocks noChangeArrowheads="1"/>
          </p:cNvSpPr>
          <p:nvPr/>
        </p:nvSpPr>
        <p:spPr bwMode="auto">
          <a:xfrm>
            <a:off x="1546225" y="3368675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5605" grpId="0"/>
      <p:bldP spid="25606" grpId="0"/>
      <p:bldP spid="25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1338" y="439738"/>
            <a:ext cx="19875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看起来像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一点；少量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戴眼镜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直发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去看电影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首先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94250" y="417513"/>
            <a:ext cx="2632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like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little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wear glasses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straight hair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to the movies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 of all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862013" y="674688"/>
            <a:ext cx="7291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favorite person? What does he/she look like?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6288" y="1955206"/>
            <a:ext cx="2198622" cy="2904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Rectangle 387"/>
          <p:cNvSpPr>
            <a:spLocks noChangeArrowheads="1"/>
          </p:cNvSpPr>
          <p:nvPr/>
        </p:nvSpPr>
        <p:spPr bwMode="auto">
          <a:xfrm>
            <a:off x="835025" y="263525"/>
            <a:ext cx="15414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Lead-in</a:t>
            </a:r>
          </a:p>
        </p:txBody>
      </p:sp>
      <p:pic>
        <p:nvPicPr>
          <p:cNvPr id="4101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53975"/>
            <a:ext cx="752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858838" y="293688"/>
            <a:ext cx="7291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favorite person? What does he/she look like?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76863" y="1467285"/>
            <a:ext cx="4255105" cy="2904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58838" y="317500"/>
            <a:ext cx="72913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favorite person? What does he/she look like?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0485" y="1483192"/>
            <a:ext cx="4698937" cy="3204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858838" y="325438"/>
            <a:ext cx="7291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favorite person? What does he/she look like?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43088" y="1509099"/>
            <a:ext cx="4922655" cy="2904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304925" y="447675"/>
            <a:ext cx="6907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is Bill’s best friend. Fill in the blanks with the words in the box. </a:t>
            </a:r>
          </a:p>
        </p:txBody>
      </p:sp>
      <p:grpSp>
        <p:nvGrpSpPr>
          <p:cNvPr id="8195" name="组合 4"/>
          <p:cNvGrpSpPr/>
          <p:nvPr/>
        </p:nvGrpSpPr>
        <p:grpSpPr bwMode="auto">
          <a:xfrm>
            <a:off x="466725" y="48577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75" y="1568450"/>
            <a:ext cx="22098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39875" y="1416050"/>
            <a:ext cx="3756025" cy="1050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5256" tIns="44429" rIns="85256" bIns="4442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   glasses    straight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     handsome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125" y="2432050"/>
            <a:ext cx="571023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best friend is Jack. Let me tell you what he _______ like. First of all, he is very tall and __________. He has ________ brown hair and he doesn’t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79600" y="3036888"/>
            <a:ext cx="9239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68563" y="3538538"/>
            <a:ext cx="163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handsome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1025" y="4010025"/>
            <a:ext cx="1333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554038" y="1044575"/>
            <a:ext cx="7989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________. He usually wears jeans, a T-shirt and sports________. I like him because he is really cool and fun, and he is good at soccer.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41450" y="1044575"/>
            <a:ext cx="1193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93863" y="1563688"/>
            <a:ext cx="9318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</p:txBody>
      </p:sp>
      <p:pic>
        <p:nvPicPr>
          <p:cNvPr id="9221" name="图片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79713"/>
            <a:ext cx="4710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3888" y="2779713"/>
            <a:ext cx="471011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997</Words>
  <Application>Microsoft Office PowerPoint</Application>
  <PresentationFormat>自定义</PresentationFormat>
  <Paragraphs>183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2023-01-17T02:09:36Z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500BCB432CE249F1840BE9921BBAC1DF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