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handoutMasterIdLst>
    <p:handoutMasterId r:id="rId47"/>
  </p:handoutMasterIdLst>
  <p:sldIdLst>
    <p:sldId id="477" r:id="rId2"/>
    <p:sldId id="434" r:id="rId3"/>
    <p:sldId id="435" r:id="rId4"/>
    <p:sldId id="436" r:id="rId5"/>
    <p:sldId id="437" r:id="rId6"/>
    <p:sldId id="438" r:id="rId7"/>
    <p:sldId id="439" r:id="rId8"/>
    <p:sldId id="440" r:id="rId9"/>
    <p:sldId id="441" r:id="rId10"/>
    <p:sldId id="442" r:id="rId11"/>
    <p:sldId id="443" r:id="rId12"/>
    <p:sldId id="444" r:id="rId13"/>
    <p:sldId id="445" r:id="rId14"/>
    <p:sldId id="446" r:id="rId15"/>
    <p:sldId id="447" r:id="rId16"/>
    <p:sldId id="448" r:id="rId17"/>
    <p:sldId id="449" r:id="rId18"/>
    <p:sldId id="450" r:id="rId19"/>
    <p:sldId id="451" r:id="rId20"/>
    <p:sldId id="452" r:id="rId21"/>
    <p:sldId id="453" r:id="rId22"/>
    <p:sldId id="454" r:id="rId23"/>
    <p:sldId id="455" r:id="rId24"/>
    <p:sldId id="456" r:id="rId25"/>
    <p:sldId id="457" r:id="rId26"/>
    <p:sldId id="458" r:id="rId27"/>
    <p:sldId id="459" r:id="rId28"/>
    <p:sldId id="460" r:id="rId29"/>
    <p:sldId id="461" r:id="rId30"/>
    <p:sldId id="462" r:id="rId31"/>
    <p:sldId id="463" r:id="rId32"/>
    <p:sldId id="464" r:id="rId33"/>
    <p:sldId id="465" r:id="rId34"/>
    <p:sldId id="466" r:id="rId35"/>
    <p:sldId id="467" r:id="rId36"/>
    <p:sldId id="468" r:id="rId37"/>
    <p:sldId id="469" r:id="rId38"/>
    <p:sldId id="470" r:id="rId39"/>
    <p:sldId id="471" r:id="rId40"/>
    <p:sldId id="472" r:id="rId41"/>
    <p:sldId id="473" r:id="rId42"/>
    <p:sldId id="474" r:id="rId43"/>
    <p:sldId id="475" r:id="rId44"/>
    <p:sldId id="476" r:id="rId45"/>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3429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685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0287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7145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0574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4003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7432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9986" autoAdjust="0"/>
    <p:restoredTop sz="94660" autoAdjust="0"/>
  </p:normalViewPr>
  <p:slideViewPr>
    <p:cSldViewPr snapToObjects="1">
      <p:cViewPr>
        <p:scale>
          <a:sx n="130" d="100"/>
          <a:sy n="130" d="100"/>
        </p:scale>
        <p:origin x="-1074" y="-486"/>
      </p:cViewPr>
      <p:guideLst>
        <p:guide orient="horz" pos="1620"/>
        <p:guide pos="2880"/>
      </p:guideLst>
    </p:cSldViewPr>
  </p:slideViewPr>
  <p:notesTextViewPr>
    <p:cViewPr>
      <p:scale>
        <a:sx n="1" d="1"/>
        <a:sy n="1" d="1"/>
      </p:scale>
      <p:origin x="0" y="0"/>
    </p:cViewPr>
  </p:notesTextViewPr>
  <p:gridSpacing cx="216026" cy="216026"/>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defRPr sz="1200" noProof="1" smtClean="0">
                <a:latin typeface="+mn-lt"/>
                <a:ea typeface="+mn-ea"/>
              </a:defRPr>
            </a:lvl1pPr>
          </a:lstStyle>
          <a:p>
            <a:fld id="{F725AEDA-E179-4278-998D-D9EC8DB06D52}" type="datetimeFigureOut">
              <a:rPr lang="zh-CN" altLang="en-US"/>
              <a:t>2023-01-17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solidFill>
                  <a:srgbClr val="898989"/>
                </a:solidFill>
              </a:defRPr>
            </a:lvl1pPr>
          </a:lstStyle>
          <a:p>
            <a:fld id="{35D1D850-8CFA-4C2B-BD9A-77A930FFFFDC}"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7"/>
          <p:cNvPicPr>
            <a:picLocks noChangeAspect="1" noChangeArrowheads="1"/>
          </p:cNvPicPr>
          <p:nvPr userDrawn="1"/>
        </p:nvPicPr>
        <p:blipFill>
          <a:blip r:embed="rId2" cstate="email"/>
          <a:srcRect/>
          <a:stretch>
            <a:fillRect/>
          </a:stretch>
        </p:blipFill>
        <p:spPr bwMode="auto">
          <a:xfrm rot="1515377" flipH="1" flipV="1">
            <a:off x="-834628" y="-261938"/>
            <a:ext cx="3395663"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0"/>
          <p:cNvPicPr>
            <a:picLocks noChangeAspect="1" noChangeArrowheads="1"/>
          </p:cNvPicPr>
          <p:nvPr userDrawn="1"/>
        </p:nvPicPr>
        <p:blipFill>
          <a:blip r:embed="rId3" cstate="email"/>
          <a:srcRect/>
          <a:stretch>
            <a:fillRect/>
          </a:stretch>
        </p:blipFill>
        <p:spPr bwMode="auto">
          <a:xfrm rot="16585734" flipH="1" flipV="1">
            <a:off x="8024218" y="4030861"/>
            <a:ext cx="111561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6"/>
          <p:cNvPicPr>
            <a:picLocks noChangeAspect="1" noChangeArrowheads="1"/>
          </p:cNvPicPr>
          <p:nvPr userDrawn="1"/>
        </p:nvPicPr>
        <p:blipFill>
          <a:blip r:embed="rId4" cstate="email"/>
          <a:srcRect/>
          <a:stretch>
            <a:fillRect/>
          </a:stretch>
        </p:blipFill>
        <p:spPr bwMode="auto">
          <a:xfrm>
            <a:off x="744141" y="4404123"/>
            <a:ext cx="7653338"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动作按钮: 后退或前一项 12">
            <a:hlinkClick r:id="" action="ppaction://hlinkshowjump?jump=previousslide"/>
          </p:cNvPr>
          <p:cNvSpPr/>
          <p:nvPr userDrawn="1"/>
        </p:nvSpPr>
        <p:spPr>
          <a:xfrm>
            <a:off x="8242697"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4" name="动作按钮: 前进或下一项 13">
            <a:hlinkClick r:id="" action="ppaction://hlinkshowjump?jump=nextslide"/>
          </p:cNvPr>
          <p:cNvSpPr/>
          <p:nvPr userDrawn="1"/>
        </p:nvSpPr>
        <p:spPr>
          <a:xfrm>
            <a:off x="8515351"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5" name="动作按钮: 结束 14">
            <a:hlinkClick r:id="" action="ppaction://hlinkshowjump?jump=endshow"/>
          </p:cNvPr>
          <p:cNvSpPr/>
          <p:nvPr userDrawn="1"/>
        </p:nvSpPr>
        <p:spPr>
          <a:xfrm>
            <a:off x="878086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 name="Group 1"/>
          <p:cNvGrpSpPr/>
          <p:nvPr userDrawn="1"/>
        </p:nvGrpSpPr>
        <p:grpSpPr bwMode="auto">
          <a:xfrm>
            <a:off x="616744" y="946548"/>
            <a:ext cx="2226469" cy="2178844"/>
            <a:chOff x="-949635" y="0"/>
            <a:chExt cx="7009631" cy="6858000"/>
          </a:xfrm>
        </p:grpSpPr>
        <p:sp>
          <p:nvSpPr>
            <p:cNvPr id="3" name="Diamond 3"/>
            <p:cNvSpPr>
              <a:spLocks noChangeArrowheads="1"/>
            </p:cNvSpPr>
            <p:nvPr/>
          </p:nvSpPr>
          <p:spPr bwMode="auto">
            <a:xfrm>
              <a:off x="-949635" y="0"/>
              <a:ext cx="7009631" cy="6858000"/>
            </a:xfrm>
            <a:prstGeom prst="diamond">
              <a:avLst/>
            </a:prstGeom>
            <a:solidFill>
              <a:srgbClr val="D6DCE5">
                <a:alpha val="34999"/>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sp>
          <p:nvSpPr>
            <p:cNvPr id="4"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grpSp>
      <p:grpSp>
        <p:nvGrpSpPr>
          <p:cNvPr id="5" name="Group 2"/>
          <p:cNvGrpSpPr/>
          <p:nvPr userDrawn="1"/>
        </p:nvGrpSpPr>
        <p:grpSpPr bwMode="auto">
          <a:xfrm>
            <a:off x="573881" y="1369219"/>
            <a:ext cx="1333500" cy="1333500"/>
            <a:chOff x="990600" y="2044717"/>
            <a:chExt cx="2768566" cy="2768566"/>
          </a:xfrm>
        </p:grpSpPr>
        <p:sp>
          <p:nvSpPr>
            <p:cNvPr id="6"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p>
          </p:txBody>
        </p:sp>
        <p:grpSp>
          <p:nvGrpSpPr>
            <p:cNvPr id="7" name="Group 9"/>
            <p:cNvGrpSpPr/>
            <p:nvPr/>
          </p:nvGrpSpPr>
          <p:grpSpPr bwMode="auto">
            <a:xfrm>
              <a:off x="1429100" y="2771847"/>
              <a:ext cx="1800200" cy="992584"/>
              <a:chOff x="2345143" y="2365645"/>
              <a:chExt cx="1800200" cy="992584"/>
            </a:xfrm>
          </p:grpSpPr>
          <p:sp>
            <p:nvSpPr>
              <p:cNvPr id="8" name="TextBox 7"/>
              <p:cNvSpPr txBox="1"/>
              <p:nvPr/>
            </p:nvSpPr>
            <p:spPr>
              <a:xfrm>
                <a:off x="2344176" y="2365264"/>
                <a:ext cx="1802039" cy="677310"/>
              </a:xfrm>
              <a:prstGeom prst="rect">
                <a:avLst/>
              </a:prstGeom>
              <a:noFill/>
            </p:spPr>
            <p:txBody>
              <a:bodyPr lIns="0" tIns="0" rIns="0" bIns="0">
                <a:normAutofit fontScale="77500" lnSpcReduction="20000"/>
              </a:bodyPr>
              <a:lstStyle/>
              <a:p>
                <a:pPr algn="ctr" fontAlgn="auto"/>
                <a:r>
                  <a:rPr lang="zh-CN" altLang="en-US" sz="3300" noProof="1">
                    <a:solidFill>
                      <a:schemeClr val="bg1"/>
                    </a:solidFill>
                    <a:latin typeface="+mn-lt"/>
                    <a:ea typeface="+mn-ea"/>
                  </a:rPr>
                  <a:t>目录</a:t>
                </a:r>
                <a:endParaRPr lang="zh-CN" altLang="en-US" sz="3300" noProof="1">
                  <a:solidFill>
                    <a:schemeClr val="bg1"/>
                  </a:solidFill>
                </a:endParaRPr>
              </a:p>
            </p:txBody>
          </p:sp>
          <p:sp>
            <p:nvSpPr>
              <p:cNvPr id="9" name="TextBox 8"/>
              <p:cNvSpPr txBox="1"/>
              <p:nvPr/>
            </p:nvSpPr>
            <p:spPr>
              <a:xfrm>
                <a:off x="2344176" y="3143924"/>
                <a:ext cx="1802039" cy="215058"/>
              </a:xfrm>
              <a:prstGeom prst="rect">
                <a:avLst/>
              </a:prstGeom>
              <a:noFill/>
            </p:spPr>
            <p:txBody>
              <a:bodyPr lIns="0" tIns="0" rIns="0" bIns="0">
                <a:normAutofit fontScale="70000" lnSpcReduction="20000"/>
              </a:bodyPr>
              <a:lstStyle/>
              <a:p>
                <a:pPr algn="ctr" fontAlgn="auto"/>
                <a:r>
                  <a:rPr lang="en-US" altLang="zh-CN" sz="1100" noProof="1">
                    <a:solidFill>
                      <a:schemeClr val="bg1"/>
                    </a:solidFill>
                    <a:latin typeface="+mn-lt"/>
                    <a:ea typeface="+mn-ea"/>
                  </a:rPr>
                  <a:t>CONTENTS</a:t>
                </a:r>
                <a:endParaRPr lang="en-US" altLang="zh-CN" sz="1100" noProof="1">
                  <a:solidFill>
                    <a:schemeClr val="bg1"/>
                  </a:solidFill>
                </a:endParaRPr>
              </a:p>
            </p:txBody>
          </p:sp>
        </p:grpSp>
      </p:grpSp>
      <p:sp>
        <p:nvSpPr>
          <p:cNvPr id="10" name="Diamond 11"/>
          <p:cNvSpPr/>
          <p:nvPr userDrawn="1"/>
        </p:nvSpPr>
        <p:spPr bwMode="auto">
          <a:xfrm>
            <a:off x="1409701" y="713185"/>
            <a:ext cx="554831" cy="554831"/>
          </a:xfrm>
          <a:prstGeom prst="diamond">
            <a:avLst/>
          </a:prstGeom>
          <a:solidFill>
            <a:schemeClr val="accent2"/>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01</a:t>
            </a:r>
            <a:endParaRPr lang="en-US" altLang="zh-CN" sz="1800" b="1" noProof="1">
              <a:solidFill>
                <a:schemeClr val="bg1"/>
              </a:solidFill>
              <a:latin typeface="Impact" panose="020B0806030902050204" pitchFamily="34" charset="0"/>
            </a:endParaRPr>
          </a:p>
        </p:txBody>
      </p:sp>
      <p:sp>
        <p:nvSpPr>
          <p:cNvPr id="11" name="Diamond 12"/>
          <p:cNvSpPr/>
          <p:nvPr userDrawn="1"/>
        </p:nvSpPr>
        <p:spPr bwMode="auto">
          <a:xfrm>
            <a:off x="2030017" y="1321594"/>
            <a:ext cx="554831" cy="554831"/>
          </a:xfrm>
          <a:prstGeom prst="diamond">
            <a:avLst/>
          </a:prstGeom>
          <a:solidFill>
            <a:schemeClr val="accent3"/>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02</a:t>
            </a:r>
            <a:endParaRPr lang="en-US" altLang="zh-CN" sz="1800" b="1" noProof="1">
              <a:solidFill>
                <a:schemeClr val="bg1"/>
              </a:solidFill>
              <a:latin typeface="Impact" panose="020B0806030902050204" pitchFamily="34" charset="0"/>
            </a:endParaRPr>
          </a:p>
        </p:txBody>
      </p:sp>
      <p:sp>
        <p:nvSpPr>
          <p:cNvPr id="12" name="Diamond 13"/>
          <p:cNvSpPr/>
          <p:nvPr userDrawn="1"/>
        </p:nvSpPr>
        <p:spPr bwMode="auto">
          <a:xfrm>
            <a:off x="2030017" y="2181226"/>
            <a:ext cx="554831" cy="554831"/>
          </a:xfrm>
          <a:prstGeom prst="diamond">
            <a:avLst/>
          </a:prstGeom>
          <a:solidFill>
            <a:schemeClr val="accent4"/>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03</a:t>
            </a:r>
            <a:endParaRPr lang="en-US" altLang="zh-CN" sz="1800" b="1" noProof="1">
              <a:solidFill>
                <a:schemeClr val="bg1"/>
              </a:solidFill>
              <a:latin typeface="Impact" panose="020B0806030902050204" pitchFamily="34" charset="0"/>
            </a:endParaRPr>
          </a:p>
        </p:txBody>
      </p:sp>
      <p:sp>
        <p:nvSpPr>
          <p:cNvPr id="13" name="Diamond 14"/>
          <p:cNvSpPr/>
          <p:nvPr userDrawn="1"/>
        </p:nvSpPr>
        <p:spPr bwMode="auto">
          <a:xfrm>
            <a:off x="1409701" y="2826544"/>
            <a:ext cx="554831" cy="554831"/>
          </a:xfrm>
          <a:prstGeom prst="diamond">
            <a:avLst/>
          </a:prstGeom>
          <a:solidFill>
            <a:schemeClr val="accent5"/>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04</a:t>
            </a:r>
            <a:endParaRPr lang="en-US" altLang="zh-CN" sz="1800" b="1" noProof="1">
              <a:solidFill>
                <a:schemeClr val="bg1"/>
              </a:solidFill>
              <a:latin typeface="Impact" panose="020B0806030902050204" pitchFamily="34" charset="0"/>
            </a:endParaRPr>
          </a:p>
        </p:txBody>
      </p:sp>
      <p:grpSp>
        <p:nvGrpSpPr>
          <p:cNvPr id="14" name="Group 21"/>
          <p:cNvGrpSpPr/>
          <p:nvPr userDrawn="1"/>
        </p:nvGrpSpPr>
        <p:grpSpPr bwMode="auto">
          <a:xfrm>
            <a:off x="1964532" y="851297"/>
            <a:ext cx="1908572" cy="271463"/>
            <a:chOff x="3943834" y="704409"/>
            <a:chExt cx="3962574" cy="563232"/>
          </a:xfrm>
        </p:grpSpPr>
        <p:sp>
          <p:nvSpPr>
            <p:cNvPr id="15" name="TextBox 14"/>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1">
                      <a:lumMod val="100000"/>
                    </a:schemeClr>
                  </a:solidFill>
                  <a:latin typeface="+mn-lt"/>
                  <a:ea typeface="+mn-ea"/>
                </a:rPr>
                <a:t>标题文本预设</a:t>
              </a:r>
              <a:endParaRPr lang="zh-CN" altLang="en-US" sz="1200" b="1" noProof="1">
                <a:solidFill>
                  <a:schemeClr val="accent1">
                    <a:lumMod val="100000"/>
                  </a:schemeClr>
                </a:solidFill>
              </a:endParaRPr>
            </a:p>
          </p:txBody>
        </p:sp>
        <p:sp>
          <p:nvSpPr>
            <p:cNvPr id="16" name="TextBox 15"/>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17" name="Group 22"/>
          <p:cNvGrpSpPr/>
          <p:nvPr userDrawn="1"/>
        </p:nvGrpSpPr>
        <p:grpSpPr bwMode="auto">
          <a:xfrm>
            <a:off x="2584847" y="1447800"/>
            <a:ext cx="1909763" cy="271463"/>
            <a:chOff x="3943834" y="704409"/>
            <a:chExt cx="3962574" cy="563232"/>
          </a:xfrm>
        </p:grpSpPr>
        <p:sp>
          <p:nvSpPr>
            <p:cNvPr id="18" name="TextBox 23"/>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2">
                      <a:lumMod val="100000"/>
                    </a:schemeClr>
                  </a:solidFill>
                  <a:latin typeface="+mn-lt"/>
                  <a:ea typeface="+mn-ea"/>
                </a:rPr>
                <a:t>标题文本预设</a:t>
              </a:r>
              <a:endParaRPr lang="zh-CN" altLang="en-US" sz="1200" b="1" noProof="1">
                <a:solidFill>
                  <a:schemeClr val="accent2">
                    <a:lumMod val="100000"/>
                  </a:schemeClr>
                </a:solidFill>
              </a:endParaRPr>
            </a:p>
          </p:txBody>
        </p:sp>
        <p:sp>
          <p:nvSpPr>
            <p:cNvPr id="19" name="TextBox 24"/>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0" name="Group 25"/>
          <p:cNvGrpSpPr/>
          <p:nvPr userDrawn="1"/>
        </p:nvGrpSpPr>
        <p:grpSpPr bwMode="auto">
          <a:xfrm>
            <a:off x="2584847" y="2362200"/>
            <a:ext cx="1909763" cy="271463"/>
            <a:chOff x="3943834" y="704409"/>
            <a:chExt cx="3962574" cy="563232"/>
          </a:xfrm>
        </p:grpSpPr>
        <p:sp>
          <p:nvSpPr>
            <p:cNvPr id="21" name="TextBox 26"/>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3">
                      <a:lumMod val="100000"/>
                    </a:schemeClr>
                  </a:solidFill>
                  <a:latin typeface="+mn-lt"/>
                  <a:ea typeface="+mn-ea"/>
                </a:rPr>
                <a:t>标题文本预设</a:t>
              </a:r>
              <a:endParaRPr lang="zh-CN" altLang="en-US" sz="1200" b="1" noProof="1">
                <a:solidFill>
                  <a:schemeClr val="accent3">
                    <a:lumMod val="100000"/>
                  </a:schemeClr>
                </a:solidFill>
              </a:endParaRPr>
            </a:p>
          </p:txBody>
        </p:sp>
        <p:sp>
          <p:nvSpPr>
            <p:cNvPr id="22" name="TextBox 27"/>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3" name="Group 28"/>
          <p:cNvGrpSpPr/>
          <p:nvPr userDrawn="1"/>
        </p:nvGrpSpPr>
        <p:grpSpPr bwMode="auto">
          <a:xfrm>
            <a:off x="1964532" y="3018235"/>
            <a:ext cx="1908572" cy="271463"/>
            <a:chOff x="3943834" y="704409"/>
            <a:chExt cx="3962574" cy="563232"/>
          </a:xfrm>
        </p:grpSpPr>
        <p:sp>
          <p:nvSpPr>
            <p:cNvPr id="24" name="TextBox 29"/>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4">
                      <a:lumMod val="100000"/>
                    </a:schemeClr>
                  </a:solidFill>
                  <a:latin typeface="+mn-lt"/>
                  <a:ea typeface="+mn-ea"/>
                </a:rPr>
                <a:t>标题文本预设</a:t>
              </a:r>
              <a:endParaRPr lang="zh-CN" altLang="en-US" sz="1200" b="1" noProof="1">
                <a:solidFill>
                  <a:schemeClr val="accent4">
                    <a:lumMod val="100000"/>
                  </a:schemeClr>
                </a:solidFill>
              </a:endParaRPr>
            </a:p>
          </p:txBody>
        </p:sp>
        <p:sp>
          <p:nvSpPr>
            <p:cNvPr id="25" name="TextBox 30"/>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sp>
        <p:nvSpPr>
          <p:cNvPr id="26" name="动作按钮: 后退或前一项 25">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7" name="动作按钮: 前进或下一项 26">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8" name="动作按钮: 结束 27">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0-#ppt_w/2"/>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ppt_x</p:attrName>
                                        </p:attrNameLst>
                                      </p:cBhvr>
                                      <p:tavLst>
                                        <p:tav tm="0">
                                          <p:val>
                                            <p:strVal val="0-#ppt_w/2"/>
                                          </p:val>
                                        </p:tav>
                                        <p:tav tm="100000">
                                          <p:val>
                                            <p:strVal val="#ppt_x"/>
                                          </p:val>
                                        </p:tav>
                                      </p:tavLst>
                                    </p:anim>
                                    <p:anim calcmode="lin" valueType="num">
                                      <p:cBhvr>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0-#ppt_w/2"/>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ppt_x</p:attrName>
                                        </p:attrNameLst>
                                      </p:cBhvr>
                                      <p:tavLst>
                                        <p:tav tm="0">
                                          <p:val>
                                            <p:strVal val="0-#ppt_w/2"/>
                                          </p:val>
                                        </p:tav>
                                        <p:tav tm="100000">
                                          <p:val>
                                            <p:strVal val="#ppt_x"/>
                                          </p:val>
                                        </p:tav>
                                      </p:tavLst>
                                    </p:anim>
                                    <p:anim calcmode="lin" valueType="num">
                                      <p:cBhvr>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0-#ppt_w/2"/>
                                          </p:val>
                                        </p:tav>
                                        <p:tav tm="100000">
                                          <p:val>
                                            <p:strVal val="#ppt_x"/>
                                          </p:val>
                                        </p:tav>
                                      </p:tavLst>
                                    </p:anim>
                                    <p:anim calcmode="lin" valueType="num">
                                      <p:cBhvr>
                                        <p:cTn id="34" dur="500" fill="hold"/>
                                        <p:tgtEl>
                                          <p:spTgt spid="23"/>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ppt_x</p:attrName>
                                        </p:attrNameLst>
                                      </p:cBhvr>
                                      <p:tavLst>
                                        <p:tav tm="0">
                                          <p:val>
                                            <p:strVal val="0-#ppt_w/2"/>
                                          </p:val>
                                        </p:tav>
                                        <p:tav tm="100000">
                                          <p:val>
                                            <p:strVal val="#ppt_x"/>
                                          </p:val>
                                        </p:tav>
                                      </p:tavLst>
                                    </p:anim>
                                    <p:anim calcmode="lin" valueType="num">
                                      <p:cBhvr>
                                        <p:cTn id="38" dur="500" fill="hold"/>
                                        <p:tgtEl>
                                          <p:spTgt spid="20"/>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ppt_x</p:attrName>
                                        </p:attrNameLst>
                                      </p:cBhvr>
                                      <p:tavLst>
                                        <p:tav tm="0">
                                          <p:val>
                                            <p:strVal val="0-#ppt_w/2"/>
                                          </p:val>
                                        </p:tav>
                                        <p:tav tm="100000">
                                          <p:val>
                                            <p:strVal val="#ppt_x"/>
                                          </p:val>
                                        </p:tav>
                                      </p:tavLst>
                                    </p:anim>
                                    <p:anim calcmode="lin" valueType="num">
                                      <p:cBhvr>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0-#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动作按钮: 后退或前一项 2">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4" name="动作按钮: 前进或下一项 3">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结束 4">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6" name="直接连接符 5"/>
          <p:cNvCxnSpPr/>
          <p:nvPr userDrawn="1"/>
        </p:nvCxnSpPr>
        <p:spPr>
          <a:xfrm>
            <a:off x="104775" y="4719638"/>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104775" y="594122"/>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2347913" y="916782"/>
            <a:ext cx="0" cy="3480197"/>
          </a:xfrm>
          <a:prstGeom prst="line">
            <a:avLst/>
          </a:prstGeom>
          <a:ln>
            <a:solidFill>
              <a:srgbClr val="00B050"/>
            </a:solidFill>
            <a:prstDash val="dashDot"/>
          </a:ln>
        </p:spPr>
        <p:style>
          <a:lnRef idx="1">
            <a:schemeClr val="accent1"/>
          </a:lnRef>
          <a:fillRef idx="0">
            <a:schemeClr val="accent1"/>
          </a:fillRef>
          <a:effectRef idx="0">
            <a:schemeClr val="accent1"/>
          </a:effectRef>
          <a:fontRef idx="minor">
            <a:schemeClr val="tx1"/>
          </a:fontRef>
        </p:style>
      </p:cxnSp>
      <p:grpSp>
        <p:nvGrpSpPr>
          <p:cNvPr id="9" name="组合 42"/>
          <p:cNvGrpSpPr/>
          <p:nvPr userDrawn="1"/>
        </p:nvGrpSpPr>
        <p:grpSpPr bwMode="auto">
          <a:xfrm>
            <a:off x="80963" y="1579960"/>
            <a:ext cx="2270522" cy="2178844"/>
            <a:chOff x="755951" y="2210607"/>
            <a:chExt cx="3026493" cy="2905010"/>
          </a:xfrm>
        </p:grpSpPr>
        <p:grpSp>
          <p:nvGrpSpPr>
            <p:cNvPr id="10" name="Group 1"/>
            <p:cNvGrpSpPr/>
            <p:nvPr/>
          </p:nvGrpSpPr>
          <p:grpSpPr bwMode="auto">
            <a:xfrm>
              <a:off x="813205" y="2210607"/>
              <a:ext cx="2969239" cy="2905010"/>
              <a:chOff x="-949635" y="0"/>
              <a:chExt cx="7009631" cy="6858000"/>
            </a:xfrm>
          </p:grpSpPr>
          <p:sp>
            <p:nvSpPr>
              <p:cNvPr id="16" name="Diamond 3"/>
              <p:cNvSpPr>
                <a:spLocks noChangeArrowheads="1"/>
              </p:cNvSpPr>
              <p:nvPr/>
            </p:nvSpPr>
            <p:spPr bwMode="auto">
              <a:xfrm>
                <a:off x="-949635" y="0"/>
                <a:ext cx="7009631" cy="6858000"/>
              </a:xfrm>
              <a:prstGeom prst="diamond">
                <a:avLst/>
              </a:prstGeom>
              <a:solidFill>
                <a:srgbClr val="D6DCE5">
                  <a:alpha val="34999"/>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sp>
            <p:nvSpPr>
              <p:cNvPr id="17"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grpSp>
        <p:grpSp>
          <p:nvGrpSpPr>
            <p:cNvPr id="11" name="Group 2"/>
            <p:cNvGrpSpPr/>
            <p:nvPr/>
          </p:nvGrpSpPr>
          <p:grpSpPr bwMode="auto">
            <a:xfrm>
              <a:off x="755951" y="2773741"/>
              <a:ext cx="1778742" cy="1778742"/>
              <a:chOff x="990600" y="2044717"/>
              <a:chExt cx="2768566" cy="2768566"/>
            </a:xfrm>
          </p:grpSpPr>
          <p:sp>
            <p:nvSpPr>
              <p:cNvPr id="12"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p>
            </p:txBody>
          </p:sp>
          <p:grpSp>
            <p:nvGrpSpPr>
              <p:cNvPr id="13" name="Group 9"/>
              <p:cNvGrpSpPr/>
              <p:nvPr/>
            </p:nvGrpSpPr>
            <p:grpSpPr bwMode="auto">
              <a:xfrm>
                <a:off x="1429100" y="2771847"/>
                <a:ext cx="1800200" cy="992584"/>
                <a:chOff x="2345143" y="2365645"/>
                <a:chExt cx="1800200" cy="992584"/>
              </a:xfrm>
            </p:grpSpPr>
            <p:sp>
              <p:nvSpPr>
                <p:cNvPr id="14" name="TextBox 7"/>
                <p:cNvSpPr txBox="1"/>
                <p:nvPr/>
              </p:nvSpPr>
              <p:spPr>
                <a:xfrm>
                  <a:off x="2346338" y="2365564"/>
                  <a:ext cx="1798300" cy="677001"/>
                </a:xfrm>
                <a:prstGeom prst="rect">
                  <a:avLst/>
                </a:prstGeom>
                <a:noFill/>
              </p:spPr>
              <p:txBody>
                <a:bodyPr lIns="0" tIns="0" rIns="0" bIns="0">
                  <a:normAutofit fontScale="77500" lnSpcReduction="20000"/>
                </a:bodyPr>
                <a:lstStyle/>
                <a:p>
                  <a:pPr algn="ctr" fontAlgn="auto"/>
                  <a:r>
                    <a:rPr lang="zh-CN" altLang="en-US" sz="3300" noProof="1">
                      <a:solidFill>
                        <a:schemeClr val="bg1"/>
                      </a:solidFill>
                      <a:latin typeface="+mn-lt"/>
                      <a:ea typeface="+mn-ea"/>
                    </a:rPr>
                    <a:t>目录</a:t>
                  </a:r>
                  <a:endParaRPr lang="zh-CN" altLang="en-US" sz="3300" noProof="1">
                    <a:solidFill>
                      <a:schemeClr val="bg1"/>
                    </a:solidFill>
                  </a:endParaRPr>
                </a:p>
              </p:txBody>
            </p:sp>
            <p:sp>
              <p:nvSpPr>
                <p:cNvPr id="15" name="TextBox 8"/>
                <p:cNvSpPr txBox="1"/>
                <p:nvPr/>
              </p:nvSpPr>
              <p:spPr>
                <a:xfrm>
                  <a:off x="2346338" y="3143869"/>
                  <a:ext cx="1798300" cy="214959"/>
                </a:xfrm>
                <a:prstGeom prst="rect">
                  <a:avLst/>
                </a:prstGeom>
                <a:noFill/>
              </p:spPr>
              <p:txBody>
                <a:bodyPr lIns="0" tIns="0" rIns="0" bIns="0">
                  <a:normAutofit fontScale="70000" lnSpcReduction="20000"/>
                </a:bodyPr>
                <a:lstStyle/>
                <a:p>
                  <a:pPr algn="ctr" fontAlgn="auto"/>
                  <a:r>
                    <a:rPr lang="en-US" altLang="zh-CN" sz="1100" noProof="1">
                      <a:solidFill>
                        <a:schemeClr val="bg1"/>
                      </a:solidFill>
                      <a:latin typeface="+mn-lt"/>
                      <a:ea typeface="+mn-ea"/>
                    </a:rPr>
                    <a:t>CONTENTS</a:t>
                  </a:r>
                  <a:endParaRPr lang="en-US" altLang="zh-CN" sz="1100" noProof="1">
                    <a:solidFill>
                      <a:schemeClr val="bg1"/>
                    </a:solidFill>
                  </a:endParaRPr>
                </a:p>
              </p:txBody>
            </p:sp>
          </p:grpSp>
        </p:grpSp>
      </p:grpSp>
      <p:sp>
        <p:nvSpPr>
          <p:cNvPr id="2" name="标题 1"/>
          <p:cNvSpPr>
            <a:spLocks noGrp="1"/>
          </p:cNvSpPr>
          <p:nvPr>
            <p:ph type="title" hasCustomPrompt="1"/>
          </p:nvPr>
        </p:nvSpPr>
        <p:spPr>
          <a:xfrm>
            <a:off x="81167" y="60343"/>
            <a:ext cx="8929483" cy="483125"/>
          </a:xfrm>
        </p:spPr>
        <p:txBody>
          <a:bodyPr/>
          <a:lstStyle>
            <a:lvl1pPr algn="ctr">
              <a:defRPr/>
            </a:lvl1pPr>
          </a:lstStyle>
          <a:p>
            <a:r>
              <a:rPr lang="zh-CN" altLang="en-US" noProof="1" smtClean="0"/>
              <a:t>课时标题</a:t>
            </a:r>
            <a:endParaRPr lang="zh-CN" altLang="en-US" noProof="1"/>
          </a:p>
        </p:txBody>
      </p:sp>
      <p:sp>
        <p:nvSpPr>
          <p:cNvPr id="18" name="灯片编号占位符 4"/>
          <p:cNvSpPr>
            <a:spLocks noGrp="1"/>
          </p:cNvSpPr>
          <p:nvPr>
            <p:ph type="sldNum" sz="quarter" idx="10"/>
          </p:nvPr>
        </p:nvSpPr>
        <p:spPr>
          <a:xfrm>
            <a:off x="366713" y="4823223"/>
            <a:ext cx="279797" cy="273844"/>
          </a:xfrm>
        </p:spPr>
        <p:txBody>
          <a:bodyPr/>
          <a:lstStyle>
            <a:lvl1pPr>
              <a:defRPr/>
            </a:lvl1pPr>
          </a:lstStyle>
          <a:p>
            <a:fld id="{E7AF3BFD-AD28-488C-B35F-CB9D2E617DE5}"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动作按钮: 后退或前一项 3">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前进或下一项 8">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6" name="动作按钮: 结束 9">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7" name="直接连接符 6"/>
          <p:cNvCxnSpPr/>
          <p:nvPr userDrawn="1"/>
        </p:nvCxnSpPr>
        <p:spPr>
          <a:xfrm>
            <a:off x="180976" y="304800"/>
            <a:ext cx="877609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idx="1" hasCustomPrompt="1"/>
          </p:nvPr>
        </p:nvSpPr>
        <p:spPr>
          <a:xfrm>
            <a:off x="181155" y="401129"/>
            <a:ext cx="8775808" cy="4433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主文档内容</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cstate="email"/>
          <a:srcRect/>
          <a:stretch>
            <a:fillRect/>
          </a:stretch>
        </p:blipFill>
        <p:spPr bwMode="auto">
          <a:xfrm>
            <a:off x="744141" y="4404123"/>
            <a:ext cx="7653338"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p:cNvPicPr>
            <a:picLocks noChangeAspect="1" noChangeArrowheads="1"/>
          </p:cNvPicPr>
          <p:nvPr userDrawn="1"/>
        </p:nvPicPr>
        <p:blipFill>
          <a:blip r:embed="rId3" cstate="email"/>
          <a:srcRect/>
          <a:stretch>
            <a:fillRect/>
          </a:stretch>
        </p:blipFill>
        <p:spPr bwMode="auto">
          <a:xfrm rot="20784402" flipH="1" flipV="1">
            <a:off x="5868591" y="2552700"/>
            <a:ext cx="3000375" cy="27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0" y="1866901"/>
            <a:ext cx="9144000" cy="622697"/>
          </a:xfrm>
          <a:prstGeom prst="rect">
            <a:avLst/>
          </a:prstGeom>
        </p:spPr>
        <p:txBody>
          <a:bodyPr lIns="68580" tIns="34290" rIns="68580" bIns="34290">
            <a:spAutoFit/>
          </a:bodyPr>
          <a:lstStyle/>
          <a:p>
            <a:pPr algn="ctr" fontAlgn="auto">
              <a:spcBef>
                <a:spcPts val="0"/>
              </a:spcBef>
              <a:spcAft>
                <a:spcPts val="0"/>
              </a:spcAft>
              <a:defRPr/>
            </a:pPr>
            <a:r>
              <a:rPr lang="zh-CN" altLang="en-US" sz="3600" spc="225" noProof="1">
                <a:solidFill>
                  <a:srgbClr val="778495"/>
                </a:solidFill>
                <a:latin typeface="华文中宋" panose="02010600040101010101" pitchFamily="2" charset="-122"/>
                <a:ea typeface="华文中宋" panose="02010600040101010101" pitchFamily="2" charset="-122"/>
                <a:sym typeface="微软雅黑" panose="020B0503020204020204" pitchFamily="34" charset="-122"/>
              </a:rPr>
              <a:t>本节内容结束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fontAlgn="auto">
              <a:defRPr sz="900" noProof="1" smtClean="0">
                <a:solidFill>
                  <a:schemeClr val="tx1">
                    <a:tint val="75000"/>
                  </a:schemeClr>
                </a:solidFill>
                <a:latin typeface="+mn-lt"/>
                <a:ea typeface="+mn-ea"/>
              </a:defRPr>
            </a:lvl1pPr>
          </a:lstStyle>
          <a:p>
            <a:fld id="{82C8E961-0A61-4EB6-98E7-EFE1458794F6}" type="datetimeFigureOut">
              <a:rPr lang="zh-CN" altLang="en-US"/>
              <a:t>2023-01-17</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fontAlgn="auto">
              <a:defRPr sz="9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wrap="square" lIns="68580" tIns="34290" rIns="68580" bIns="34290" numCol="1" anchor="ctr" anchorCtr="0" compatLnSpc="1"/>
          <a:lstStyle>
            <a:lvl1pPr algn="r">
              <a:defRPr sz="900">
                <a:solidFill>
                  <a:srgbClr val="898989"/>
                </a:solidFill>
              </a:defRPr>
            </a:lvl1pPr>
          </a:lstStyle>
          <a:p>
            <a:fld id="{C3F2CD53-78F3-49BC-8F40-72CE4CC4DF32}" type="slidenum">
              <a:rPr lang="zh-CN" altLang="en-US"/>
              <a:t>‹#›</a:t>
            </a:fld>
            <a:endParaRPr lang="zh-CN" altLang="en-US"/>
          </a:p>
        </p:txBody>
      </p:sp>
      <p:pic>
        <p:nvPicPr>
          <p:cNvPr id="1031" name="图片 6"/>
          <p:cNvPicPr>
            <a:picLocks noChangeAspect="1" noChangeArrowheads="1"/>
          </p:cNvPicPr>
          <p:nvPr userDrawn="1"/>
        </p:nvPicPr>
        <p:blipFill>
          <a:blip r:embed="rId8" cstate="email"/>
          <a:srcRect/>
          <a:stretch>
            <a:fillRect/>
          </a:stretch>
        </p:blipFill>
        <p:spPr bwMode="auto">
          <a:xfrm>
            <a:off x="2382" y="0"/>
            <a:ext cx="914161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文本框 7"/>
          <p:cNvSpPr txBox="1">
            <a:spLocks noChangeArrowheads="1"/>
          </p:cNvSpPr>
          <p:nvPr userDrawn="1"/>
        </p:nvSpPr>
        <p:spPr bwMode="auto">
          <a:xfrm>
            <a:off x="325041" y="4875610"/>
            <a:ext cx="320278"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fld id="{23E3AA01-F865-44D2-B0C4-558D780E1695}" type="slidenum">
              <a:rPr lang="zh-CN" altLang="en-US" sz="1100">
                <a:latin typeface="Times New Roman" panose="02020603050405020304" pitchFamily="18" charset="0"/>
              </a:rPr>
              <a:t>‹#›</a:t>
            </a:fld>
            <a:endParaRPr lang="zh-CN" altLang="en-US" sz="1100">
              <a:latin typeface="Times New Roman" panose="02020603050405020304" pitchFamily="18" charset="0"/>
            </a:endParaRPr>
          </a:p>
        </p:txBody>
      </p:sp>
      <p:sp>
        <p:nvSpPr>
          <p:cNvPr id="9" name="矩形 8">
            <a:hlinkClick r:id="" action="ppaction://hlinkshowjump?jump=previousslide"/>
          </p:cNvPr>
          <p:cNvSpPr/>
          <p:nvPr userDrawn="1"/>
        </p:nvSpPr>
        <p:spPr>
          <a:xfrm>
            <a:off x="0" y="4710113"/>
            <a:ext cx="344091"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p>
        </p:txBody>
      </p:sp>
      <p:sp>
        <p:nvSpPr>
          <p:cNvPr id="10" name="矩形 9">
            <a:hlinkClick r:id="" action="ppaction://hlinkshowjump?jump=nextslide"/>
          </p:cNvPr>
          <p:cNvSpPr/>
          <p:nvPr userDrawn="1"/>
        </p:nvSpPr>
        <p:spPr>
          <a:xfrm>
            <a:off x="626269" y="4710113"/>
            <a:ext cx="344091"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image" Target="../media/image16.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192054" y="1815652"/>
            <a:ext cx="6731298" cy="720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just">
              <a:lnSpc>
                <a:spcPct val="150000"/>
              </a:lnSpc>
              <a:spcAft>
                <a:spcPts val="0"/>
              </a:spcAft>
              <a:defRPr/>
            </a:pPr>
            <a:r>
              <a:rPr lang="en-US" altLang="zh-CN" sz="3200" b="1" kern="100" dirty="0">
                <a:latin typeface="Times New Roman" panose="02020603050405020304" pitchFamily="18" charset="0"/>
                <a:ea typeface="+mn-ea"/>
                <a:cs typeface="Times New Roman" panose="02020603050405020304" pitchFamily="18" charset="0"/>
                <a:sym typeface="+mn-lt"/>
              </a:rPr>
              <a:t>Unit 1</a:t>
            </a:r>
            <a:r>
              <a:rPr lang="en-US" altLang="zh-CN" sz="3200" kern="100" dirty="0">
                <a:latin typeface="Times New Roman" panose="02020603050405020304" pitchFamily="18" charset="0"/>
                <a:ea typeface="+mn-ea"/>
                <a:cs typeface="Times New Roman" panose="02020603050405020304" pitchFamily="18" charset="0"/>
                <a:sym typeface="+mn-lt"/>
              </a:rPr>
              <a:t> </a:t>
            </a:r>
            <a:r>
              <a:rPr lang="en-US" altLang="zh-CN" sz="3200" b="1" kern="100" dirty="0">
                <a:latin typeface="Times New Roman" panose="02020603050405020304" pitchFamily="18" charset="0"/>
                <a:ea typeface="+mn-ea"/>
                <a:cs typeface="Times New Roman" panose="02020603050405020304" pitchFamily="18" charset="0"/>
                <a:sym typeface="+mn-lt"/>
              </a:rPr>
              <a:t>Knowing me</a:t>
            </a:r>
            <a:r>
              <a:rPr lang="zh-CN" altLang="zh-CN" sz="3200" b="1" kern="100" dirty="0">
                <a:latin typeface="Times New Roman" panose="02020603050405020304" pitchFamily="18" charset="0"/>
                <a:ea typeface="+mn-ea"/>
                <a:cs typeface="Times New Roman" panose="02020603050405020304" pitchFamily="18" charset="0"/>
                <a:sym typeface="+mn-lt"/>
              </a:rPr>
              <a:t>，</a:t>
            </a:r>
            <a:r>
              <a:rPr lang="en-US" altLang="zh-CN" sz="3200" b="1" kern="100" dirty="0">
                <a:latin typeface="Times New Roman" panose="02020603050405020304" pitchFamily="18" charset="0"/>
                <a:ea typeface="+mn-ea"/>
                <a:cs typeface="Times New Roman" panose="02020603050405020304" pitchFamily="18" charset="0"/>
                <a:sym typeface="+mn-lt"/>
              </a:rPr>
              <a:t>knowing you</a:t>
            </a:r>
            <a:endParaRPr lang="zh-CN" altLang="zh-CN" sz="1200" dirty="0">
              <a:latin typeface="Times New Roman" panose="02020603050405020304" pitchFamily="18" charset="0"/>
              <a:ea typeface="+mn-ea"/>
              <a:cs typeface="Times New Roman" panose="02020603050405020304" pitchFamily="18" charset="0"/>
              <a:sym typeface="+mn-lt"/>
            </a:endParaRPr>
          </a:p>
        </p:txBody>
      </p:sp>
      <p:sp>
        <p:nvSpPr>
          <p:cNvPr id="3" name="矩形 2"/>
          <p:cNvSpPr/>
          <p:nvPr/>
        </p:nvSpPr>
        <p:spPr>
          <a:xfrm>
            <a:off x="788118" y="4518815"/>
            <a:ext cx="7614917" cy="372745"/>
          </a:xfrm>
          <a:prstGeom prst="rect">
            <a:avLst/>
          </a:prstGeom>
        </p:spPr>
        <p:txBody>
          <a:bodyPr wrap="square" lIns="68580" tIns="34290" rIns="68580" bIns="34290">
            <a:spAutoFit/>
          </a:bodyPr>
          <a:lstStyle/>
          <a:p>
            <a:pPr marL="342900" lvl="0" indent="-342900" algn="ctr" fontAlgn="base">
              <a:lnSpc>
                <a:spcPct val="110000"/>
              </a:lnSpc>
              <a:spcBef>
                <a:spcPct val="0"/>
              </a:spcBef>
              <a:spcAft>
                <a:spcPct val="0"/>
              </a:spcAft>
            </a:pPr>
            <a:r>
              <a:rPr lang="en-US" altLang="zh-CN"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kern="0" dirty="0">
              <a:solidFill>
                <a:srgbClr val="000000"/>
              </a:solidFill>
              <a:latin typeface="微软雅黑" panose="020B0503020204020204" pitchFamily="34" charset="-122"/>
              <a:ea typeface="微软雅黑" panose="020B0503020204020204" pitchFamily="34" charset="-122"/>
            </a:endParaRPr>
          </a:p>
        </p:txBody>
      </p:sp>
      <p:sp>
        <p:nvSpPr>
          <p:cNvPr id="4" name="矩形 1"/>
          <p:cNvSpPr>
            <a:spLocks noChangeArrowheads="1"/>
          </p:cNvSpPr>
          <p:nvPr/>
        </p:nvSpPr>
        <p:spPr bwMode="auto">
          <a:xfrm>
            <a:off x="359569" y="3219828"/>
            <a:ext cx="8498681" cy="62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en-US" altLang="zh-CN" sz="2400" b="1" kern="100" dirty="0">
                <a:latin typeface="Times New Roman" panose="02020603050405020304"/>
                <a:cs typeface="Courier New" panose="02070309020205020404"/>
              </a:rPr>
              <a:t>Part </a:t>
            </a:r>
            <a:r>
              <a:rPr lang="en-US" altLang="zh-CN" sz="2400" b="1" kern="100" dirty="0">
                <a:latin typeface="宋体" panose="02010600030101010101" pitchFamily="2" charset="-122"/>
                <a:cs typeface="Times New Roman" panose="02020603050405020304"/>
              </a:rPr>
              <a:t>Ⅲ</a:t>
            </a:r>
            <a:r>
              <a:rPr lang="zh-CN" altLang="zh-CN" sz="2400" kern="100" dirty="0">
                <a:latin typeface="Times New Roman" panose="02020603050405020304"/>
                <a:cs typeface="Times New Roman" panose="02020603050405020304"/>
              </a:rPr>
              <a:t>　</a:t>
            </a:r>
            <a:r>
              <a:rPr lang="en-US" altLang="zh-CN" sz="2400" b="1" kern="100" dirty="0">
                <a:latin typeface="Times New Roman" panose="02020603050405020304"/>
                <a:cs typeface="Courier New" panose="02070309020205020404"/>
              </a:rPr>
              <a:t>Developing ideas</a:t>
            </a:r>
            <a:endParaRPr lang="zh-CN" altLang="zh-CN" sz="800" dirty="0">
              <a:latin typeface="宋体" panose="02010600030101010101" pitchFamily="2" charset="-122"/>
              <a:cs typeface="Courier New" panose="02070309020205020404" pitchFamily="49"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3" name="对象 1"/>
          <p:cNvGraphicFramePr>
            <a:graphicFrameLocks noChangeAspect="1"/>
          </p:cNvGraphicFramePr>
          <p:nvPr/>
        </p:nvGraphicFramePr>
        <p:xfrm>
          <a:off x="440531" y="627460"/>
          <a:ext cx="7659291" cy="3929063"/>
        </p:xfrm>
        <a:graphic>
          <a:graphicData uri="http://schemas.openxmlformats.org/presentationml/2006/ole">
            <mc:AlternateContent xmlns:mc="http://schemas.openxmlformats.org/markup-compatibility/2006">
              <mc:Choice xmlns:v="urn:schemas-microsoft-com:vml" Requires="v">
                <p:oleObj spid="_x0000_s18440" r:id="rId3" imgW="10231120" imgH="5248275" progId="Word.Document.8">
                  <p:embed/>
                </p:oleObj>
              </mc:Choice>
              <mc:Fallback>
                <p:oleObj r:id="rId3" imgW="10231120" imgH="5248275" progId="Word.Document.8">
                  <p:embed/>
                  <p:pic>
                    <p:nvPicPr>
                      <p:cNvPr id="0" name="对象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531" y="627460"/>
                        <a:ext cx="7659291"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7" name="对象 1"/>
          <p:cNvGraphicFramePr>
            <a:graphicFrameLocks noChangeAspect="1"/>
          </p:cNvGraphicFramePr>
          <p:nvPr/>
        </p:nvGraphicFramePr>
        <p:xfrm>
          <a:off x="440531" y="594123"/>
          <a:ext cx="7849791" cy="4083844"/>
        </p:xfrm>
        <a:graphic>
          <a:graphicData uri="http://schemas.openxmlformats.org/presentationml/2006/ole">
            <mc:AlternateContent xmlns:mc="http://schemas.openxmlformats.org/markup-compatibility/2006">
              <mc:Choice xmlns:v="urn:schemas-microsoft-com:vml" Requires="v">
                <p:oleObj spid="_x0000_s19464" r:id="rId3" imgW="10485755" imgH="5455920" progId="Word.Document.8">
                  <p:embed/>
                </p:oleObj>
              </mc:Choice>
              <mc:Fallback>
                <p:oleObj r:id="rId3" imgW="10485755" imgH="5455920" progId="Word.Document.8">
                  <p:embed/>
                  <p:pic>
                    <p:nvPicPr>
                      <p:cNvPr id="0" name="对象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531" y="594123"/>
                        <a:ext cx="7849791" cy="408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1" name="对象 1"/>
          <p:cNvGraphicFramePr>
            <a:graphicFrameLocks noChangeAspect="1"/>
          </p:cNvGraphicFramePr>
          <p:nvPr/>
        </p:nvGraphicFramePr>
        <p:xfrm>
          <a:off x="440531" y="706041"/>
          <a:ext cx="7615238" cy="2822972"/>
        </p:xfrm>
        <a:graphic>
          <a:graphicData uri="http://schemas.openxmlformats.org/presentationml/2006/ole">
            <mc:AlternateContent xmlns:mc="http://schemas.openxmlformats.org/markup-compatibility/2006">
              <mc:Choice xmlns:v="urn:schemas-microsoft-com:vml" Requires="v">
                <p:oleObj spid="_x0000_s20488" r:id="rId3" imgW="10171430" imgH="3771900" progId="Word.Document.8">
                  <p:embed/>
                </p:oleObj>
              </mc:Choice>
              <mc:Fallback>
                <p:oleObj r:id="rId3" imgW="10171430" imgH="3771900" progId="Word.Document.8">
                  <p:embed/>
                  <p:pic>
                    <p:nvPicPr>
                      <p:cNvPr id="0" name="对象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531" y="706041"/>
                        <a:ext cx="7615238" cy="282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1194197"/>
            <a:ext cx="8570119"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Step </a:t>
            </a:r>
            <a:r>
              <a:rPr lang="en-US" altLang="zh-CN" b="1" kern="100" dirty="0">
                <a:latin typeface="宋体" panose="02010600030101010101" pitchFamily="2" charset="-122"/>
                <a:cs typeface="Times New Roman" panose="02020603050405020304"/>
              </a:rPr>
              <a:t>Ⅰ</a:t>
            </a:r>
            <a:r>
              <a:rPr lang="zh-CN" altLang="zh-CN" kern="100" dirty="0">
                <a:latin typeface="Times New Roman" panose="02020603050405020304"/>
                <a:cs typeface="Times New Roman" panose="02020603050405020304"/>
              </a:rPr>
              <a:t>　</a:t>
            </a:r>
            <a:r>
              <a:rPr lang="en-US" altLang="zh-CN" b="1" kern="100" dirty="0">
                <a:latin typeface="Times New Roman" panose="02020603050405020304"/>
                <a:cs typeface="Courier New" panose="02070309020205020404"/>
              </a:rPr>
              <a:t>Factual reading</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b="1" kern="100" dirty="0">
                <a:latin typeface="Times New Roman" panose="02020603050405020304"/>
                <a:cs typeface="Courier New" panose="02070309020205020404"/>
              </a:rPr>
              <a:t>Read the text carefully and choose the best answer.</a:t>
            </a:r>
            <a:endParaRPr lang="zh-CN" altLang="zh-CN" sz="800"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2085976"/>
            <a:ext cx="8570119"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1.According to the passage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which of the following sentences is right?</a:t>
            </a:r>
            <a:endParaRPr lang="zh-CN" altLang="zh-CN" sz="800" kern="100" dirty="0">
              <a:latin typeface="宋体" panose="02010600030101010101" pitchFamily="2" charset="-122"/>
              <a:cs typeface="Courier New" panose="02070309020205020404"/>
            </a:endParaRPr>
          </a:p>
          <a:p>
            <a:pPr marL="161925" algn="just">
              <a:lnSpc>
                <a:spcPct val="150000"/>
              </a:lnSpc>
              <a:spcAft>
                <a:spcPts val="0"/>
              </a:spcAft>
              <a:defRPr/>
            </a:pPr>
            <a:r>
              <a:rPr lang="en-US" altLang="zh-CN" kern="100" dirty="0" err="1">
                <a:latin typeface="Times New Roman" panose="02020603050405020304"/>
                <a:cs typeface="Courier New" panose="02070309020205020404"/>
              </a:rPr>
              <a:t>A.The</a:t>
            </a:r>
            <a:r>
              <a:rPr lang="en-US" altLang="zh-CN" kern="100" dirty="0">
                <a:latin typeface="Times New Roman" panose="02020603050405020304"/>
                <a:cs typeface="Courier New" panose="02070309020205020404"/>
              </a:rPr>
              <a:t> author thinks perhaps there is such a person who never tells a lie.</a:t>
            </a:r>
            <a:endParaRPr lang="zh-CN" altLang="zh-CN" sz="800" kern="100" dirty="0">
              <a:latin typeface="宋体" panose="02010600030101010101" pitchFamily="2" charset="-122"/>
              <a:cs typeface="Courier New" panose="02070309020205020404"/>
            </a:endParaRPr>
          </a:p>
          <a:p>
            <a:pPr marL="161925" algn="just">
              <a:lnSpc>
                <a:spcPct val="150000"/>
              </a:lnSpc>
              <a:spcAft>
                <a:spcPts val="0"/>
              </a:spcAft>
              <a:defRPr/>
            </a:pPr>
            <a:r>
              <a:rPr lang="en-US" altLang="zh-CN" kern="100" dirty="0" err="1">
                <a:latin typeface="Times New Roman" panose="02020603050405020304"/>
                <a:cs typeface="Courier New" panose="02070309020205020404"/>
              </a:rPr>
              <a:t>B.Sometimes</a:t>
            </a:r>
            <a:r>
              <a:rPr lang="en-US" altLang="zh-CN" kern="100" dirty="0">
                <a:latin typeface="Times New Roman" panose="02020603050405020304"/>
                <a:cs typeface="Courier New" panose="02070309020205020404"/>
              </a:rPr>
              <a:t> we tell a white lie in order not to make others get angry with us.</a:t>
            </a:r>
            <a:endParaRPr lang="zh-CN" altLang="zh-CN" sz="800" kern="100" dirty="0">
              <a:latin typeface="宋体" panose="02010600030101010101" pitchFamily="2" charset="-122"/>
              <a:cs typeface="Courier New" panose="02070309020205020404"/>
            </a:endParaRPr>
          </a:p>
          <a:p>
            <a:pPr marL="161925" algn="just">
              <a:lnSpc>
                <a:spcPct val="150000"/>
              </a:lnSpc>
              <a:spcAft>
                <a:spcPts val="0"/>
              </a:spcAft>
              <a:defRPr/>
            </a:pPr>
            <a:r>
              <a:rPr lang="en-US" altLang="zh-CN" kern="100" dirty="0" err="1">
                <a:latin typeface="Times New Roman" panose="02020603050405020304"/>
                <a:cs typeface="Courier New" panose="02070309020205020404"/>
              </a:rPr>
              <a:t>C.It</a:t>
            </a:r>
            <a:r>
              <a:rPr lang="en-US" altLang="zh-CN" kern="100" dirty="0">
                <a:latin typeface="Times New Roman" panose="02020603050405020304"/>
                <a:cs typeface="Courier New" panose="02070309020205020404"/>
              </a:rPr>
              <a:t> isn’t better to respect their concern for you and ask for their advice.</a:t>
            </a:r>
            <a:endParaRPr lang="zh-CN" altLang="zh-CN" sz="800" kern="100" dirty="0">
              <a:latin typeface="宋体" panose="02010600030101010101" pitchFamily="2" charset="-122"/>
              <a:cs typeface="Courier New" panose="02070309020205020404"/>
            </a:endParaRPr>
          </a:p>
          <a:p>
            <a:pPr marL="161925" algn="just">
              <a:lnSpc>
                <a:spcPct val="150000"/>
              </a:lnSpc>
              <a:spcAft>
                <a:spcPts val="0"/>
              </a:spcAft>
              <a:defRPr/>
            </a:pPr>
            <a:r>
              <a:rPr lang="en-US" altLang="zh-CN" kern="100" dirty="0" err="1">
                <a:latin typeface="Times New Roman" panose="02020603050405020304"/>
                <a:cs typeface="Courier New" panose="02070309020205020404"/>
              </a:rPr>
              <a:t>D.We</a:t>
            </a:r>
            <a:r>
              <a:rPr lang="en-US" altLang="zh-CN" kern="100" dirty="0">
                <a:latin typeface="Times New Roman" panose="02020603050405020304"/>
                <a:cs typeface="Courier New" panose="02070309020205020404"/>
              </a:rPr>
              <a:t> can always know others are telling a white lie.</a:t>
            </a:r>
            <a:endParaRPr lang="zh-CN" altLang="zh-CN" kern="100" dirty="0">
              <a:latin typeface="宋体" panose="02010600030101010101" pitchFamily="2" charset="-122"/>
              <a:cs typeface="Courier New" panose="02070309020205020404"/>
            </a:endParaRPr>
          </a:p>
        </p:txBody>
      </p:sp>
      <p:pic>
        <p:nvPicPr>
          <p:cNvPr id="21507" name="Picture 2" descr="课文整体阅读"/>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283369" y="653654"/>
            <a:ext cx="8570119"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45294"/>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2.Why can we tell a white </a:t>
            </a:r>
            <a:r>
              <a:rPr lang="en-US" altLang="zh-CN" kern="100">
                <a:latin typeface="Times New Roman" panose="02020603050405020304"/>
                <a:cs typeface="Courier New" panose="02070309020205020404"/>
              </a:rPr>
              <a:t>lie?</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60773" y="890588"/>
            <a:ext cx="8154590" cy="256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To make others feel better</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Not to let others know something bad</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To give courage to others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To avoid trouble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A.</a:t>
            </a:r>
            <a:r>
              <a:rPr lang="en-US" altLang="zh-CN" kern="100" dirty="0">
                <a:latin typeface="宋体" panose="02010600030101010101" pitchFamily="2" charset="-122"/>
                <a:cs typeface="Times New Roman" panose="02020603050405020304"/>
              </a:rPr>
              <a:t>①②④</a:t>
            </a:r>
            <a:r>
              <a:rPr lang="en-US" altLang="zh-CN" kern="100" dirty="0">
                <a:latin typeface="Times New Roman" panose="02020603050405020304"/>
                <a:cs typeface="Courier New" panose="02070309020205020404"/>
              </a:rPr>
              <a:t>  			B.</a:t>
            </a:r>
            <a:r>
              <a:rPr lang="en-US" altLang="zh-CN" kern="100" dirty="0">
                <a:latin typeface="宋体" panose="02010600030101010101" pitchFamily="2" charset="-122"/>
                <a:cs typeface="Times New Roman" panose="02020603050405020304"/>
              </a:rPr>
              <a:t>①③④</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C.</a:t>
            </a:r>
            <a:r>
              <a:rPr lang="en-US" altLang="zh-CN" kern="100" dirty="0">
                <a:latin typeface="宋体" panose="02010600030101010101" pitchFamily="2" charset="-122"/>
                <a:cs typeface="Times New Roman" panose="02020603050405020304"/>
              </a:rPr>
              <a:t>①②③</a:t>
            </a:r>
            <a:r>
              <a:rPr lang="en-US" altLang="zh-CN" kern="100" dirty="0">
                <a:latin typeface="Times New Roman" panose="02020603050405020304"/>
                <a:cs typeface="Courier New" panose="02070309020205020404"/>
              </a:rPr>
              <a:t>  			D.</a:t>
            </a:r>
            <a:r>
              <a:rPr lang="en-US" altLang="zh-CN" kern="100" dirty="0">
                <a:latin typeface="宋体" panose="02010600030101010101" pitchFamily="2" charset="-122"/>
                <a:cs typeface="Times New Roman" panose="02020603050405020304"/>
              </a:rPr>
              <a:t>②③④</a:t>
            </a:r>
            <a:endParaRPr lang="zh-CN" altLang="zh-CN" kern="100" dirty="0">
              <a:latin typeface="宋体" panose="02010600030101010101" pitchFamily="2" charset="-122"/>
              <a:cs typeface="Courier New" panose="02070309020205020404"/>
            </a:endParaRPr>
          </a:p>
        </p:txBody>
      </p:sp>
      <p:sp>
        <p:nvSpPr>
          <p:cNvPr id="6" name="矩形 1"/>
          <p:cNvSpPr>
            <a:spLocks noChangeArrowheads="1"/>
          </p:cNvSpPr>
          <p:nvPr/>
        </p:nvSpPr>
        <p:spPr bwMode="auto">
          <a:xfrm>
            <a:off x="314325" y="3352800"/>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3.What’s the meaning of the word “awful</a:t>
            </a:r>
            <a:r>
              <a:rPr lang="en-US" altLang="zh-CN" kern="10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a:t>
            </a:r>
            <a:endParaRPr lang="zh-CN" altLang="zh-CN" kern="100" dirty="0">
              <a:latin typeface="宋体" panose="02010600030101010101" pitchFamily="2" charset="-122"/>
              <a:cs typeface="Courier New" panose="02070309020205020404"/>
            </a:endParaRPr>
          </a:p>
        </p:txBody>
      </p:sp>
      <p:sp>
        <p:nvSpPr>
          <p:cNvPr id="7" name="矩形 1"/>
          <p:cNvSpPr>
            <a:spLocks noChangeArrowheads="1"/>
          </p:cNvSpPr>
          <p:nvPr/>
        </p:nvSpPr>
        <p:spPr bwMode="auto">
          <a:xfrm>
            <a:off x="511969" y="3757613"/>
            <a:ext cx="8153400"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err="1">
                <a:latin typeface="Times New Roman" panose="02020603050405020304"/>
                <a:cs typeface="Courier New" panose="02070309020205020404"/>
              </a:rPr>
              <a:t>A.beautiful</a:t>
            </a:r>
            <a:r>
              <a:rPr lang="en-US" altLang="zh-CN" kern="100" dirty="0">
                <a:latin typeface="Times New Roman" panose="02020603050405020304"/>
                <a:cs typeface="Courier New" panose="02070309020205020404"/>
              </a:rPr>
              <a:t>  		</a:t>
            </a:r>
            <a:r>
              <a:rPr lang="en-US" altLang="zh-CN" kern="100" dirty="0" err="1">
                <a:latin typeface="Times New Roman" panose="02020603050405020304"/>
                <a:cs typeface="Courier New" panose="02070309020205020404"/>
              </a:rPr>
              <a:t>B.terrible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C.suitable</a:t>
            </a:r>
            <a:r>
              <a:rPr lang="en-US" altLang="zh-CN" kern="100" dirty="0">
                <a:latin typeface="Times New Roman" panose="02020603050405020304"/>
                <a:cs typeface="Courier New" panose="02070309020205020404"/>
              </a:rPr>
              <a:t>  		</a:t>
            </a:r>
            <a:r>
              <a:rPr lang="en-US" altLang="zh-CN" kern="100" dirty="0" err="1">
                <a:latin typeface="Times New Roman" panose="02020603050405020304"/>
                <a:cs typeface="Courier New" panose="02070309020205020404"/>
              </a:rPr>
              <a:t>D.curly</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558404"/>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4.The text mainly talks </a:t>
            </a:r>
            <a:r>
              <a:rPr lang="en-US" altLang="zh-CN" kern="100">
                <a:latin typeface="Times New Roman" panose="02020603050405020304"/>
                <a:cs typeface="Courier New" panose="02070309020205020404"/>
              </a:rPr>
              <a:t>about ________.</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511969" y="963217"/>
            <a:ext cx="8153400"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err="1">
                <a:latin typeface="Times New Roman" panose="02020603050405020304"/>
                <a:cs typeface="Courier New" panose="02070309020205020404"/>
              </a:rPr>
              <a:t>A.If</a:t>
            </a:r>
            <a:r>
              <a:rPr lang="en-US" altLang="zh-CN" kern="100" dirty="0">
                <a:latin typeface="Times New Roman" panose="02020603050405020304"/>
                <a:cs typeface="Courier New" panose="02070309020205020404"/>
              </a:rPr>
              <a:t> you lie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you will lie again for the former one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B.A white lie can bring much trouble to us and you will lie for former ones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C.No</a:t>
            </a:r>
            <a:r>
              <a:rPr lang="en-US" altLang="zh-CN" kern="100" dirty="0">
                <a:latin typeface="Times New Roman" panose="02020603050405020304"/>
                <a:cs typeface="Courier New" panose="02070309020205020404"/>
              </a:rPr>
              <a:t> one never tells a lie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D.A white lie is sometimes </a:t>
            </a:r>
            <a:r>
              <a:rPr lang="en-US" altLang="zh-CN" kern="100" dirty="0" err="1">
                <a:latin typeface="Times New Roman" panose="02020603050405020304"/>
                <a:cs typeface="Courier New" panose="02070309020205020404"/>
              </a:rPr>
              <a:t>good.But</a:t>
            </a:r>
            <a:r>
              <a:rPr lang="en-US" altLang="zh-CN" kern="100" dirty="0">
                <a:latin typeface="Times New Roman" panose="02020603050405020304"/>
                <a:cs typeface="Courier New" panose="02070309020205020404"/>
              </a:rPr>
              <a:t> it can bring much trouble to us and you will lie for former ones</a:t>
            </a:r>
            <a:endParaRPr lang="zh-CN" altLang="zh-CN" kern="100" dirty="0">
              <a:latin typeface="宋体" panose="02010600030101010101" pitchFamily="2" charset="-122"/>
              <a:cs typeface="Courier New" panose="02070309020205020404"/>
            </a:endParaRPr>
          </a:p>
        </p:txBody>
      </p:sp>
      <p:sp>
        <p:nvSpPr>
          <p:cNvPr id="3" name="矩形 2"/>
          <p:cNvSpPr>
            <a:spLocks noChangeArrowheads="1"/>
          </p:cNvSpPr>
          <p:nvPr/>
        </p:nvSpPr>
        <p:spPr bwMode="auto">
          <a:xfrm>
            <a:off x="499027" y="3068241"/>
            <a:ext cx="2857192"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just">
              <a:lnSpc>
                <a:spcPct val="150000"/>
              </a:lnSpc>
            </a:pPr>
            <a:r>
              <a:rPr lang="zh-CN" altLang="en-US">
                <a:solidFill>
                  <a:srgbClr val="FF0000"/>
                </a:solidFill>
                <a:latin typeface="黑体" panose="02010609060101010101" pitchFamily="49" charset="-122"/>
                <a:ea typeface="黑体" panose="02010609060101010101" pitchFamily="49" charset="-122"/>
              </a:rPr>
              <a:t>答案</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1.A</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2.C</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3.B</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4.D</a:t>
            </a:r>
            <a:endParaRPr lang="zh-CN" altLang="zh-CN">
              <a:latin typeface="宋体" panose="02010600030101010101" pitchFamily="2"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516732"/>
            <a:ext cx="8570119"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Step </a:t>
            </a:r>
            <a:r>
              <a:rPr lang="en-US" altLang="zh-CN" b="1" kern="100" dirty="0">
                <a:latin typeface="宋体" panose="02010600030101010101" pitchFamily="2" charset="-122"/>
                <a:cs typeface="Times New Roman" panose="02020603050405020304"/>
              </a:rPr>
              <a:t>Ⅱ</a:t>
            </a:r>
            <a:r>
              <a:rPr lang="zh-CN" altLang="zh-CN" kern="100" dirty="0">
                <a:latin typeface="Times New Roman" panose="02020603050405020304"/>
                <a:cs typeface="Times New Roman" panose="02020603050405020304"/>
              </a:rPr>
              <a:t>　</a:t>
            </a:r>
            <a:r>
              <a:rPr lang="en-US" altLang="zh-CN" b="1" kern="100" dirty="0">
                <a:latin typeface="Times New Roman" panose="02020603050405020304"/>
                <a:cs typeface="Courier New" panose="02070309020205020404"/>
              </a:rPr>
              <a:t>Cloze test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b="1" kern="100" dirty="0">
                <a:latin typeface="Times New Roman" panose="02020603050405020304"/>
                <a:cs typeface="Courier New" panose="02070309020205020404"/>
              </a:rPr>
              <a:t>Fill in the blanks according to the text.</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1358504"/>
            <a:ext cx="8570119"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540385" algn="just">
              <a:lnSpc>
                <a:spcPct val="150000"/>
              </a:lnSpc>
              <a:spcAft>
                <a:spcPts val="0"/>
              </a:spcAft>
              <a:defRPr/>
            </a:pPr>
            <a:r>
              <a:rPr lang="en-US" altLang="zh-CN" kern="100" dirty="0">
                <a:latin typeface="Times New Roman" panose="02020603050405020304"/>
                <a:cs typeface="Courier New" panose="02070309020205020404"/>
              </a:rPr>
              <a:t>These lines by Walter Scott remain one of the most well-known excerpts of Scottish poetry</a:t>
            </a:r>
            <a:r>
              <a:rPr lang="zh-CN" altLang="zh-CN" kern="100" dirty="0">
                <a:latin typeface="Times New Roman" panose="02020603050405020304"/>
                <a:cs typeface="Times New Roman" panose="02020603050405020304"/>
              </a:rPr>
              <a:t>：</a:t>
            </a:r>
            <a:endParaRPr lang="zh-CN" altLang="zh-CN" sz="800" kern="100" dirty="0">
              <a:latin typeface="宋体" panose="02010600030101010101" pitchFamily="2" charset="-122"/>
              <a:cs typeface="Courier New" panose="02070309020205020404"/>
            </a:endParaRPr>
          </a:p>
          <a:p>
            <a:pPr indent="540385" algn="just">
              <a:lnSpc>
                <a:spcPct val="150000"/>
              </a:lnSpc>
              <a:spcAft>
                <a:spcPts val="0"/>
              </a:spcAft>
              <a:defRPr/>
            </a:pPr>
            <a:r>
              <a:rPr lang="en-US" altLang="zh-CN" i="1" kern="100" dirty="0">
                <a:latin typeface="Times New Roman" panose="02020603050405020304"/>
                <a:cs typeface="Courier New" panose="02070309020205020404"/>
              </a:rPr>
              <a:t>Oh</a:t>
            </a:r>
            <a:r>
              <a:rPr lang="zh-CN" altLang="zh-CN" kern="100" dirty="0">
                <a:latin typeface="Times New Roman" panose="02020603050405020304"/>
                <a:cs typeface="Times New Roman" panose="02020603050405020304"/>
              </a:rPr>
              <a:t>，</a:t>
            </a:r>
            <a:r>
              <a:rPr lang="en-US" altLang="zh-CN" i="1" kern="100" dirty="0">
                <a:latin typeface="Book Antiqua" panose="02040602050305030304"/>
                <a:cs typeface="Times New Roman" panose="02020603050405020304"/>
              </a:rPr>
              <a:t>w</a:t>
            </a:r>
            <a:r>
              <a:rPr lang="en-US" altLang="zh-CN" i="1" kern="100" dirty="0">
                <a:latin typeface="Times New Roman" panose="02020603050405020304"/>
                <a:cs typeface="Courier New" panose="02070309020205020404"/>
              </a:rPr>
              <a:t>hat</a:t>
            </a:r>
            <a:r>
              <a:rPr lang="en-US" altLang="zh-CN" kern="100" dirty="0">
                <a:latin typeface="Times New Roman" panose="02020603050405020304"/>
                <a:cs typeface="Courier New" panose="02070309020205020404"/>
              </a:rPr>
              <a:t> </a:t>
            </a:r>
            <a:r>
              <a:rPr lang="en-US" altLang="zh-CN" i="1" kern="100" dirty="0">
                <a:latin typeface="Times New Roman" panose="02020603050405020304"/>
                <a:cs typeface="Courier New" panose="02070309020205020404"/>
              </a:rPr>
              <a:t>a</a:t>
            </a:r>
            <a:r>
              <a:rPr lang="en-US" altLang="zh-CN" kern="100" dirty="0">
                <a:latin typeface="Times New Roman" panose="02020603050405020304"/>
                <a:cs typeface="Courier New" panose="02070309020205020404"/>
              </a:rPr>
              <a:t> </a:t>
            </a:r>
            <a:r>
              <a:rPr lang="en-US" altLang="zh-CN" i="1" kern="100" dirty="0">
                <a:latin typeface="Times New Roman" panose="02020603050405020304"/>
                <a:cs typeface="Courier New" panose="02070309020205020404"/>
              </a:rPr>
              <a:t>tangled</a:t>
            </a:r>
            <a:r>
              <a:rPr lang="en-US" altLang="zh-CN" kern="100" dirty="0">
                <a:latin typeface="Times New Roman" panose="02020603050405020304"/>
                <a:cs typeface="Courier New" panose="02070309020205020404"/>
              </a:rPr>
              <a:t> </a:t>
            </a:r>
            <a:r>
              <a:rPr lang="en-US" altLang="zh-CN" i="1" kern="100" dirty="0">
                <a:latin typeface="Book Antiqua" panose="02040602050305030304"/>
                <a:cs typeface="Times New Roman" panose="02020603050405020304"/>
              </a:rPr>
              <a:t>w</a:t>
            </a:r>
            <a:r>
              <a:rPr lang="en-US" altLang="zh-CN" i="1" kern="100" dirty="0">
                <a:latin typeface="Times New Roman" panose="02020603050405020304"/>
                <a:cs typeface="Courier New" panose="02070309020205020404"/>
              </a:rPr>
              <a:t>eb</a:t>
            </a:r>
            <a:r>
              <a:rPr lang="en-US" altLang="zh-CN" kern="100" dirty="0">
                <a:latin typeface="Times New Roman" panose="02020603050405020304"/>
                <a:cs typeface="Courier New" panose="02070309020205020404"/>
              </a:rPr>
              <a:t> </a:t>
            </a:r>
            <a:r>
              <a:rPr lang="en-US" altLang="zh-CN" i="1" kern="100" dirty="0">
                <a:latin typeface="Book Antiqua" panose="02040602050305030304"/>
                <a:cs typeface="Times New Roman" panose="02020603050405020304"/>
              </a:rPr>
              <a:t>w</a:t>
            </a:r>
            <a:r>
              <a:rPr lang="en-US" altLang="zh-CN" i="1" kern="100" dirty="0">
                <a:latin typeface="Times New Roman" panose="02020603050405020304"/>
                <a:cs typeface="Courier New" panose="02070309020205020404"/>
              </a:rPr>
              <a:t>e</a:t>
            </a:r>
            <a:r>
              <a:rPr lang="en-US" altLang="zh-CN" kern="100" dirty="0">
                <a:latin typeface="Times New Roman" panose="02020603050405020304"/>
                <a:cs typeface="Courier New" panose="02070309020205020404"/>
              </a:rPr>
              <a:t> </a:t>
            </a:r>
            <a:r>
              <a:rPr lang="en-US" altLang="zh-CN" i="1" kern="100" dirty="0">
                <a:latin typeface="Book Antiqua" panose="02040602050305030304"/>
                <a:cs typeface="Times New Roman" panose="02020603050405020304"/>
              </a:rPr>
              <a:t>w</a:t>
            </a:r>
            <a:r>
              <a:rPr lang="en-US" altLang="zh-CN" i="1" kern="100" dirty="0">
                <a:latin typeface="Times New Roman" panose="02020603050405020304"/>
                <a:cs typeface="Courier New" panose="02070309020205020404"/>
              </a:rPr>
              <a:t>ea</a:t>
            </a:r>
            <a:r>
              <a:rPr lang="en-US" altLang="zh-CN" i="1" kern="100" dirty="0">
                <a:latin typeface="Book Antiqua" panose="02040602050305030304"/>
                <a:cs typeface="Times New Roman" panose="02020603050405020304"/>
              </a:rPr>
              <a:t>v</a:t>
            </a:r>
            <a:r>
              <a:rPr lang="en-US" altLang="zh-CN" i="1" kern="100" dirty="0">
                <a:latin typeface="Times New Roman" panose="02020603050405020304"/>
                <a:cs typeface="Courier New" panose="02070309020205020404"/>
              </a:rPr>
              <a:t>e</a:t>
            </a:r>
            <a:r>
              <a:rPr lang="zh-CN" altLang="zh-CN" kern="100" dirty="0">
                <a:latin typeface="Times New Roman" panose="02020603050405020304"/>
                <a:cs typeface="Times New Roman" panose="02020603050405020304"/>
              </a:rPr>
              <a:t>，</a:t>
            </a:r>
            <a:endParaRPr lang="zh-CN" altLang="zh-CN" sz="800" kern="100" dirty="0">
              <a:latin typeface="宋体" panose="02010600030101010101" pitchFamily="2" charset="-122"/>
              <a:cs typeface="Courier New" panose="02070309020205020404"/>
            </a:endParaRPr>
          </a:p>
          <a:p>
            <a:pPr indent="540385" algn="just">
              <a:lnSpc>
                <a:spcPct val="150000"/>
              </a:lnSpc>
              <a:spcAft>
                <a:spcPts val="0"/>
              </a:spcAft>
              <a:defRPr/>
            </a:pPr>
            <a:r>
              <a:rPr lang="en-US" altLang="zh-CN" i="1" kern="100" dirty="0">
                <a:latin typeface="Times New Roman" panose="02020603050405020304"/>
                <a:cs typeface="Courier New" panose="02070309020205020404"/>
              </a:rPr>
              <a:t>When</a:t>
            </a:r>
            <a:r>
              <a:rPr lang="en-US" altLang="zh-CN" kern="100" dirty="0">
                <a:latin typeface="Times New Roman" panose="02020603050405020304"/>
                <a:cs typeface="Courier New" panose="02070309020205020404"/>
              </a:rPr>
              <a:t> </a:t>
            </a:r>
            <a:r>
              <a:rPr lang="en-US" altLang="zh-CN" i="1" kern="100" dirty="0">
                <a:latin typeface="Times New Roman" panose="02020603050405020304"/>
                <a:cs typeface="Courier New" panose="02070309020205020404"/>
              </a:rPr>
              <a:t>first</a:t>
            </a:r>
            <a:r>
              <a:rPr lang="en-US" altLang="zh-CN" kern="100" dirty="0">
                <a:latin typeface="Times New Roman" panose="02020603050405020304"/>
                <a:cs typeface="Courier New" panose="02070309020205020404"/>
              </a:rPr>
              <a:t> </a:t>
            </a:r>
            <a:r>
              <a:rPr lang="en-US" altLang="zh-CN" i="1" kern="100" dirty="0">
                <a:latin typeface="Book Antiqua" panose="02040602050305030304"/>
                <a:cs typeface="Times New Roman" panose="02020603050405020304"/>
              </a:rPr>
              <a:t>w</a:t>
            </a:r>
            <a:r>
              <a:rPr lang="en-US" altLang="zh-CN" i="1" kern="100" dirty="0">
                <a:latin typeface="Times New Roman" panose="02020603050405020304"/>
                <a:cs typeface="Courier New" panose="02070309020205020404"/>
              </a:rPr>
              <a:t>e</a:t>
            </a:r>
            <a:r>
              <a:rPr lang="en-US" altLang="zh-CN" kern="100" dirty="0">
                <a:latin typeface="Times New Roman" panose="02020603050405020304"/>
                <a:cs typeface="Courier New" panose="02070309020205020404"/>
              </a:rPr>
              <a:t> </a:t>
            </a:r>
            <a:r>
              <a:rPr lang="en-US" altLang="zh-CN" i="1" kern="100" dirty="0">
                <a:latin typeface="Times New Roman" panose="02020603050405020304"/>
                <a:cs typeface="Courier New" panose="02070309020205020404"/>
              </a:rPr>
              <a:t>practice</a:t>
            </a:r>
            <a:r>
              <a:rPr lang="en-US" altLang="zh-CN" kern="100" dirty="0">
                <a:latin typeface="Times New Roman" panose="02020603050405020304"/>
                <a:cs typeface="Courier New" panose="02070309020205020404"/>
              </a:rPr>
              <a:t> </a:t>
            </a:r>
            <a:r>
              <a:rPr lang="en-US" altLang="zh-CN" i="1" kern="100" dirty="0">
                <a:latin typeface="Times New Roman" panose="02020603050405020304"/>
                <a:cs typeface="Courier New" panose="02070309020205020404"/>
              </a:rPr>
              <a:t>to</a:t>
            </a:r>
            <a:r>
              <a:rPr lang="en-US" altLang="zh-CN" kern="100" dirty="0">
                <a:latin typeface="Times New Roman" panose="02020603050405020304"/>
                <a:cs typeface="Courier New" panose="02070309020205020404"/>
              </a:rPr>
              <a:t> </a:t>
            </a:r>
            <a:r>
              <a:rPr lang="en-US" altLang="zh-CN" i="1" kern="100" dirty="0">
                <a:latin typeface="Times New Roman" panose="02020603050405020304"/>
                <a:cs typeface="Courier New" panose="02070309020205020404"/>
              </a:rPr>
              <a:t>decei</a:t>
            </a:r>
            <a:r>
              <a:rPr lang="en-US" altLang="zh-CN" i="1" kern="100" dirty="0">
                <a:latin typeface="Book Antiqua" panose="02040602050305030304"/>
                <a:cs typeface="Times New Roman" panose="02020603050405020304"/>
              </a:rPr>
              <a:t>v</a:t>
            </a:r>
            <a:r>
              <a:rPr lang="en-US" altLang="zh-CN" i="1" kern="100" dirty="0">
                <a:latin typeface="Times New Roman" panose="02020603050405020304"/>
                <a:cs typeface="Courier New" panose="02070309020205020404"/>
              </a:rPr>
              <a:t>e!</a:t>
            </a:r>
            <a:endParaRPr lang="zh-CN" altLang="zh-CN" sz="800" kern="100" dirty="0">
              <a:latin typeface="宋体" panose="02010600030101010101" pitchFamily="2" charset="-122"/>
              <a:cs typeface="Courier New" panose="02070309020205020404"/>
            </a:endParaRPr>
          </a:p>
          <a:p>
            <a:pPr indent="540385" algn="just">
              <a:lnSpc>
                <a:spcPct val="150000"/>
              </a:lnSpc>
              <a:spcAft>
                <a:spcPts val="0"/>
              </a:spcAft>
              <a:defRPr/>
            </a:pPr>
            <a:r>
              <a:rPr lang="en-US" altLang="zh-CN" kern="100" dirty="0">
                <a:latin typeface="Times New Roman" panose="02020603050405020304"/>
                <a:cs typeface="Courier New" panose="02070309020205020404"/>
              </a:rPr>
              <a:t>Most of the lies we tell are “white lies” and they are little lies that we tell to protect others 1.____________ the truth.</a:t>
            </a:r>
            <a:endParaRPr lang="zh-CN" altLang="zh-CN" sz="800" kern="100" dirty="0">
              <a:latin typeface="宋体" panose="02010600030101010101" pitchFamily="2" charset="-122"/>
              <a:cs typeface="Courier New" panose="02070309020205020404"/>
            </a:endParaRPr>
          </a:p>
        </p:txBody>
      </p:sp>
      <p:sp>
        <p:nvSpPr>
          <p:cNvPr id="3" name="矩形 2"/>
          <p:cNvSpPr/>
          <p:nvPr/>
        </p:nvSpPr>
        <p:spPr>
          <a:xfrm>
            <a:off x="1463279" y="3471863"/>
            <a:ext cx="58734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from</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09563" y="862012"/>
            <a:ext cx="848558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540385" algn="just">
              <a:lnSpc>
                <a:spcPct val="150000"/>
              </a:lnSpc>
              <a:spcAft>
                <a:spcPts val="0"/>
              </a:spcAft>
              <a:defRPr/>
            </a:pPr>
            <a:r>
              <a:rPr lang="en-US" altLang="zh-CN" kern="100" dirty="0">
                <a:latin typeface="Times New Roman" panose="02020603050405020304"/>
                <a:cs typeface="Courier New" panose="02070309020205020404"/>
              </a:rPr>
              <a:t>We’ve all surely had the experience 2.____________ someone cooks a meal for us that we don’t </a:t>
            </a:r>
            <a:r>
              <a:rPr lang="en-US" altLang="zh-CN" kern="100" dirty="0" err="1">
                <a:latin typeface="Times New Roman" panose="02020603050405020304"/>
                <a:cs typeface="Courier New" panose="02070309020205020404"/>
              </a:rPr>
              <a:t>like.The</a:t>
            </a:r>
            <a:r>
              <a:rPr lang="en-US" altLang="zh-CN" kern="100" dirty="0">
                <a:latin typeface="Times New Roman" panose="02020603050405020304"/>
                <a:cs typeface="Courier New" panose="02070309020205020404"/>
              </a:rPr>
              <a:t> majority of us lie and say that the food is “</a:t>
            </a:r>
            <a:r>
              <a:rPr lang="en-US" altLang="zh-CN" kern="100" dirty="0" err="1">
                <a:latin typeface="Times New Roman" panose="02020603050405020304"/>
                <a:cs typeface="Courier New" panose="02070309020205020404"/>
              </a:rPr>
              <a:t>delicious”</a:t>
            </a:r>
            <a:r>
              <a:rPr lang="en-US" altLang="zh-CN" kern="100" dirty="0" err="1">
                <a:latin typeface="宋体" panose="02010600030101010101" pitchFamily="2" charset="-122"/>
                <a:cs typeface="Times New Roman" panose="02020603050405020304"/>
              </a:rPr>
              <a:t>.</a:t>
            </a:r>
            <a:r>
              <a:rPr lang="en-US" altLang="zh-CN" kern="100" dirty="0" err="1">
                <a:latin typeface="Times New Roman" panose="02020603050405020304"/>
                <a:cs typeface="Courier New" panose="02070309020205020404"/>
              </a:rPr>
              <a:t>Or</a:t>
            </a:r>
            <a:r>
              <a:rPr lang="en-US" altLang="zh-CN" kern="100" dirty="0">
                <a:latin typeface="Times New Roman" panose="02020603050405020304"/>
                <a:cs typeface="Courier New" panose="02070309020205020404"/>
              </a:rPr>
              <a:t> if a friend asks us what we think of their new haircut </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we say </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It’s great</a:t>
            </a:r>
            <a:r>
              <a:rPr lang="zh-CN" altLang="zh-CN" kern="100" dirty="0">
                <a:latin typeface="Times New Roman" panose="02020603050405020304"/>
                <a:cs typeface="Times New Roman" panose="02020603050405020304"/>
              </a:rPr>
              <a:t>！</a:t>
            </a:r>
            <a:r>
              <a:rPr lang="en-US" altLang="zh-CN" kern="100" dirty="0">
                <a:latin typeface="宋体" panose="02010600030101010101" pitchFamily="2" charset="-122"/>
                <a:cs typeface="Times New Roman" panose="02020603050405020304"/>
              </a:rPr>
              <a:t>”</a:t>
            </a:r>
            <a:endParaRPr lang="zh-CN" altLang="zh-CN" sz="800" kern="100" dirty="0">
              <a:latin typeface="宋体" panose="02010600030101010101" pitchFamily="2" charset="-122"/>
              <a:cs typeface="Courier New" panose="02070309020205020404"/>
            </a:endParaRPr>
          </a:p>
          <a:p>
            <a:pPr indent="540385" algn="just">
              <a:lnSpc>
                <a:spcPct val="150000"/>
              </a:lnSpc>
              <a:spcAft>
                <a:spcPts val="0"/>
              </a:spcAft>
              <a:defRPr/>
            </a:pPr>
            <a:r>
              <a:rPr lang="en-US" altLang="zh-CN" kern="100" dirty="0">
                <a:latin typeface="Times New Roman" panose="02020603050405020304"/>
                <a:cs typeface="Courier New" panose="02070309020205020404"/>
              </a:rPr>
              <a:t>One of the main reasons 3.____________ telling a white lie is to try to make others feel </a:t>
            </a:r>
            <a:r>
              <a:rPr lang="en-US" altLang="zh-CN" kern="100" dirty="0" err="1">
                <a:latin typeface="Times New Roman" panose="02020603050405020304"/>
                <a:cs typeface="Courier New" panose="02070309020205020404"/>
              </a:rPr>
              <a:t>better.Another</a:t>
            </a:r>
            <a:r>
              <a:rPr lang="en-US" altLang="zh-CN" kern="100" dirty="0">
                <a:latin typeface="Times New Roman" panose="02020603050405020304"/>
                <a:cs typeface="Courier New" panose="02070309020205020404"/>
              </a:rPr>
              <a:t> reason is 4.____________(give) encouragement.5.____________</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perhaps your friends wants some frank comments from you so that they can </a:t>
            </a:r>
            <a:r>
              <a:rPr lang="en-US" altLang="zh-CN" kern="100" dirty="0" err="1">
                <a:latin typeface="Times New Roman" panose="02020603050405020304"/>
                <a:cs typeface="Courier New" panose="02070309020205020404"/>
              </a:rPr>
              <a:t>improve.Or</a:t>
            </a:r>
            <a:r>
              <a:rPr lang="en-US" altLang="zh-CN" kern="100" dirty="0">
                <a:latin typeface="Times New Roman" panose="02020603050405020304"/>
                <a:cs typeface="Courier New" panose="02070309020205020404"/>
              </a:rPr>
              <a:t> perhaps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they need to know that they should look for a different hobby.</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4979194" y="941785"/>
            <a:ext cx="48474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that</a:t>
            </a:r>
            <a:endParaRPr lang="zh-CN" altLang="en-US" dirty="0"/>
          </a:p>
        </p:txBody>
      </p:sp>
      <p:sp>
        <p:nvSpPr>
          <p:cNvPr id="7" name="矩形 6"/>
          <p:cNvSpPr/>
          <p:nvPr/>
        </p:nvSpPr>
        <p:spPr>
          <a:xfrm>
            <a:off x="3843338" y="2166938"/>
            <a:ext cx="40780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for</a:t>
            </a:r>
            <a:endParaRPr lang="zh-CN" altLang="en-US" dirty="0"/>
          </a:p>
        </p:txBody>
      </p:sp>
      <p:sp>
        <p:nvSpPr>
          <p:cNvPr id="8" name="矩形 7"/>
          <p:cNvSpPr/>
          <p:nvPr/>
        </p:nvSpPr>
        <p:spPr>
          <a:xfrm>
            <a:off x="3681413" y="2570560"/>
            <a:ext cx="77328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 give</a:t>
            </a:r>
            <a:endParaRPr lang="zh-CN" altLang="en-US" dirty="0"/>
          </a:p>
        </p:txBody>
      </p:sp>
      <p:sp>
        <p:nvSpPr>
          <p:cNvPr id="9" name="矩形 8"/>
          <p:cNvSpPr/>
          <p:nvPr/>
        </p:nvSpPr>
        <p:spPr>
          <a:xfrm>
            <a:off x="7255669" y="2571750"/>
            <a:ext cx="98488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However</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258366" y="496491"/>
            <a:ext cx="8570119" cy="42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540385" algn="just">
              <a:lnSpc>
                <a:spcPct val="150000"/>
              </a:lnSpc>
              <a:spcAft>
                <a:spcPts val="0"/>
              </a:spcAft>
              <a:defRPr/>
            </a:pPr>
            <a:r>
              <a:rPr lang="en-US" altLang="zh-CN" kern="100" dirty="0">
                <a:latin typeface="Times New Roman" panose="02020603050405020304"/>
                <a:cs typeface="Courier New" panose="02070309020205020404"/>
              </a:rPr>
              <a:t>Finally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we may also tell a white lie 6.____________(protect) others from bad </a:t>
            </a:r>
            <a:r>
              <a:rPr lang="en-US" altLang="zh-CN" kern="100" dirty="0" err="1">
                <a:latin typeface="Times New Roman" panose="02020603050405020304"/>
                <a:cs typeface="Courier New" panose="02070309020205020404"/>
              </a:rPr>
              <a:t>news.If</a:t>
            </a:r>
            <a:r>
              <a:rPr lang="en-US" altLang="zh-CN" kern="100" dirty="0">
                <a:latin typeface="Times New Roman" panose="02020603050405020304"/>
                <a:cs typeface="Courier New" panose="02070309020205020404"/>
              </a:rPr>
              <a:t> you’ve had a bad day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do you tell your parents about it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or do you hide your 7.____________(tear) and lie that your day was “fine”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 Wouldn’t it be better to respect their concern for you and ask for their advice?</a:t>
            </a:r>
            <a:endParaRPr lang="zh-CN" altLang="zh-CN" sz="800" kern="100" dirty="0">
              <a:latin typeface="宋体" panose="02010600030101010101" pitchFamily="2" charset="-122"/>
              <a:cs typeface="Courier New" panose="02070309020205020404"/>
            </a:endParaRPr>
          </a:p>
          <a:p>
            <a:pPr indent="540385" algn="just">
              <a:lnSpc>
                <a:spcPct val="150000"/>
              </a:lnSpc>
              <a:spcAft>
                <a:spcPts val="0"/>
              </a:spcAft>
              <a:defRPr/>
            </a:pPr>
            <a:r>
              <a:rPr lang="en-US" altLang="zh-CN" kern="100" dirty="0">
                <a:latin typeface="Times New Roman" panose="02020603050405020304"/>
                <a:cs typeface="Courier New" panose="02070309020205020404"/>
              </a:rPr>
              <a:t>8.____________(go) back to Walter Scott’s lines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we may find even white lies have results we cannot know 9.____________ </a:t>
            </a:r>
            <a:r>
              <a:rPr lang="en-US" altLang="zh-CN" kern="100" dirty="0" err="1">
                <a:latin typeface="Times New Roman" panose="02020603050405020304"/>
                <a:cs typeface="Courier New" panose="02070309020205020404"/>
              </a:rPr>
              <a:t>advance.Your</a:t>
            </a:r>
            <a:r>
              <a:rPr lang="en-US" altLang="zh-CN" kern="100" dirty="0">
                <a:latin typeface="Times New Roman" panose="02020603050405020304"/>
                <a:cs typeface="Courier New" panose="02070309020205020404"/>
              </a:rPr>
              <a:t> friend will not trust your opinion again 10.____________ he found out you had lied about his “wonderful” singing? How would you expect others to truly understand your emotions if you only shared good news instead of bad? Moreover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how would you feel if you discovered that the people closest to you had been hiding the truth from you?</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5048250" y="534592"/>
            <a:ext cx="101694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 protect</a:t>
            </a:r>
            <a:endParaRPr lang="zh-CN" altLang="en-US" dirty="0"/>
          </a:p>
        </p:txBody>
      </p:sp>
      <p:sp>
        <p:nvSpPr>
          <p:cNvPr id="7" name="矩形 6"/>
          <p:cNvSpPr/>
          <p:nvPr/>
        </p:nvSpPr>
        <p:spPr>
          <a:xfrm>
            <a:off x="845344" y="1384698"/>
            <a:ext cx="5691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tears</a:t>
            </a:r>
            <a:endParaRPr lang="zh-CN" altLang="en-US" dirty="0"/>
          </a:p>
        </p:txBody>
      </p:sp>
      <p:sp>
        <p:nvSpPr>
          <p:cNvPr id="8" name="矩形 7"/>
          <p:cNvSpPr/>
          <p:nvPr/>
        </p:nvSpPr>
        <p:spPr>
          <a:xfrm>
            <a:off x="1345407" y="2185988"/>
            <a:ext cx="71558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Going</a:t>
            </a:r>
            <a:endParaRPr lang="zh-CN" altLang="en-US" dirty="0"/>
          </a:p>
        </p:txBody>
      </p:sp>
      <p:sp>
        <p:nvSpPr>
          <p:cNvPr id="9" name="矩形 8"/>
          <p:cNvSpPr/>
          <p:nvPr/>
        </p:nvSpPr>
        <p:spPr>
          <a:xfrm>
            <a:off x="3282554" y="2620566"/>
            <a:ext cx="3180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a:t>
            </a:r>
            <a:endParaRPr lang="zh-CN" altLang="en-US" dirty="0"/>
          </a:p>
        </p:txBody>
      </p:sp>
      <p:sp>
        <p:nvSpPr>
          <p:cNvPr id="10" name="矩形 9"/>
          <p:cNvSpPr/>
          <p:nvPr/>
        </p:nvSpPr>
        <p:spPr>
          <a:xfrm>
            <a:off x="1575197" y="3036094"/>
            <a:ext cx="27956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if</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1546623"/>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1</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tear </a:t>
            </a:r>
            <a:r>
              <a:rPr lang="en-US" altLang="zh-CN" b="1" i="1" kern="100" dirty="0">
                <a:latin typeface="Times New Roman" panose="02020603050405020304"/>
                <a:cs typeface="Courier New" panose="02070309020205020404"/>
              </a:rPr>
              <a:t>n</a:t>
            </a:r>
            <a:r>
              <a:rPr lang="en-US" altLang="zh-CN" b="1" kern="100" dirty="0">
                <a:latin typeface="Times New Roman" panose="02020603050405020304"/>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眼泪</a:t>
            </a:r>
            <a:endParaRPr lang="zh-CN" altLang="zh-CN" sz="800"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1951435"/>
            <a:ext cx="8570119"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·If you’ve had a bad day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do you tell your parents about it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or do you hide your </a:t>
            </a:r>
            <a:r>
              <a:rPr lang="en-US" altLang="zh-CN" b="1" kern="100" dirty="0">
                <a:latin typeface="Times New Roman" panose="02020603050405020304"/>
                <a:cs typeface="Courier New" panose="02070309020205020404"/>
              </a:rPr>
              <a:t>tears</a:t>
            </a:r>
            <a:r>
              <a:rPr lang="en-US" altLang="zh-CN" kern="100" dirty="0">
                <a:latin typeface="Times New Roman" panose="02020603050405020304"/>
                <a:cs typeface="Courier New" panose="02070309020205020404"/>
              </a:rPr>
              <a:t> and lie that your day was “fine”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9</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如果你有一天过得很糟糕，你会告诉你的父母吗？或者你会隐藏你的眼泪，谎称你过得很好吗？</a:t>
            </a:r>
            <a:endParaRPr lang="zh-CN" altLang="zh-CN" kern="100" dirty="0">
              <a:latin typeface="宋体" panose="02010600030101010101" pitchFamily="2" charset="-122"/>
              <a:cs typeface="Courier New" panose="02070309020205020404"/>
            </a:endParaRPr>
          </a:p>
        </p:txBody>
      </p:sp>
      <p:pic>
        <p:nvPicPr>
          <p:cNvPr id="27651" name="Picture 2" descr="核心要点突破"/>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09563" y="465535"/>
            <a:ext cx="8570119"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重点单词"/>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3442097" y="1151335"/>
            <a:ext cx="167997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4" descr="教材原文呈现"/>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14325" y="465535"/>
            <a:ext cx="8570119" cy="54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1"/>
          <p:cNvSpPr>
            <a:spLocks noChangeArrowheads="1"/>
          </p:cNvSpPr>
          <p:nvPr/>
        </p:nvSpPr>
        <p:spPr bwMode="auto">
          <a:xfrm>
            <a:off x="314325" y="1032273"/>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en-US" altLang="zh-CN" b="1" kern="100" dirty="0">
                <a:latin typeface="Times New Roman" panose="02020603050405020304"/>
                <a:cs typeface="Courier New" panose="02070309020205020404"/>
              </a:rPr>
              <a:t>Little </a:t>
            </a:r>
            <a:r>
              <a:rPr lang="en-US" altLang="zh-CN" b="1" kern="100">
                <a:latin typeface="Times New Roman" panose="02020603050405020304"/>
                <a:cs typeface="Courier New" panose="02070309020205020404"/>
              </a:rPr>
              <a:t>White Lies</a:t>
            </a:r>
            <a:endParaRPr lang="zh-CN" altLang="zh-CN" kern="100" dirty="0">
              <a:latin typeface="宋体" panose="02010600030101010101" pitchFamily="2" charset="-122"/>
              <a:cs typeface="Courier New" panose="02070309020205020404"/>
            </a:endParaRPr>
          </a:p>
        </p:txBody>
      </p:sp>
      <p:sp>
        <p:nvSpPr>
          <p:cNvPr id="6" name="矩形 1"/>
          <p:cNvSpPr>
            <a:spLocks noChangeArrowheads="1"/>
          </p:cNvSpPr>
          <p:nvPr/>
        </p:nvSpPr>
        <p:spPr bwMode="auto">
          <a:xfrm>
            <a:off x="303610" y="1437085"/>
            <a:ext cx="8570119"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540385" algn="just">
              <a:lnSpc>
                <a:spcPct val="150000"/>
              </a:lnSpc>
              <a:spcAft>
                <a:spcPts val="0"/>
              </a:spcAft>
              <a:defRPr/>
            </a:pPr>
            <a:r>
              <a:rPr lang="en-US" altLang="zh-CN" kern="100" dirty="0">
                <a:latin typeface="Times New Roman" panose="02020603050405020304"/>
                <a:cs typeface="Courier New" panose="02070309020205020404"/>
              </a:rPr>
              <a:t>(1)Written more than two hundred years ago</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these </a:t>
            </a:r>
            <a:r>
              <a:rPr lang="en-US" altLang="zh-CN" b="1" kern="100" dirty="0">
                <a:latin typeface="Times New Roman" panose="02020603050405020304"/>
                <a:cs typeface="Courier New" panose="02070309020205020404"/>
              </a:rPr>
              <a:t>lines</a:t>
            </a:r>
            <a:r>
              <a:rPr lang="en-US" altLang="zh-CN" kern="100" dirty="0">
                <a:latin typeface="Times New Roman" panose="02020603050405020304"/>
                <a:cs typeface="Courier New" panose="02070309020205020404"/>
              </a:rPr>
              <a:t> by Walter Scott </a:t>
            </a:r>
            <a:r>
              <a:rPr lang="en-US" altLang="zh-CN" b="1" kern="100" dirty="0">
                <a:latin typeface="Times New Roman" panose="02020603050405020304"/>
                <a:cs typeface="Courier New" panose="02070309020205020404"/>
              </a:rPr>
              <a:t>remain</a:t>
            </a:r>
            <a:r>
              <a:rPr lang="en-US" altLang="zh-CN" kern="100" dirty="0">
                <a:latin typeface="Times New Roman" panose="02020603050405020304"/>
                <a:cs typeface="Courier New" panose="02070309020205020404"/>
              </a:rPr>
              <a:t> one of the most well-known </a:t>
            </a:r>
            <a:r>
              <a:rPr lang="en-US" altLang="zh-CN" b="1" kern="100" dirty="0">
                <a:latin typeface="Times New Roman" panose="02020603050405020304"/>
                <a:cs typeface="Courier New" panose="02070309020205020404"/>
              </a:rPr>
              <a:t>excerpts</a:t>
            </a:r>
            <a:r>
              <a:rPr lang="en-US" altLang="zh-CN" kern="100" dirty="0">
                <a:latin typeface="Times New Roman" panose="02020603050405020304"/>
                <a:cs typeface="Courier New" panose="02070309020205020404"/>
              </a:rPr>
              <a:t> of Scottish </a:t>
            </a:r>
            <a:r>
              <a:rPr lang="en-US" altLang="zh-CN" b="1" kern="100" dirty="0">
                <a:latin typeface="Times New Roman" panose="02020603050405020304"/>
                <a:cs typeface="Courier New" panose="02070309020205020404"/>
              </a:rPr>
              <a:t>poetry</a:t>
            </a:r>
            <a:r>
              <a:rPr lang="zh-CN" altLang="zh-CN" kern="100" dirty="0">
                <a:latin typeface="Times New Roman" panose="02020603050405020304"/>
                <a:cs typeface="Times New Roman" panose="02020603050405020304"/>
              </a:rPr>
              <a:t>：</a:t>
            </a:r>
            <a:endParaRPr lang="zh-CN" altLang="zh-CN" sz="800" kern="100" dirty="0">
              <a:latin typeface="宋体" panose="02010600030101010101" pitchFamily="2" charset="-122"/>
              <a:cs typeface="Courier New" panose="02070309020205020404"/>
            </a:endParaRPr>
          </a:p>
          <a:p>
            <a:pPr indent="540385" algn="just">
              <a:lnSpc>
                <a:spcPct val="150000"/>
              </a:lnSpc>
              <a:spcAft>
                <a:spcPts val="0"/>
              </a:spcAft>
              <a:defRPr/>
            </a:pPr>
            <a:r>
              <a:rPr lang="en-US" altLang="zh-CN" i="1" kern="100" dirty="0">
                <a:latin typeface="Times New Roman" panose="02020603050405020304"/>
                <a:cs typeface="Courier New" panose="02070309020205020404"/>
              </a:rPr>
              <a:t>Oh</a:t>
            </a:r>
            <a:r>
              <a:rPr lang="zh-CN" altLang="zh-CN" kern="100" dirty="0">
                <a:latin typeface="Times New Roman" panose="02020603050405020304"/>
                <a:cs typeface="Times New Roman" panose="02020603050405020304"/>
              </a:rPr>
              <a:t>，</a:t>
            </a:r>
            <a:r>
              <a:rPr lang="en-US" altLang="zh-CN" i="1" kern="100" dirty="0">
                <a:latin typeface="Book Antiqua" panose="02040602050305030304"/>
                <a:cs typeface="Times New Roman" panose="02020603050405020304"/>
              </a:rPr>
              <a:t>w</a:t>
            </a:r>
            <a:r>
              <a:rPr lang="en-US" altLang="zh-CN" i="1" kern="100" dirty="0">
                <a:latin typeface="Times New Roman" panose="02020603050405020304"/>
                <a:cs typeface="Courier New" panose="02070309020205020404"/>
              </a:rPr>
              <a:t>hat</a:t>
            </a:r>
            <a:r>
              <a:rPr lang="en-US" altLang="zh-CN" kern="100" dirty="0">
                <a:latin typeface="Times New Roman" panose="02020603050405020304"/>
                <a:cs typeface="Courier New" panose="02070309020205020404"/>
              </a:rPr>
              <a:t> </a:t>
            </a:r>
            <a:r>
              <a:rPr lang="en-US" altLang="zh-CN" i="1" kern="100" dirty="0">
                <a:latin typeface="Times New Roman" panose="02020603050405020304"/>
                <a:cs typeface="Courier New" panose="02070309020205020404"/>
              </a:rPr>
              <a:t>a</a:t>
            </a:r>
            <a:r>
              <a:rPr lang="en-US" altLang="zh-CN" kern="100" dirty="0">
                <a:latin typeface="Times New Roman" panose="02020603050405020304"/>
                <a:cs typeface="Courier New" panose="02070309020205020404"/>
              </a:rPr>
              <a:t> </a:t>
            </a:r>
            <a:r>
              <a:rPr lang="en-US" altLang="zh-CN" b="1" i="1" kern="100" dirty="0">
                <a:latin typeface="Times New Roman" panose="02020603050405020304"/>
                <a:cs typeface="Courier New" panose="02070309020205020404"/>
              </a:rPr>
              <a:t>tangled </a:t>
            </a:r>
            <a:r>
              <a:rPr lang="en-US" altLang="zh-CN" b="1" i="1" kern="100" dirty="0">
                <a:latin typeface="Book Antiqua" panose="02040602050305030304"/>
                <a:cs typeface="Times New Roman" panose="02020603050405020304"/>
              </a:rPr>
              <a:t>w</a:t>
            </a:r>
            <a:r>
              <a:rPr lang="en-US" altLang="zh-CN" b="1" i="1" kern="100" dirty="0">
                <a:latin typeface="Times New Roman" panose="02020603050405020304"/>
                <a:cs typeface="Courier New" panose="02070309020205020404"/>
              </a:rPr>
              <a:t>eb</a:t>
            </a:r>
            <a:r>
              <a:rPr lang="en-US" altLang="zh-CN" kern="100" dirty="0">
                <a:latin typeface="Times New Roman" panose="02020603050405020304"/>
                <a:cs typeface="Courier New" panose="02070309020205020404"/>
              </a:rPr>
              <a:t> </a:t>
            </a:r>
            <a:r>
              <a:rPr lang="en-US" altLang="zh-CN" i="1" kern="100" dirty="0">
                <a:latin typeface="Book Antiqua" panose="02040602050305030304"/>
                <a:cs typeface="Times New Roman" panose="02020603050405020304"/>
              </a:rPr>
              <a:t>w</a:t>
            </a:r>
            <a:r>
              <a:rPr lang="en-US" altLang="zh-CN" i="1" kern="100" dirty="0">
                <a:latin typeface="Times New Roman" panose="02020603050405020304"/>
                <a:cs typeface="Courier New" panose="02070309020205020404"/>
              </a:rPr>
              <a:t>e</a:t>
            </a:r>
            <a:r>
              <a:rPr lang="en-US" altLang="zh-CN" kern="100" dirty="0">
                <a:latin typeface="Times New Roman" panose="02020603050405020304"/>
                <a:cs typeface="Courier New" panose="02070309020205020404"/>
              </a:rPr>
              <a:t> </a:t>
            </a:r>
            <a:r>
              <a:rPr lang="en-US" altLang="zh-CN" i="1" kern="100" dirty="0">
                <a:latin typeface="Book Antiqua" panose="02040602050305030304"/>
                <a:cs typeface="Times New Roman" panose="02020603050405020304"/>
              </a:rPr>
              <a:t>w</a:t>
            </a:r>
            <a:r>
              <a:rPr lang="en-US" altLang="zh-CN" i="1" kern="100" dirty="0">
                <a:latin typeface="Times New Roman" panose="02020603050405020304"/>
                <a:cs typeface="Courier New" panose="02070309020205020404"/>
              </a:rPr>
              <a:t>ea</a:t>
            </a:r>
            <a:r>
              <a:rPr lang="en-US" altLang="zh-CN" i="1" kern="100" dirty="0">
                <a:latin typeface="Book Antiqua" panose="02040602050305030304"/>
                <a:cs typeface="Times New Roman" panose="02020603050405020304"/>
              </a:rPr>
              <a:t>v</a:t>
            </a:r>
            <a:r>
              <a:rPr lang="en-US" altLang="zh-CN" i="1" kern="100" dirty="0">
                <a:latin typeface="Times New Roman" panose="02020603050405020304"/>
                <a:cs typeface="Courier New" panose="02070309020205020404"/>
              </a:rPr>
              <a:t>e</a:t>
            </a:r>
            <a:r>
              <a:rPr lang="zh-CN" altLang="zh-CN" kern="100" dirty="0">
                <a:latin typeface="Times New Roman" panose="02020603050405020304"/>
                <a:cs typeface="Times New Roman" panose="02020603050405020304"/>
              </a:rPr>
              <a:t>，</a:t>
            </a:r>
            <a:endParaRPr lang="zh-CN" altLang="zh-CN" sz="800" kern="100" dirty="0">
              <a:latin typeface="宋体" panose="02010600030101010101" pitchFamily="2" charset="-122"/>
              <a:cs typeface="Courier New" panose="02070309020205020404"/>
            </a:endParaRPr>
          </a:p>
          <a:p>
            <a:pPr indent="540385" algn="just">
              <a:lnSpc>
                <a:spcPct val="150000"/>
              </a:lnSpc>
              <a:spcAft>
                <a:spcPts val="0"/>
              </a:spcAft>
              <a:defRPr/>
            </a:pPr>
            <a:r>
              <a:rPr lang="en-US" altLang="zh-CN" i="1" kern="100" dirty="0">
                <a:latin typeface="Times New Roman" panose="02020603050405020304"/>
                <a:cs typeface="Courier New" panose="02070309020205020404"/>
              </a:rPr>
              <a:t>When</a:t>
            </a:r>
            <a:r>
              <a:rPr lang="en-US" altLang="zh-CN" kern="100" dirty="0">
                <a:latin typeface="Times New Roman" panose="02020603050405020304"/>
                <a:cs typeface="Courier New" panose="02070309020205020404"/>
              </a:rPr>
              <a:t> </a:t>
            </a:r>
            <a:r>
              <a:rPr lang="en-US" altLang="zh-CN" i="1" kern="100" dirty="0">
                <a:latin typeface="Times New Roman" panose="02020603050405020304"/>
                <a:cs typeface="Courier New" panose="02070309020205020404"/>
              </a:rPr>
              <a:t>first</a:t>
            </a:r>
            <a:r>
              <a:rPr lang="en-US" altLang="zh-CN" kern="100" dirty="0">
                <a:latin typeface="Times New Roman" panose="02020603050405020304"/>
                <a:cs typeface="Courier New" panose="02070309020205020404"/>
              </a:rPr>
              <a:t> </a:t>
            </a:r>
            <a:r>
              <a:rPr lang="en-US" altLang="zh-CN" i="1" kern="100" dirty="0">
                <a:latin typeface="Book Antiqua" panose="02040602050305030304"/>
                <a:cs typeface="Times New Roman" panose="02020603050405020304"/>
              </a:rPr>
              <a:t>w</a:t>
            </a:r>
            <a:r>
              <a:rPr lang="en-US" altLang="zh-CN" i="1" kern="100" dirty="0">
                <a:latin typeface="Times New Roman" panose="02020603050405020304"/>
                <a:cs typeface="Courier New" panose="02070309020205020404"/>
              </a:rPr>
              <a:t>e</a:t>
            </a:r>
            <a:r>
              <a:rPr lang="en-US" altLang="zh-CN" kern="100" dirty="0">
                <a:latin typeface="Times New Roman" panose="02020603050405020304"/>
                <a:cs typeface="Courier New" panose="02070309020205020404"/>
              </a:rPr>
              <a:t> </a:t>
            </a:r>
            <a:r>
              <a:rPr lang="en-US" altLang="zh-CN" b="1" i="1" kern="100" dirty="0" err="1">
                <a:latin typeface="Times New Roman" panose="02020603050405020304"/>
                <a:cs typeface="Courier New" panose="02070309020205020404"/>
              </a:rPr>
              <a:t>practise</a:t>
            </a:r>
            <a:r>
              <a:rPr lang="en-US" altLang="zh-CN" kern="100" dirty="0">
                <a:latin typeface="Times New Roman" panose="02020603050405020304"/>
                <a:cs typeface="Courier New" panose="02070309020205020404"/>
              </a:rPr>
              <a:t> </a:t>
            </a:r>
            <a:r>
              <a:rPr lang="en-US" altLang="zh-CN" i="1" kern="100" dirty="0">
                <a:latin typeface="Times New Roman" panose="02020603050405020304"/>
                <a:cs typeface="Courier New" panose="02070309020205020404"/>
              </a:rPr>
              <a:t>to</a:t>
            </a:r>
            <a:r>
              <a:rPr lang="en-US" altLang="zh-CN" kern="100" dirty="0">
                <a:latin typeface="Times New Roman" panose="02020603050405020304"/>
                <a:cs typeface="Courier New" panose="02070309020205020404"/>
              </a:rPr>
              <a:t> </a:t>
            </a:r>
            <a:r>
              <a:rPr lang="en-US" altLang="zh-CN" i="1" kern="100" dirty="0">
                <a:latin typeface="Times New Roman" panose="02020603050405020304"/>
                <a:cs typeface="Courier New" panose="02070309020205020404"/>
              </a:rPr>
              <a:t>decei</a:t>
            </a:r>
            <a:r>
              <a:rPr lang="en-US" altLang="zh-CN" i="1" kern="100" dirty="0">
                <a:latin typeface="Book Antiqua" panose="02040602050305030304"/>
                <a:cs typeface="Times New Roman" panose="02020603050405020304"/>
              </a:rPr>
              <a:t>v</a:t>
            </a:r>
            <a:r>
              <a:rPr lang="en-US" altLang="zh-CN" i="1" kern="100" dirty="0">
                <a:latin typeface="Times New Roman" panose="02020603050405020304"/>
                <a:cs typeface="Courier New" panose="02070309020205020404"/>
              </a:rPr>
              <a:t>e!</a:t>
            </a:r>
            <a:endParaRPr lang="zh-CN" altLang="zh-CN" sz="800" kern="100" dirty="0">
              <a:latin typeface="宋体" panose="02010600030101010101" pitchFamily="2" charset="-122"/>
              <a:cs typeface="Courier New" panose="02070309020205020404"/>
            </a:endParaRPr>
          </a:p>
          <a:p>
            <a:pPr indent="540385" algn="just">
              <a:lnSpc>
                <a:spcPct val="150000"/>
              </a:lnSpc>
              <a:spcAft>
                <a:spcPts val="0"/>
              </a:spcAft>
              <a:defRPr/>
            </a:pPr>
            <a:r>
              <a:rPr lang="en-US" altLang="zh-CN" kern="100" dirty="0">
                <a:latin typeface="Times New Roman" panose="02020603050405020304"/>
                <a:cs typeface="Courier New" panose="02070309020205020404"/>
              </a:rPr>
              <a:t>(2)We all know that </a:t>
            </a:r>
            <a:r>
              <a:rPr lang="en-US" altLang="zh-CN" b="1" kern="100" dirty="0">
                <a:latin typeface="Times New Roman" panose="02020603050405020304"/>
                <a:cs typeface="Courier New" panose="02070309020205020404"/>
              </a:rPr>
              <a:t>honesty</a:t>
            </a:r>
            <a:r>
              <a:rPr lang="en-US" altLang="zh-CN" kern="100" dirty="0">
                <a:latin typeface="Times New Roman" panose="02020603050405020304"/>
                <a:cs typeface="Courier New" panose="02070309020205020404"/>
              </a:rPr>
              <a:t> is an important </a:t>
            </a:r>
            <a:r>
              <a:rPr lang="en-US" altLang="zh-CN" b="1" kern="100" dirty="0">
                <a:latin typeface="Times New Roman" panose="02020603050405020304"/>
                <a:cs typeface="Courier New" panose="02070309020205020404"/>
              </a:rPr>
              <a:t>value</a:t>
            </a:r>
            <a:r>
              <a:rPr lang="en-US" altLang="zh-CN" kern="100" dirty="0">
                <a:latin typeface="Times New Roman" panose="02020603050405020304"/>
                <a:cs typeface="Courier New" panose="02070309020205020404"/>
              </a:rPr>
              <a:t> and that lying is wrong</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but who can </a:t>
            </a:r>
            <a:r>
              <a:rPr lang="en-US" altLang="zh-CN" b="1" kern="100" dirty="0">
                <a:latin typeface="Times New Roman" panose="02020603050405020304"/>
                <a:cs typeface="Courier New" panose="02070309020205020404"/>
              </a:rPr>
              <a:t>honestly</a:t>
            </a:r>
            <a:r>
              <a:rPr lang="en-US" altLang="zh-CN" kern="100" dirty="0">
                <a:latin typeface="Times New Roman" panose="02020603050405020304"/>
                <a:cs typeface="Courier New" panose="02070309020205020404"/>
              </a:rPr>
              <a:t> say that they’ve never told a lie? Perhaps we </a:t>
            </a:r>
            <a:r>
              <a:rPr lang="en-US" altLang="zh-CN" b="1" kern="100" dirty="0">
                <a:latin typeface="Times New Roman" panose="02020603050405020304"/>
                <a:cs typeface="Courier New" panose="02070309020205020404"/>
              </a:rPr>
              <a:t>comfort</a:t>
            </a:r>
            <a:r>
              <a:rPr lang="en-US" altLang="zh-CN" kern="100" dirty="0">
                <a:latin typeface="Times New Roman" panose="02020603050405020304"/>
                <a:cs typeface="Courier New" panose="02070309020205020404"/>
              </a:rPr>
              <a:t> ourselves </a:t>
            </a:r>
            <a:r>
              <a:rPr lang="en-US" altLang="zh-CN" b="1" kern="100" dirty="0">
                <a:latin typeface="Times New Roman" panose="02020603050405020304"/>
                <a:cs typeface="Courier New" panose="02070309020205020404"/>
              </a:rPr>
              <a:t>with</a:t>
            </a:r>
            <a:r>
              <a:rPr lang="en-US" altLang="zh-CN" kern="100" dirty="0">
                <a:latin typeface="Times New Roman" panose="02020603050405020304"/>
                <a:cs typeface="Courier New" panose="02070309020205020404"/>
              </a:rPr>
              <a:t> the knowledge (3)that most of </a:t>
            </a:r>
            <a:r>
              <a:rPr lang="en-US" altLang="zh-CN" b="1" kern="100" dirty="0">
                <a:latin typeface="Times New Roman" panose="02020603050405020304"/>
                <a:cs typeface="Courier New" panose="02070309020205020404"/>
              </a:rPr>
              <a:t>the lies we tell</a:t>
            </a:r>
            <a:r>
              <a:rPr lang="en-US" altLang="zh-CN" kern="100" dirty="0">
                <a:latin typeface="Times New Roman" panose="02020603050405020304"/>
                <a:cs typeface="Courier New" panose="02070309020205020404"/>
              </a:rPr>
              <a:t> are “white lies”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little lies that we tell to </a:t>
            </a:r>
            <a:r>
              <a:rPr lang="en-US" altLang="zh-CN" b="1" kern="100" dirty="0">
                <a:latin typeface="Times New Roman" panose="02020603050405020304"/>
                <a:cs typeface="Courier New" panose="02070309020205020404"/>
              </a:rPr>
              <a:t>protect</a:t>
            </a:r>
            <a:r>
              <a:rPr lang="en-US" altLang="zh-CN" kern="100" dirty="0">
                <a:latin typeface="Times New Roman" panose="02020603050405020304"/>
                <a:cs typeface="Courier New" panose="02070309020205020404"/>
              </a:rPr>
              <a:t> others </a:t>
            </a:r>
            <a:r>
              <a:rPr lang="en-US" altLang="zh-CN" b="1" kern="100" dirty="0">
                <a:latin typeface="Times New Roman" panose="02020603050405020304"/>
                <a:cs typeface="Courier New" panose="02070309020205020404"/>
              </a:rPr>
              <a:t>from</a:t>
            </a:r>
            <a:r>
              <a:rPr lang="en-US" altLang="zh-CN" kern="100" dirty="0">
                <a:latin typeface="Times New Roman" panose="02020603050405020304"/>
                <a:cs typeface="Courier New" panose="02070309020205020404"/>
              </a:rPr>
              <a:t> the truth.</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59569" y="965597"/>
            <a:ext cx="8401050"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·We finally forgave him when he expressed his regret </a:t>
            </a:r>
            <a:r>
              <a:rPr lang="en-US" altLang="zh-CN" b="1" kern="100" dirty="0">
                <a:latin typeface="Times New Roman" panose="02020603050405020304"/>
                <a:cs typeface="Courier New" panose="02070309020205020404"/>
              </a:rPr>
              <a:t>with tears</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当他含泪表达他的悔恨时，我们最终原谅了他。</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·Why did you </a:t>
            </a:r>
            <a:r>
              <a:rPr lang="en-US" altLang="zh-CN" b="1" kern="100" dirty="0">
                <a:latin typeface="Times New Roman" panose="02020603050405020304"/>
                <a:cs typeface="Courier New" panose="02070309020205020404"/>
              </a:rPr>
              <a:t>tear out</a:t>
            </a:r>
            <a:r>
              <a:rPr lang="en-US" altLang="zh-CN" kern="100" dirty="0">
                <a:latin typeface="Times New Roman" panose="02020603050405020304"/>
                <a:cs typeface="Courier New" panose="02070309020205020404"/>
              </a:rPr>
              <a:t> the back pages of the new book?</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为什么你把这本新书的后面几页都撕掉了？</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·Helen ran out of the classroom </a:t>
            </a:r>
            <a:r>
              <a:rPr lang="en-US" altLang="zh-CN" b="1" kern="100" dirty="0">
                <a:latin typeface="Times New Roman" panose="02020603050405020304"/>
                <a:cs typeface="Courier New" panose="02070309020205020404"/>
              </a:rPr>
              <a:t>in tears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but no one knew why she was so sad.</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海伦流着泪冲出了教室，但没人知道她为什么如此地伤心。</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pitchFamily="49" charset="-128"/>
                <a:cs typeface="MS Mincho" panose="02020609040205080304" pitchFamily="49" charset="-128"/>
              </a:rPr>
              <a:t>►</a:t>
            </a:r>
            <a:r>
              <a:rPr lang="zh-CN" altLang="zh-CN" kern="100" dirty="0">
                <a:latin typeface="Times New Roman" panose="02020603050405020304"/>
                <a:cs typeface="Times New Roman" panose="02020603050405020304"/>
              </a:rPr>
              <a:t>单句语法填空</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补全句子</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29816" y="870347"/>
            <a:ext cx="8318897"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The workmen tore  ____________ the old house and built a new one in its place.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When James heard of the news by telegraph</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he cried Lou’s name in  ____________.</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She was so angry that she tore  ____________ the letter the moment she had read it.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The first pages of this book ___________________________ by someone.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这本书的前几页被人撕掉了。</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⑤</a:t>
            </a:r>
            <a:r>
              <a:rPr lang="en-US" altLang="zh-CN" kern="100" dirty="0">
                <a:latin typeface="Times New Roman" panose="02020603050405020304"/>
                <a:cs typeface="Courier New" panose="02070309020205020404"/>
              </a:rPr>
              <a:t>He was so angry that he ____________ that check  ________________.</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他生气的把支票撕成碎片。</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2870597" y="941785"/>
            <a:ext cx="6453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down</a:t>
            </a:r>
            <a:endParaRPr lang="zh-CN" altLang="en-US" dirty="0"/>
          </a:p>
        </p:txBody>
      </p:sp>
      <p:sp>
        <p:nvSpPr>
          <p:cNvPr id="7" name="矩形 6"/>
          <p:cNvSpPr/>
          <p:nvPr/>
        </p:nvSpPr>
        <p:spPr>
          <a:xfrm>
            <a:off x="7623573" y="1334692"/>
            <a:ext cx="5691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tears</a:t>
            </a:r>
            <a:endParaRPr lang="zh-CN" altLang="en-US" dirty="0"/>
          </a:p>
        </p:txBody>
      </p:sp>
      <p:sp>
        <p:nvSpPr>
          <p:cNvPr id="8" name="矩形 7"/>
          <p:cNvSpPr/>
          <p:nvPr/>
        </p:nvSpPr>
        <p:spPr>
          <a:xfrm>
            <a:off x="4014788" y="1719263"/>
            <a:ext cx="36933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up</a:t>
            </a:r>
            <a:endParaRPr lang="zh-CN" altLang="en-US" dirty="0"/>
          </a:p>
        </p:txBody>
      </p:sp>
      <p:sp>
        <p:nvSpPr>
          <p:cNvPr id="9" name="矩形 8"/>
          <p:cNvSpPr/>
          <p:nvPr/>
        </p:nvSpPr>
        <p:spPr>
          <a:xfrm>
            <a:off x="4086226" y="2174082"/>
            <a:ext cx="136960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were torn out</a:t>
            </a:r>
            <a:endParaRPr lang="zh-CN" altLang="en-US" dirty="0"/>
          </a:p>
        </p:txBody>
      </p:sp>
      <p:sp>
        <p:nvSpPr>
          <p:cNvPr id="10" name="矩形 9"/>
          <p:cNvSpPr/>
          <p:nvPr/>
        </p:nvSpPr>
        <p:spPr>
          <a:xfrm>
            <a:off x="3345657" y="2987279"/>
            <a:ext cx="4929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tore</a:t>
            </a:r>
            <a:endParaRPr lang="zh-CN" altLang="en-US" dirty="0"/>
          </a:p>
        </p:txBody>
      </p:sp>
      <p:sp>
        <p:nvSpPr>
          <p:cNvPr id="11" name="矩形 10"/>
          <p:cNvSpPr/>
          <p:nvPr/>
        </p:nvSpPr>
        <p:spPr>
          <a:xfrm>
            <a:off x="5710237" y="2976563"/>
            <a:ext cx="113236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into pieces</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矩形 1"/>
          <p:cNvSpPr>
            <a:spLocks noChangeArrowheads="1"/>
          </p:cNvSpPr>
          <p:nvPr/>
        </p:nvSpPr>
        <p:spPr bwMode="auto">
          <a:xfrm>
            <a:off x="383381" y="981075"/>
            <a:ext cx="8401050" cy="256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rPr>
              <a:t>单词一族</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tear </a:t>
            </a:r>
            <a:r>
              <a:rPr lang="en-US" altLang="zh-CN" i="1">
                <a:latin typeface="Book Antiqua" panose="02040602050305030304" pitchFamily="18" charset="0"/>
                <a:ea typeface="楷体_GB2312"/>
                <a:cs typeface="楷体_GB2312"/>
              </a:rPr>
              <a:t>v</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撕裂；撕碎；撕开；扯破</a:t>
            </a:r>
            <a:endParaRPr lang="zh-CN" altLang="zh-CN" sz="800">
              <a:latin typeface="宋体" panose="02010600030101010101" pitchFamily="2" charset="-122"/>
              <a:ea typeface="楷体_GB2312"/>
              <a:cs typeface="楷体_GB2312"/>
            </a:endParaRPr>
          </a:p>
          <a:p>
            <a:pPr algn="just">
              <a:lnSpc>
                <a:spcPct val="150000"/>
              </a:lnSpc>
            </a:pPr>
            <a:r>
              <a:rPr lang="zh-CN" altLang="zh-CN">
                <a:latin typeface="Times New Roman" panose="02020603050405020304" pitchFamily="18" charset="0"/>
                <a:ea typeface="楷体_GB2312"/>
                <a:cs typeface="楷体_GB2312"/>
              </a:rPr>
              <a:t>用法总结</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(1)in tears  </a:t>
            </a:r>
            <a:r>
              <a:rPr lang="zh-CN" altLang="zh-CN">
                <a:latin typeface="Times New Roman" panose="02020603050405020304" pitchFamily="18" charset="0"/>
                <a:ea typeface="楷体_GB2312"/>
                <a:cs typeface="楷体_GB2312"/>
              </a:rPr>
              <a:t>流泪地</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with tears   </a:t>
            </a:r>
            <a:r>
              <a:rPr lang="zh-CN" altLang="zh-CN">
                <a:latin typeface="Times New Roman" panose="02020603050405020304" pitchFamily="18" charset="0"/>
                <a:ea typeface="楷体_GB2312"/>
                <a:cs typeface="楷体_GB2312"/>
              </a:rPr>
              <a:t>含泪地</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burst into tears   </a:t>
            </a:r>
            <a:r>
              <a:rPr lang="zh-CN" altLang="zh-CN">
                <a:latin typeface="Times New Roman" panose="02020603050405020304" pitchFamily="18" charset="0"/>
                <a:ea typeface="楷体_GB2312"/>
                <a:cs typeface="楷体_GB2312"/>
              </a:rPr>
              <a:t>突然哭起来</a:t>
            </a:r>
            <a:endParaRPr lang="zh-CN" altLang="zh-CN" sz="800">
              <a:latin typeface="宋体" panose="02010600030101010101" pitchFamily="2" charset="-122"/>
              <a:cs typeface="Courier New" panose="02070309020205020404" pitchFamily="49"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矩形 1"/>
          <p:cNvSpPr>
            <a:spLocks noChangeArrowheads="1"/>
          </p:cNvSpPr>
          <p:nvPr/>
        </p:nvSpPr>
        <p:spPr bwMode="auto">
          <a:xfrm>
            <a:off x="398860" y="1115616"/>
            <a:ext cx="8401050"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a:latin typeface="Times New Roman" panose="02020603050405020304" pitchFamily="18" charset="0"/>
                <a:ea typeface="楷体_GB2312"/>
                <a:cs typeface="楷体_GB2312"/>
              </a:rPr>
              <a:t>(2)tear down  </a:t>
            </a:r>
            <a:r>
              <a:rPr lang="zh-CN" altLang="zh-CN">
                <a:latin typeface="Times New Roman" panose="02020603050405020304" pitchFamily="18" charset="0"/>
                <a:ea typeface="楷体_GB2312"/>
                <a:cs typeface="楷体_GB2312"/>
              </a:rPr>
              <a:t>拆毁</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tear up  </a:t>
            </a:r>
            <a:r>
              <a:rPr lang="zh-CN" altLang="zh-CN">
                <a:latin typeface="Times New Roman" panose="02020603050405020304" pitchFamily="18" charset="0"/>
                <a:ea typeface="楷体_GB2312"/>
                <a:cs typeface="楷体_GB2312"/>
              </a:rPr>
              <a:t>撕毁，撕碎，连根拔起</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tear out  </a:t>
            </a:r>
            <a:r>
              <a:rPr lang="zh-CN" altLang="zh-CN">
                <a:latin typeface="Times New Roman" panose="02020603050405020304" pitchFamily="18" charset="0"/>
                <a:ea typeface="楷体_GB2312"/>
                <a:cs typeface="楷体_GB2312"/>
              </a:rPr>
              <a:t>撕下，撕掉</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tear in/to/into pieces  </a:t>
            </a:r>
            <a:r>
              <a:rPr lang="zh-CN" altLang="zh-CN">
                <a:latin typeface="Times New Roman" panose="02020603050405020304" pitchFamily="18" charset="0"/>
                <a:ea typeface="楷体_GB2312"/>
                <a:cs typeface="楷体_GB2312"/>
              </a:rPr>
              <a:t>把</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ea typeface="楷体_GB2312"/>
                <a:cs typeface="楷体_GB2312"/>
              </a:rPr>
              <a:t>撕碎</a:t>
            </a:r>
            <a:endParaRPr lang="zh-CN" altLang="zh-CN" sz="800">
              <a:latin typeface="宋体" panose="02010600030101010101" pitchFamily="2" charset="-122"/>
            </a:endParaRPr>
          </a:p>
          <a:p>
            <a:pPr algn="just">
              <a:lnSpc>
                <a:spcPct val="150000"/>
              </a:lnSpc>
            </a:pPr>
            <a:r>
              <a:rPr lang="zh-CN" altLang="zh-CN">
                <a:latin typeface="Times New Roman" panose="02020603050405020304" pitchFamily="18" charset="0"/>
              </a:rPr>
              <a:t>名师提醒</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tear</a:t>
            </a:r>
            <a:r>
              <a:rPr lang="zh-CN" altLang="zh-CN">
                <a:latin typeface="Times New Roman" panose="02020603050405020304" pitchFamily="18" charset="0"/>
                <a:ea typeface="楷体_GB2312"/>
                <a:cs typeface="楷体_GB2312"/>
              </a:rPr>
              <a:t>作名词是可数名词，常用复数形式。</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2</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independent </a:t>
            </a:r>
            <a:r>
              <a:rPr lang="en-US" altLang="zh-CN" b="1" i="1" kern="100" dirty="0">
                <a:latin typeface="Times New Roman" panose="02020603050405020304"/>
                <a:cs typeface="Courier New" panose="02070309020205020404"/>
              </a:rPr>
              <a:t>adj</a:t>
            </a:r>
            <a:r>
              <a:rPr lang="en-US" altLang="zh-CN" b="1" kern="100" dirty="0">
                <a:latin typeface="Times New Roman" panose="02020603050405020304"/>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独立的</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900112"/>
            <a:ext cx="8570119"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·The more </a:t>
            </a:r>
            <a:r>
              <a:rPr lang="en-US" altLang="zh-CN" b="1" kern="100" dirty="0">
                <a:latin typeface="Times New Roman" panose="02020603050405020304"/>
                <a:cs typeface="Courier New" panose="02070309020205020404"/>
              </a:rPr>
              <a:t>independent</a:t>
            </a:r>
            <a:r>
              <a:rPr lang="en-US" altLang="zh-CN" kern="100" dirty="0">
                <a:latin typeface="Times New Roman" panose="02020603050405020304"/>
                <a:cs typeface="Courier New" panose="02070309020205020404"/>
              </a:rPr>
              <a:t> you are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 better your life will be.(</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11</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你越独立，你的生活会越好。</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·You should learn to </a:t>
            </a:r>
            <a:r>
              <a:rPr lang="en-US" altLang="zh-CN" b="1" kern="100" dirty="0">
                <a:latin typeface="Times New Roman" panose="02020603050405020304"/>
                <a:cs typeface="Courier New" panose="02070309020205020404"/>
              </a:rPr>
              <a:t>be independent of</a:t>
            </a:r>
            <a:r>
              <a:rPr lang="en-US" altLang="zh-CN" kern="100" dirty="0">
                <a:latin typeface="Times New Roman" panose="02020603050405020304"/>
                <a:cs typeface="Courier New" panose="02070309020205020404"/>
              </a:rPr>
              <a:t> your parents.</a:t>
            </a:r>
            <a:r>
              <a:rPr lang="zh-CN" altLang="zh-CN" kern="100" dirty="0">
                <a:latin typeface="Times New Roman" panose="02020603050405020304"/>
                <a:cs typeface="Times New Roman" panose="02020603050405020304"/>
              </a:rPr>
              <a:t>你应该学习不要依赖父母。</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·A good education is the only way to success and </a:t>
            </a:r>
            <a:r>
              <a:rPr lang="en-US" altLang="zh-CN" b="1" kern="100" dirty="0">
                <a:latin typeface="Times New Roman" panose="02020603050405020304"/>
                <a:cs typeface="Courier New" panose="02070309020205020404"/>
              </a:rPr>
              <a:t>independence</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良好的教育是通往成功与自立的唯一道路。</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·Find a job and end your </a:t>
            </a:r>
            <a:r>
              <a:rPr lang="en-US" altLang="zh-CN" b="1" kern="100" dirty="0">
                <a:latin typeface="Times New Roman" panose="02020603050405020304"/>
                <a:cs typeface="Courier New" panose="02070309020205020404"/>
              </a:rPr>
              <a:t>dependence on</a:t>
            </a:r>
            <a:r>
              <a:rPr lang="en-US" altLang="zh-CN" kern="100" dirty="0">
                <a:latin typeface="Times New Roman" panose="02020603050405020304"/>
                <a:cs typeface="Courier New" panose="02070309020205020404"/>
              </a:rPr>
              <a:t> your parents.</a:t>
            </a:r>
            <a:r>
              <a:rPr lang="zh-CN" altLang="zh-CN" kern="100" dirty="0">
                <a:latin typeface="Times New Roman" panose="02020603050405020304"/>
                <a:cs typeface="Times New Roman" panose="02020603050405020304"/>
              </a:rPr>
              <a:t>找个工作，别再依赖你的父母了。</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·Success in study mainly </a:t>
            </a:r>
            <a:r>
              <a:rPr lang="en-US" altLang="zh-CN" b="1" kern="100" dirty="0">
                <a:latin typeface="Times New Roman" panose="02020603050405020304"/>
                <a:cs typeface="Courier New" panose="02070309020205020404"/>
              </a:rPr>
              <a:t>depends on</a:t>
            </a:r>
            <a:r>
              <a:rPr lang="en-US" altLang="zh-CN" kern="100" dirty="0">
                <a:latin typeface="Times New Roman" panose="02020603050405020304"/>
                <a:cs typeface="Courier New" panose="02070309020205020404"/>
              </a:rPr>
              <a:t> one </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s own efforts.</a:t>
            </a:r>
            <a:r>
              <a:rPr lang="zh-CN" altLang="zh-CN" kern="100" dirty="0">
                <a:latin typeface="Times New Roman" panose="02020603050405020304"/>
                <a:cs typeface="Times New Roman" panose="02020603050405020304"/>
              </a:rPr>
              <a:t>学习成功主要靠自己努力。</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pitchFamily="49" charset="-128"/>
                <a:cs typeface="MS Mincho" panose="02020609040205080304" pitchFamily="49" charset="-128"/>
              </a:rPr>
              <a:t>►</a:t>
            </a:r>
            <a:r>
              <a:rPr lang="zh-CN" altLang="zh-CN" kern="100" dirty="0">
                <a:latin typeface="Times New Roman" panose="02020603050405020304"/>
                <a:cs typeface="Times New Roman" panose="02020603050405020304"/>
              </a:rPr>
              <a:t>单句</a:t>
            </a:r>
            <a:r>
              <a:rPr lang="zh-CN" altLang="zh-CN" kern="100">
                <a:latin typeface="Times New Roman" panose="02020603050405020304"/>
                <a:cs typeface="Times New Roman" panose="02020603050405020304"/>
              </a:rPr>
              <a:t>语法填空</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08385" y="870347"/>
            <a:ext cx="8401050"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Older people may seek their own friends rather than become too emotionally dependent  ____________ their children.</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I always placed a lot of  ____________(depend) on what she says.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We’re going  ____________(depend) from the university and setting up our own group.</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926307" y="1334692"/>
            <a:ext cx="36933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on</a:t>
            </a:r>
            <a:endParaRPr lang="zh-CN" altLang="en-US" dirty="0"/>
          </a:p>
        </p:txBody>
      </p:sp>
      <p:sp>
        <p:nvSpPr>
          <p:cNvPr id="7" name="矩形 6"/>
          <p:cNvSpPr/>
          <p:nvPr/>
        </p:nvSpPr>
        <p:spPr>
          <a:xfrm>
            <a:off x="3071812" y="1739504"/>
            <a:ext cx="122854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dependence</a:t>
            </a:r>
            <a:endParaRPr lang="zh-CN" altLang="en-US" dirty="0"/>
          </a:p>
        </p:txBody>
      </p:sp>
      <p:sp>
        <p:nvSpPr>
          <p:cNvPr id="8" name="矩形 7"/>
          <p:cNvSpPr/>
          <p:nvPr/>
        </p:nvSpPr>
        <p:spPr>
          <a:xfrm>
            <a:off x="1980010" y="2135982"/>
            <a:ext cx="126701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independent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pitchFamily="49" charset="-128"/>
                <a:cs typeface="MS Mincho" panose="02020609040205080304" pitchFamily="49" charset="-128"/>
              </a:rPr>
              <a:t>►</a:t>
            </a:r>
            <a:r>
              <a:rPr lang="zh-CN" altLang="zh-CN" kern="100" dirty="0">
                <a:latin typeface="Times New Roman" panose="02020603050405020304"/>
                <a:cs typeface="Times New Roman" panose="02020603050405020304"/>
              </a:rPr>
              <a:t>一句多译</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33387" y="890588"/>
            <a:ext cx="8401050"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cs typeface="Times New Roman" panose="02020603050405020304"/>
              </a:rPr>
              <a:t>④</a:t>
            </a:r>
            <a:r>
              <a:rPr lang="zh-CN" altLang="zh-CN" kern="100" dirty="0">
                <a:latin typeface="Times New Roman" panose="02020603050405020304"/>
                <a:cs typeface="Times New Roman" panose="02020603050405020304"/>
              </a:rPr>
              <a:t>既然你已是个大学生了，就应当学着独立，不靠父母的帮助。</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Now that you are a college student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you should learn  __________________________ your parents’ help.</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Now that you are a college student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you should learn __________________________ your parents’ help.</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6261497" y="1335882"/>
            <a:ext cx="203004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 be independent of</a:t>
            </a:r>
            <a:endParaRPr lang="zh-CN" altLang="en-US" dirty="0"/>
          </a:p>
        </p:txBody>
      </p:sp>
      <p:sp>
        <p:nvSpPr>
          <p:cNvPr id="7" name="矩形 6"/>
          <p:cNvSpPr/>
          <p:nvPr/>
        </p:nvSpPr>
        <p:spPr>
          <a:xfrm>
            <a:off x="6396038" y="2144317"/>
            <a:ext cx="168379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not to depend on</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57188" y="627460"/>
            <a:ext cx="8484394"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单词一族</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independence </a:t>
            </a:r>
            <a:r>
              <a:rPr lang="en-US" altLang="zh-CN" i="1" kern="100" dirty="0">
                <a:latin typeface="Times New Roman" panose="02020603050405020304"/>
                <a:ea typeface="楷体_GB2312"/>
                <a:cs typeface="Courier New" panose="02070309020205020404"/>
              </a:rPr>
              <a:t>n</a:t>
            </a:r>
            <a:r>
              <a:rPr lang="en-US" altLang="zh-CN" kern="100" dirty="0">
                <a:latin typeface="Times New Roman" panose="02020603050405020304"/>
                <a:ea typeface="楷体_GB2312"/>
                <a:cs typeface="Courier New" panose="02070309020205020404"/>
              </a:rPr>
              <a:t>. </a:t>
            </a:r>
            <a:r>
              <a:rPr lang="zh-CN" altLang="zh-CN" kern="100" dirty="0">
                <a:latin typeface="Times New Roman" panose="02020603050405020304"/>
                <a:ea typeface="楷体_GB2312"/>
                <a:cs typeface="Times New Roman" panose="02020603050405020304"/>
              </a:rPr>
              <a:t>独立</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dependent </a:t>
            </a:r>
            <a:r>
              <a:rPr lang="en-US" altLang="zh-CN" i="1" kern="100" dirty="0">
                <a:latin typeface="Times New Roman" panose="02020603050405020304"/>
                <a:ea typeface="楷体_GB2312"/>
                <a:cs typeface="Courier New" panose="02070309020205020404"/>
              </a:rPr>
              <a:t>adj</a:t>
            </a:r>
            <a:r>
              <a:rPr lang="en-US" altLang="zh-CN" kern="100" dirty="0">
                <a:latin typeface="Times New Roman" panose="02020603050405020304"/>
                <a:ea typeface="楷体_GB2312"/>
                <a:cs typeface="Courier New" panose="02070309020205020404"/>
              </a:rPr>
              <a:t>.  </a:t>
            </a:r>
            <a:r>
              <a:rPr lang="zh-CN" altLang="zh-CN" kern="100" dirty="0">
                <a:latin typeface="Times New Roman" panose="02020603050405020304"/>
                <a:ea typeface="楷体_GB2312"/>
                <a:cs typeface="Times New Roman" panose="02020603050405020304"/>
              </a:rPr>
              <a:t>依靠的；依赖的；从属的</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dependence </a:t>
            </a:r>
            <a:r>
              <a:rPr lang="en-US" altLang="zh-CN" i="1" kern="100" dirty="0">
                <a:latin typeface="Times New Roman" panose="02020603050405020304"/>
                <a:ea typeface="楷体_GB2312"/>
                <a:cs typeface="Courier New" panose="02070309020205020404"/>
              </a:rPr>
              <a:t>n</a:t>
            </a:r>
            <a:r>
              <a:rPr lang="en-US" altLang="zh-CN" kern="100" dirty="0">
                <a:latin typeface="Times New Roman" panose="02020603050405020304"/>
                <a:ea typeface="楷体_GB2312"/>
                <a:cs typeface="Courier New" panose="02070309020205020404"/>
              </a:rPr>
              <a:t>.  </a:t>
            </a:r>
            <a:r>
              <a:rPr lang="zh-CN" altLang="zh-CN" kern="100" dirty="0">
                <a:latin typeface="Times New Roman" panose="02020603050405020304"/>
                <a:ea typeface="楷体_GB2312"/>
                <a:cs typeface="Times New Roman" panose="02020603050405020304"/>
              </a:rPr>
              <a:t>依赖；信赖；上瘾</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depend </a:t>
            </a:r>
            <a:r>
              <a:rPr lang="en-US" altLang="zh-CN" i="1" kern="100" dirty="0">
                <a:latin typeface="Book Antiqua" panose="02040602050305030304"/>
                <a:ea typeface="楷体_GB2312"/>
                <a:cs typeface="Times New Roman" panose="02020603050405020304"/>
              </a:rPr>
              <a:t>v</a:t>
            </a:r>
            <a:r>
              <a:rPr lang="en-US" altLang="zh-CN" i="1" kern="100" dirty="0">
                <a:latin typeface="Times New Roman" panose="02020603050405020304"/>
                <a:ea typeface="楷体_GB2312"/>
                <a:cs typeface="Courier New" panose="02070309020205020404"/>
              </a:rPr>
              <a:t>i</a:t>
            </a:r>
            <a:r>
              <a:rPr lang="en-US" altLang="zh-CN" kern="100" dirty="0">
                <a:latin typeface="Times New Roman" panose="02020603050405020304"/>
                <a:ea typeface="楷体_GB2312"/>
                <a:cs typeface="Courier New" panose="02070309020205020404"/>
              </a:rPr>
              <a:t>.  </a:t>
            </a:r>
            <a:r>
              <a:rPr lang="zh-CN" altLang="zh-CN" kern="100" dirty="0">
                <a:latin typeface="Times New Roman" panose="02020603050405020304"/>
                <a:ea typeface="楷体_GB2312"/>
                <a:cs typeface="Times New Roman" panose="02020603050405020304"/>
              </a:rPr>
              <a:t>依赖；依靠；取决于</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用法总结</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be independent of  </a:t>
            </a:r>
            <a:r>
              <a:rPr lang="zh-CN" altLang="zh-CN" kern="100" dirty="0">
                <a:latin typeface="Times New Roman" panose="02020603050405020304"/>
                <a:ea typeface="楷体_GB2312"/>
                <a:cs typeface="Times New Roman" panose="02020603050405020304"/>
              </a:rPr>
              <a:t>独立的，与</a:t>
            </a:r>
            <a:r>
              <a:rPr lang="zh-CN"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无关的</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be dependent on  </a:t>
            </a:r>
            <a:r>
              <a:rPr lang="zh-CN" altLang="zh-CN" kern="100" dirty="0">
                <a:latin typeface="Times New Roman" panose="02020603050405020304"/>
                <a:ea typeface="楷体_GB2312"/>
                <a:cs typeface="Times New Roman" panose="02020603050405020304"/>
              </a:rPr>
              <a:t>依靠，依赖；依赖</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depend on  </a:t>
            </a:r>
            <a:r>
              <a:rPr lang="zh-CN" altLang="zh-CN" kern="100" dirty="0">
                <a:latin typeface="Times New Roman" panose="02020603050405020304"/>
                <a:ea typeface="楷体_GB2312"/>
                <a:cs typeface="Times New Roman" panose="02020603050405020304"/>
              </a:rPr>
              <a:t>取决于，视</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而定；依靠，依赖；信赖，相信</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3</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apart </a:t>
            </a:r>
            <a:r>
              <a:rPr lang="en-US" altLang="zh-CN" b="1" i="1" kern="100" dirty="0">
                <a:latin typeface="Times New Roman" panose="02020603050405020304"/>
                <a:cs typeface="Courier New" panose="02070309020205020404"/>
              </a:rPr>
              <a:t>adv</a:t>
            </a:r>
            <a:r>
              <a:rPr lang="en-US" altLang="zh-CN" b="1" kern="100" dirty="0">
                <a:latin typeface="Times New Roman" panose="02020603050405020304"/>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分离，分开</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870348"/>
            <a:ext cx="8570119"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·As soon as they started to get closer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they hurt each other with their quills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so they had to move </a:t>
            </a:r>
            <a:r>
              <a:rPr lang="en-US" altLang="zh-CN" b="1" kern="100" dirty="0">
                <a:latin typeface="Times New Roman" panose="02020603050405020304"/>
                <a:cs typeface="Courier New" panose="02070309020205020404"/>
              </a:rPr>
              <a:t>apart</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11</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它们一开始靠近就互相用羽毛刺伤了对方，所以不得不分开。</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·If you’re ready to forgive me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then nothing can </a:t>
            </a:r>
            <a:r>
              <a:rPr lang="en-US" altLang="zh-CN" b="1" kern="100" dirty="0">
                <a:latin typeface="Times New Roman" panose="02020603050405020304"/>
                <a:cs typeface="Courier New" panose="02070309020205020404"/>
              </a:rPr>
              <a:t>tear us apart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 promise.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如果你已经准备原谅我了，那么没有任何东西可以将我们分开，我保证。</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·He was standing a bit </a:t>
            </a:r>
            <a:r>
              <a:rPr lang="en-US" altLang="zh-CN" b="1" kern="100" dirty="0">
                <a:latin typeface="Times New Roman" panose="02020603050405020304"/>
                <a:cs typeface="Courier New" panose="02070309020205020404"/>
              </a:rPr>
              <a:t>apart from</a:t>
            </a:r>
            <a:r>
              <a:rPr lang="en-US" altLang="zh-CN" kern="100" dirty="0">
                <a:latin typeface="Times New Roman" panose="02020603050405020304"/>
                <a:cs typeface="Courier New" panose="02070309020205020404"/>
              </a:rPr>
              <a:t> the rest of us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watching us.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他正和我们其余人分开一点站着，看着我们。</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·It was the first time Jane and I </a:t>
            </a:r>
            <a:r>
              <a:rPr lang="en-US" altLang="zh-CN" b="1" kern="100" dirty="0">
                <a:latin typeface="Times New Roman" panose="02020603050405020304"/>
                <a:cs typeface="Courier New" panose="02070309020205020404"/>
              </a:rPr>
              <a:t>had been apart</a:t>
            </a:r>
            <a:r>
              <a:rPr lang="en-US" altLang="zh-CN" kern="100" dirty="0">
                <a:latin typeface="Times New Roman" panose="02020603050405020304"/>
                <a:cs typeface="Courier New" panose="02070309020205020404"/>
              </a:rPr>
              <a:t> for more than a few days.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这是我和简第一次分开超过了几天。</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pitchFamily="49" charset="-128"/>
                <a:cs typeface="MS Mincho" panose="02020609040205080304" pitchFamily="49" charset="-128"/>
              </a:rPr>
              <a:t>►</a:t>
            </a:r>
            <a:r>
              <a:rPr lang="zh-CN" altLang="zh-CN" kern="100" dirty="0">
                <a:latin typeface="Times New Roman" panose="02020603050405020304"/>
                <a:cs typeface="Times New Roman" panose="02020603050405020304"/>
              </a:rPr>
              <a:t>补全句子</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19101" y="890588"/>
            <a:ext cx="8318897" cy="339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When the clock stopped he ________________________</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found what was wrong</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and put the whole thing together again.</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钟停了之后他把它拆开，找出了问题，然后又全部装好了。</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________________________ my academic studies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 always manage to find time for what I’m interested in.</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除了我的学科学习之外，我还总是设法找到时间学习我所感兴趣的。</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You can ____________________________ by this mark on my face.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你可以从我脸上的疤痕分辨出我和我的孪生兄弟。</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4005263" y="951310"/>
            <a:ext cx="131189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took it  apart</a:t>
            </a:r>
            <a:endParaRPr lang="zh-CN" altLang="en-US" dirty="0"/>
          </a:p>
        </p:txBody>
      </p:sp>
      <p:sp>
        <p:nvSpPr>
          <p:cNvPr id="7" name="矩形 6"/>
          <p:cNvSpPr/>
          <p:nvPr/>
        </p:nvSpPr>
        <p:spPr>
          <a:xfrm>
            <a:off x="1376363" y="2144317"/>
            <a:ext cx="115966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Apart from</a:t>
            </a:r>
            <a:endParaRPr lang="zh-CN" altLang="en-US" dirty="0"/>
          </a:p>
        </p:txBody>
      </p:sp>
      <p:sp>
        <p:nvSpPr>
          <p:cNvPr id="8" name="矩形 7"/>
          <p:cNvSpPr/>
          <p:nvPr/>
        </p:nvSpPr>
        <p:spPr>
          <a:xfrm>
            <a:off x="1520428" y="3409951"/>
            <a:ext cx="322908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tell my twin brother and me apart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2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540385" algn="just">
              <a:lnSpc>
                <a:spcPct val="150000"/>
              </a:lnSpc>
              <a:spcAft>
                <a:spcPts val="0"/>
              </a:spcAft>
              <a:defRPr/>
            </a:pPr>
            <a:r>
              <a:rPr lang="en-US" altLang="zh-CN" kern="100" dirty="0">
                <a:latin typeface="Times New Roman" panose="02020603050405020304"/>
                <a:cs typeface="Courier New" panose="02070309020205020404"/>
              </a:rPr>
              <a:t>We’ve all </a:t>
            </a:r>
            <a:r>
              <a:rPr lang="en-US" altLang="zh-CN" b="1" kern="100" dirty="0">
                <a:latin typeface="Times New Roman" panose="02020603050405020304"/>
                <a:cs typeface="Courier New" panose="02070309020205020404"/>
              </a:rPr>
              <a:t>surely</a:t>
            </a:r>
            <a:r>
              <a:rPr lang="en-US" altLang="zh-CN" kern="100" dirty="0">
                <a:latin typeface="Times New Roman" panose="02020603050405020304"/>
                <a:cs typeface="Courier New" panose="02070309020205020404"/>
              </a:rPr>
              <a:t> had the </a:t>
            </a:r>
            <a:r>
              <a:rPr lang="en-US" altLang="zh-CN" b="1" kern="100" dirty="0">
                <a:latin typeface="Times New Roman" panose="02020603050405020304"/>
                <a:cs typeface="Courier New" panose="02070309020205020404"/>
              </a:rPr>
              <a:t>experience</a:t>
            </a:r>
            <a:r>
              <a:rPr lang="en-US" altLang="zh-CN" kern="100" dirty="0">
                <a:latin typeface="Times New Roman" panose="02020603050405020304"/>
                <a:cs typeface="Courier New" panose="02070309020205020404"/>
              </a:rPr>
              <a:t> of someone (4)</a:t>
            </a:r>
            <a:r>
              <a:rPr lang="en-US" altLang="zh-CN" b="1" kern="100" dirty="0">
                <a:latin typeface="Times New Roman" panose="02020603050405020304"/>
                <a:cs typeface="Courier New" panose="02070309020205020404"/>
              </a:rPr>
              <a:t>cooking</a:t>
            </a:r>
            <a:r>
              <a:rPr lang="en-US" altLang="zh-CN" kern="100" dirty="0">
                <a:latin typeface="Times New Roman" panose="02020603050405020304"/>
                <a:cs typeface="Courier New" panose="02070309020205020404"/>
              </a:rPr>
              <a:t> a meal for us that we don’t </a:t>
            </a:r>
            <a:r>
              <a:rPr lang="en-US" altLang="zh-CN" kern="100" dirty="0" err="1">
                <a:latin typeface="Times New Roman" panose="02020603050405020304"/>
                <a:cs typeface="Courier New" panose="02070309020205020404"/>
              </a:rPr>
              <a:t>like.The</a:t>
            </a:r>
            <a:r>
              <a:rPr lang="en-US" altLang="zh-CN" kern="100" dirty="0">
                <a:latin typeface="Times New Roman" panose="02020603050405020304"/>
                <a:cs typeface="Courier New" panose="02070309020205020404"/>
              </a:rPr>
              <a:t> </a:t>
            </a:r>
            <a:r>
              <a:rPr lang="en-US" altLang="zh-CN" b="1" kern="100" dirty="0">
                <a:latin typeface="Times New Roman" panose="02020603050405020304"/>
                <a:cs typeface="Courier New" panose="02070309020205020404"/>
              </a:rPr>
              <a:t>majority</a:t>
            </a:r>
            <a:r>
              <a:rPr lang="en-US" altLang="zh-CN" kern="100" dirty="0">
                <a:latin typeface="Times New Roman" panose="02020603050405020304"/>
                <a:cs typeface="Courier New" panose="02070309020205020404"/>
              </a:rPr>
              <a:t> of us of course don’t tell the </a:t>
            </a:r>
            <a:r>
              <a:rPr lang="en-US" altLang="zh-CN" b="1" kern="100" dirty="0">
                <a:latin typeface="Times New Roman" panose="02020603050405020304"/>
                <a:cs typeface="Courier New" panose="02070309020205020404"/>
              </a:rPr>
              <a:t>truth</a:t>
            </a:r>
            <a:r>
              <a:rPr lang="en-US" altLang="zh-CN" kern="100" dirty="0">
                <a:latin typeface="Times New Roman" panose="02020603050405020304"/>
                <a:cs typeface="Courier New" panose="02070309020205020404"/>
              </a:rPr>
              <a:t>—we lie and say that the food is “</a:t>
            </a:r>
            <a:r>
              <a:rPr lang="en-US" altLang="zh-CN" b="1" kern="100" dirty="0">
                <a:latin typeface="Times New Roman" panose="02020603050405020304"/>
                <a:cs typeface="Courier New" panose="02070309020205020404"/>
              </a:rPr>
              <a:t>delicious</a:t>
            </a:r>
            <a:r>
              <a:rPr lang="en-US" altLang="zh-CN" kern="100" dirty="0">
                <a:latin typeface="Times New Roman" panose="02020603050405020304"/>
                <a:cs typeface="Courier New" panose="02070309020205020404"/>
              </a:rPr>
              <a:t>”</a:t>
            </a:r>
            <a:r>
              <a:rPr lang="en-US" altLang="zh-CN" kern="100" dirty="0">
                <a:latin typeface="宋体" panose="02010600030101010101" pitchFamily="2" charset="-122"/>
                <a:cs typeface="Times New Roman" panose="02020603050405020304"/>
              </a:rPr>
              <a:t>.</a:t>
            </a:r>
            <a:endParaRPr lang="zh-CN" altLang="zh-CN" sz="800" kern="100" dirty="0">
              <a:latin typeface="宋体" panose="02010600030101010101" pitchFamily="2" charset="-122"/>
              <a:cs typeface="Courier New" panose="02070309020205020404"/>
            </a:endParaRPr>
          </a:p>
          <a:p>
            <a:pPr indent="540385" algn="just">
              <a:lnSpc>
                <a:spcPct val="150000"/>
              </a:lnSpc>
              <a:spcAft>
                <a:spcPts val="0"/>
              </a:spcAft>
              <a:defRPr/>
            </a:pPr>
            <a:r>
              <a:rPr lang="en-US" altLang="zh-CN" kern="100" dirty="0">
                <a:latin typeface="Times New Roman" panose="02020603050405020304"/>
                <a:cs typeface="Courier New" panose="02070309020205020404"/>
              </a:rPr>
              <a:t>Or if a friend asks us what we think of their new </a:t>
            </a:r>
            <a:r>
              <a:rPr lang="en-US" altLang="zh-CN" b="1" kern="100" dirty="0">
                <a:latin typeface="Times New Roman" panose="02020603050405020304"/>
                <a:cs typeface="Courier New" panose="02070309020205020404"/>
              </a:rPr>
              <a:t>haircut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we say </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It’s great</a:t>
            </a:r>
            <a:r>
              <a:rPr lang="zh-CN" altLang="zh-CN" kern="100" dirty="0">
                <a:latin typeface="Times New Roman" panose="02020603050405020304"/>
                <a:cs typeface="Times New Roman" panose="02020603050405020304"/>
              </a:rPr>
              <a:t>！</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a:t>
            </a:r>
            <a:r>
              <a:rPr lang="en-US" altLang="zh-CN" b="1" kern="100" dirty="0">
                <a:latin typeface="Times New Roman" panose="02020603050405020304"/>
                <a:cs typeface="Courier New" panose="02070309020205020404"/>
              </a:rPr>
              <a:t>even if</a:t>
            </a:r>
            <a:r>
              <a:rPr lang="en-US" altLang="zh-CN" kern="100" dirty="0">
                <a:latin typeface="Times New Roman" panose="02020603050405020304"/>
                <a:cs typeface="Courier New" panose="02070309020205020404"/>
              </a:rPr>
              <a:t> we think it’s </a:t>
            </a:r>
            <a:r>
              <a:rPr lang="en-US" altLang="zh-CN" b="1" kern="100" dirty="0" err="1">
                <a:latin typeface="Times New Roman" panose="02020603050405020304"/>
                <a:cs typeface="Courier New" panose="02070309020205020404"/>
              </a:rPr>
              <a:t>awful</a:t>
            </a:r>
            <a:r>
              <a:rPr lang="en-US" altLang="zh-CN" kern="100" dirty="0" err="1">
                <a:latin typeface="Times New Roman" panose="02020603050405020304"/>
                <a:cs typeface="Courier New" panose="02070309020205020404"/>
              </a:rPr>
              <a:t>.But</a:t>
            </a:r>
            <a:r>
              <a:rPr lang="en-US" altLang="zh-CN" kern="100" dirty="0">
                <a:latin typeface="Times New Roman" panose="02020603050405020304"/>
                <a:cs typeface="Courier New" panose="02070309020205020404"/>
              </a:rPr>
              <a:t> (5)to what </a:t>
            </a:r>
            <a:r>
              <a:rPr lang="en-US" altLang="zh-CN" b="1" kern="100" dirty="0">
                <a:latin typeface="Times New Roman" panose="02020603050405020304"/>
                <a:cs typeface="Courier New" panose="02070309020205020404"/>
              </a:rPr>
              <a:t>extent</a:t>
            </a:r>
            <a:r>
              <a:rPr lang="en-US" altLang="zh-CN" kern="100" dirty="0">
                <a:latin typeface="Times New Roman" panose="02020603050405020304"/>
                <a:cs typeface="Courier New" panose="02070309020205020404"/>
              </a:rPr>
              <a:t> can we </a:t>
            </a:r>
            <a:r>
              <a:rPr lang="en-US" altLang="zh-CN" b="1" kern="100" dirty="0">
                <a:latin typeface="Times New Roman" panose="02020603050405020304"/>
                <a:cs typeface="Courier New" panose="02070309020205020404"/>
              </a:rPr>
              <a:t>justify</a:t>
            </a:r>
            <a:r>
              <a:rPr lang="en-US" altLang="zh-CN" kern="100" dirty="0">
                <a:latin typeface="Times New Roman" panose="02020603050405020304"/>
                <a:cs typeface="Courier New" panose="02070309020205020404"/>
              </a:rPr>
              <a:t> telling white lies like these?</a:t>
            </a:r>
            <a:endParaRPr lang="zh-CN" altLang="zh-CN" sz="800" kern="100" dirty="0">
              <a:latin typeface="宋体" panose="02010600030101010101" pitchFamily="2" charset="-122"/>
              <a:cs typeface="Courier New" panose="02070309020205020404"/>
            </a:endParaRPr>
          </a:p>
          <a:p>
            <a:pPr indent="540385" algn="just">
              <a:lnSpc>
                <a:spcPct val="150000"/>
              </a:lnSpc>
              <a:spcAft>
                <a:spcPts val="0"/>
              </a:spcAft>
              <a:defRPr/>
            </a:pPr>
            <a:r>
              <a:rPr lang="en-US" altLang="zh-CN" kern="100" dirty="0">
                <a:latin typeface="Times New Roman" panose="02020603050405020304"/>
                <a:cs typeface="Courier New" panose="02070309020205020404"/>
              </a:rPr>
              <a:t>One of </a:t>
            </a:r>
            <a:r>
              <a:rPr lang="en-US" altLang="zh-CN" b="1" kern="100" dirty="0">
                <a:latin typeface="Times New Roman" panose="02020603050405020304"/>
                <a:cs typeface="Courier New" panose="02070309020205020404"/>
              </a:rPr>
              <a:t>the</a:t>
            </a:r>
            <a:r>
              <a:rPr lang="en-US" altLang="zh-CN" kern="100" dirty="0">
                <a:latin typeface="Times New Roman" panose="02020603050405020304"/>
                <a:cs typeface="Courier New" panose="02070309020205020404"/>
              </a:rPr>
              <a:t> main </a:t>
            </a:r>
            <a:r>
              <a:rPr lang="en-US" altLang="zh-CN" b="1" kern="100" dirty="0">
                <a:latin typeface="Times New Roman" panose="02020603050405020304"/>
                <a:cs typeface="Courier New" panose="02070309020205020404"/>
              </a:rPr>
              <a:t>reasons for</a:t>
            </a:r>
            <a:r>
              <a:rPr lang="en-US" altLang="zh-CN" kern="100" dirty="0">
                <a:latin typeface="Times New Roman" panose="02020603050405020304"/>
                <a:cs typeface="Courier New" panose="02070309020205020404"/>
              </a:rPr>
              <a:t> telling a white lie is to try to make others feel </a:t>
            </a:r>
            <a:r>
              <a:rPr lang="en-US" altLang="zh-CN" kern="100" dirty="0" err="1">
                <a:latin typeface="Times New Roman" panose="02020603050405020304"/>
                <a:cs typeface="Courier New" panose="02070309020205020404"/>
              </a:rPr>
              <a:t>better.However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(6)when we lie and say that someone’s haircut looks good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or when we say that we love a meal that we </a:t>
            </a:r>
            <a:r>
              <a:rPr lang="en-US" altLang="zh-CN" b="1" kern="100" dirty="0">
                <a:latin typeface="Times New Roman" panose="02020603050405020304"/>
                <a:cs typeface="Courier New" panose="02070309020205020404"/>
              </a:rPr>
              <a:t>secretly</a:t>
            </a:r>
            <a:r>
              <a:rPr lang="en-US" altLang="zh-CN" kern="100" dirty="0">
                <a:latin typeface="Times New Roman" panose="02020603050405020304"/>
                <a:cs typeface="Courier New" panose="02070309020205020404"/>
              </a:rPr>
              <a:t> hate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are we really hoping to improve the </a:t>
            </a:r>
            <a:r>
              <a:rPr lang="en-US" altLang="zh-CN" b="1" kern="100" dirty="0">
                <a:latin typeface="Times New Roman" panose="02020603050405020304"/>
                <a:cs typeface="Courier New" panose="02070309020205020404"/>
              </a:rPr>
              <a:t>situation</a:t>
            </a:r>
            <a:r>
              <a:rPr lang="en-US" altLang="zh-CN" kern="100" dirty="0">
                <a:latin typeface="Times New Roman" panose="02020603050405020304"/>
                <a:cs typeface="Courier New" panose="02070309020205020404"/>
              </a:rPr>
              <a:t> for someone else? Perhaps we are in fact lying to protect ourselves from the </a:t>
            </a:r>
            <a:r>
              <a:rPr lang="en-US" altLang="zh-CN" b="1" kern="100" dirty="0">
                <a:latin typeface="Times New Roman" panose="02020603050405020304"/>
                <a:cs typeface="Courier New" panose="02070309020205020404"/>
              </a:rPr>
              <a:t>disappointment</a:t>
            </a:r>
            <a:r>
              <a:rPr lang="en-US" altLang="zh-CN" kern="100" dirty="0">
                <a:latin typeface="Times New Roman" panose="02020603050405020304"/>
                <a:cs typeface="Courier New" panose="02070309020205020404"/>
              </a:rPr>
              <a:t> and </a:t>
            </a:r>
            <a:r>
              <a:rPr lang="en-US" altLang="zh-CN" b="1" kern="100" dirty="0">
                <a:latin typeface="Times New Roman" panose="02020603050405020304"/>
                <a:cs typeface="Courier New" panose="02070309020205020404"/>
              </a:rPr>
              <a:t>anger</a:t>
            </a:r>
            <a:r>
              <a:rPr lang="en-US" altLang="zh-CN" kern="100" dirty="0">
                <a:latin typeface="Times New Roman" panose="02020603050405020304"/>
                <a:cs typeface="Courier New" panose="02070309020205020404"/>
              </a:rPr>
              <a:t> of others.</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矩形 1"/>
          <p:cNvSpPr>
            <a:spLocks noChangeArrowheads="1"/>
          </p:cNvSpPr>
          <p:nvPr/>
        </p:nvSpPr>
        <p:spPr bwMode="auto">
          <a:xfrm>
            <a:off x="346472" y="485776"/>
            <a:ext cx="8485584" cy="42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rPr>
              <a:t>单词一族</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apart </a:t>
            </a:r>
            <a:r>
              <a:rPr lang="en-US" altLang="zh-CN" i="1">
                <a:latin typeface="Times New Roman" panose="02020603050405020304" pitchFamily="18" charset="0"/>
                <a:ea typeface="楷体_GB2312"/>
                <a:cs typeface="楷体_GB2312"/>
              </a:rPr>
              <a:t>adj</a:t>
            </a:r>
            <a:r>
              <a:rPr lang="en-US" altLang="zh-CN">
                <a:latin typeface="Times New Roman" panose="02020603050405020304" pitchFamily="18" charset="0"/>
                <a:ea typeface="楷体_GB2312"/>
                <a:cs typeface="楷体_GB2312"/>
              </a:rPr>
              <a:t>.</a:t>
            </a:r>
            <a:r>
              <a:rPr lang="zh-CN" altLang="zh-CN">
                <a:latin typeface="宋体" panose="02010600030101010101" pitchFamily="2" charset="-122"/>
              </a:rPr>
              <a:t> </a:t>
            </a:r>
            <a:r>
              <a:rPr lang="zh-CN" altLang="zh-CN">
                <a:latin typeface="Times New Roman" panose="02020603050405020304" pitchFamily="18" charset="0"/>
                <a:ea typeface="楷体_GB2312"/>
                <a:cs typeface="楷体_GB2312"/>
              </a:rPr>
              <a:t>分开的；分离的</a:t>
            </a:r>
            <a:endParaRPr lang="zh-CN" altLang="zh-CN" sz="800">
              <a:latin typeface="宋体" panose="02010600030101010101" pitchFamily="2" charset="-122"/>
              <a:ea typeface="楷体_GB2312"/>
              <a:cs typeface="楷体_GB2312"/>
            </a:endParaRPr>
          </a:p>
          <a:p>
            <a:pPr algn="just">
              <a:lnSpc>
                <a:spcPct val="150000"/>
              </a:lnSpc>
            </a:pPr>
            <a:r>
              <a:rPr lang="zh-CN" altLang="zh-CN">
                <a:latin typeface="Times New Roman" panose="02020603050405020304" pitchFamily="18" charset="0"/>
                <a:ea typeface="楷体_GB2312"/>
                <a:cs typeface="楷体_GB2312"/>
              </a:rPr>
              <a:t>用法总结</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apart from  </a:t>
            </a:r>
            <a:r>
              <a:rPr lang="zh-CN" altLang="zh-CN">
                <a:latin typeface="Times New Roman" panose="02020603050405020304" pitchFamily="18" charset="0"/>
                <a:ea typeface="楷体_GB2312"/>
                <a:cs typeface="楷体_GB2312"/>
              </a:rPr>
              <a:t>除</a:t>
            </a:r>
            <a:r>
              <a:rPr lang="en-US" altLang="zh-CN">
                <a:latin typeface="宋体" panose="02010600030101010101" pitchFamily="2" charset="-122"/>
                <a:ea typeface="楷体_GB2312"/>
                <a:cs typeface="楷体_GB2312"/>
              </a:rPr>
              <a:t>……</a:t>
            </a:r>
            <a:r>
              <a:rPr lang="zh-CN" altLang="zh-CN">
                <a:latin typeface="Times New Roman" panose="02020603050405020304" pitchFamily="18" charset="0"/>
                <a:ea typeface="楷体_GB2312"/>
                <a:cs typeface="楷体_GB2312"/>
              </a:rPr>
              <a:t>之外；除了</a:t>
            </a:r>
            <a:r>
              <a:rPr lang="en-US" altLang="zh-CN">
                <a:latin typeface="宋体" panose="02010600030101010101" pitchFamily="2" charset="-122"/>
                <a:ea typeface="楷体_GB2312"/>
                <a:cs typeface="楷体_GB2312"/>
              </a:rPr>
              <a:t>……</a:t>
            </a:r>
            <a:r>
              <a:rPr lang="zh-CN" altLang="zh-CN">
                <a:latin typeface="Times New Roman" panose="02020603050405020304" pitchFamily="18" charset="0"/>
                <a:ea typeface="楷体_GB2312"/>
                <a:cs typeface="楷体_GB2312"/>
              </a:rPr>
              <a:t>之外</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还有</a:t>
            </a:r>
            <a:r>
              <a:rPr lang="en-US" altLang="zh-CN">
                <a:latin typeface="Times New Roman" panose="02020603050405020304" pitchFamily="18" charset="0"/>
                <a:ea typeface="楷体_GB2312"/>
                <a:cs typeface="楷体_GB2312"/>
              </a:rPr>
              <a:t>)</a:t>
            </a:r>
            <a:r>
              <a:rPr lang="zh-CN" altLang="zh-CN">
                <a:latin typeface="宋体" panose="02010600030101010101" pitchFamily="2" charset="-122"/>
                <a:cs typeface="Times New Roman" panose="02020603050405020304" pitchFamily="18" charset="0"/>
              </a:rPr>
              <a:t>……</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take...apart  </a:t>
            </a:r>
            <a:r>
              <a:rPr lang="zh-CN" altLang="zh-CN">
                <a:latin typeface="Times New Roman" panose="02020603050405020304" pitchFamily="18" charset="0"/>
                <a:ea typeface="楷体_GB2312"/>
                <a:cs typeface="楷体_GB2312"/>
              </a:rPr>
              <a:t>将</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ea typeface="楷体_GB2312"/>
                <a:cs typeface="楷体_GB2312"/>
              </a:rPr>
              <a:t>拆卸开，拆分</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tell...apart  </a:t>
            </a:r>
            <a:r>
              <a:rPr lang="zh-CN" altLang="zh-CN">
                <a:latin typeface="Times New Roman" panose="02020603050405020304" pitchFamily="18" charset="0"/>
                <a:ea typeface="楷体_GB2312"/>
                <a:cs typeface="楷体_GB2312"/>
              </a:rPr>
              <a:t>分辨出，辨别</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tear apart  </a:t>
            </a:r>
            <a:r>
              <a:rPr lang="zh-CN" altLang="zh-CN">
                <a:latin typeface="Times New Roman" panose="02020603050405020304" pitchFamily="18" charset="0"/>
                <a:ea typeface="楷体_GB2312"/>
                <a:cs typeface="楷体_GB2312"/>
              </a:rPr>
              <a:t>撕开，拆散</a:t>
            </a:r>
            <a:endParaRPr lang="zh-CN" altLang="zh-CN" sz="800">
              <a:latin typeface="宋体" panose="02010600030101010101" pitchFamily="2" charset="-122"/>
            </a:endParaRPr>
          </a:p>
          <a:p>
            <a:pPr algn="just">
              <a:lnSpc>
                <a:spcPct val="150000"/>
              </a:lnSpc>
            </a:pPr>
            <a:r>
              <a:rPr lang="zh-CN" altLang="zh-CN">
                <a:latin typeface="Times New Roman" panose="02020603050405020304" pitchFamily="18" charset="0"/>
              </a:rPr>
              <a:t>名师提醒</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apart from </a:t>
            </a:r>
            <a:r>
              <a:rPr lang="zh-CN" altLang="zh-CN">
                <a:latin typeface="Times New Roman" panose="02020603050405020304" pitchFamily="18" charset="0"/>
                <a:ea typeface="楷体_GB2312"/>
                <a:cs typeface="楷体_GB2312"/>
              </a:rPr>
              <a:t>表示</a:t>
            </a:r>
            <a:r>
              <a:rPr lang="en-US" altLang="zh-CN">
                <a:latin typeface="宋体" panose="02010600030101010101" pitchFamily="2" charset="-122"/>
              </a:rPr>
              <a:t>“</a:t>
            </a:r>
            <a:r>
              <a:rPr lang="zh-CN" altLang="zh-CN">
                <a:latin typeface="Times New Roman" panose="02020603050405020304" pitchFamily="18" charset="0"/>
                <a:ea typeface="楷体_GB2312"/>
                <a:cs typeface="楷体_GB2312"/>
              </a:rPr>
              <a:t>除此之外都</a:t>
            </a:r>
            <a:r>
              <a:rPr lang="en-US" altLang="zh-CN">
                <a:latin typeface="宋体" panose="02010600030101010101" pitchFamily="2" charset="-122"/>
              </a:rPr>
              <a:t>”</a:t>
            </a:r>
            <a:r>
              <a:rPr lang="zh-CN" altLang="zh-CN">
                <a:latin typeface="Times New Roman" panose="02020603050405020304" pitchFamily="18" charset="0"/>
                <a:ea typeface="楷体_GB2312"/>
                <a:cs typeface="楷体_GB2312"/>
              </a:rPr>
              <a:t>时，相当于</a:t>
            </a:r>
            <a:r>
              <a:rPr lang="en-US" altLang="zh-CN">
                <a:latin typeface="Times New Roman" panose="02020603050405020304" pitchFamily="18" charset="0"/>
                <a:ea typeface="楷体_GB2312"/>
                <a:cs typeface="楷体_GB2312"/>
              </a:rPr>
              <a:t>except</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except for</a:t>
            </a:r>
            <a:r>
              <a:rPr lang="zh-CN" altLang="zh-CN">
                <a:latin typeface="Times New Roman" panose="02020603050405020304" pitchFamily="18" charset="0"/>
                <a:ea typeface="楷体_GB2312"/>
                <a:cs typeface="楷体_GB2312"/>
              </a:rPr>
              <a:t>；表示</a:t>
            </a:r>
            <a:r>
              <a:rPr lang="en-US" altLang="zh-CN">
                <a:latin typeface="宋体" panose="02010600030101010101" pitchFamily="2" charset="-122"/>
              </a:rPr>
              <a:t>“</a:t>
            </a:r>
            <a:r>
              <a:rPr lang="zh-CN" altLang="zh-CN">
                <a:latin typeface="Times New Roman" panose="02020603050405020304" pitchFamily="18" charset="0"/>
                <a:ea typeface="楷体_GB2312"/>
                <a:cs typeface="楷体_GB2312"/>
              </a:rPr>
              <a:t>除了</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ea typeface="楷体_GB2312"/>
                <a:cs typeface="楷体_GB2312"/>
              </a:rPr>
              <a:t>之外</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还有</a:t>
            </a:r>
            <a:r>
              <a:rPr lang="en-US" altLang="zh-CN">
                <a:latin typeface="Times New Roman" panose="02020603050405020304" pitchFamily="18" charset="0"/>
                <a:ea typeface="楷体_GB2312"/>
                <a:cs typeface="楷体_GB2312"/>
              </a:rPr>
              <a:t>)</a:t>
            </a:r>
            <a:r>
              <a:rPr lang="en-US" altLang="zh-CN">
                <a:latin typeface="宋体" panose="02010600030101010101" pitchFamily="2" charset="-122"/>
                <a:cs typeface="Times New Roman" panose="02020603050405020304" pitchFamily="18" charset="0"/>
              </a:rPr>
              <a:t>……</a:t>
            </a:r>
            <a:r>
              <a:rPr lang="en-US" altLang="zh-CN">
                <a:latin typeface="宋体" panose="02010600030101010101" pitchFamily="2" charset="-122"/>
              </a:rPr>
              <a:t>”</a:t>
            </a:r>
            <a:r>
              <a:rPr lang="zh-CN" altLang="zh-CN">
                <a:latin typeface="Times New Roman" panose="02020603050405020304" pitchFamily="18" charset="0"/>
                <a:ea typeface="楷体_GB2312"/>
                <a:cs typeface="楷体_GB2312"/>
              </a:rPr>
              <a:t>时，相当于</a:t>
            </a:r>
            <a:r>
              <a:rPr lang="en-US" altLang="zh-CN">
                <a:latin typeface="Times New Roman" panose="02020603050405020304" pitchFamily="18" charset="0"/>
                <a:ea typeface="楷体_GB2312"/>
                <a:cs typeface="楷体_GB2312"/>
              </a:rPr>
              <a:t>besides</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in addition to</a:t>
            </a:r>
            <a:r>
              <a:rPr lang="zh-CN" altLang="zh-CN">
                <a:latin typeface="Times New Roman" panose="02020603050405020304" pitchFamily="18" charset="0"/>
                <a:ea typeface="楷体_GB2312"/>
                <a:cs typeface="楷体_GB2312"/>
              </a:rPr>
              <a:t>。</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994173"/>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1</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protect...from...</a:t>
            </a:r>
            <a:r>
              <a:rPr lang="zh-CN" altLang="zh-CN" kern="100" dirty="0">
                <a:latin typeface="Times New Roman" panose="02020603050405020304"/>
                <a:ea typeface="黑体" panose="02010609060101010101" pitchFamily="49" charset="-122"/>
                <a:cs typeface="Times New Roman" panose="02020603050405020304"/>
              </a:rPr>
              <a:t>保护</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黑体" panose="02010609060101010101" pitchFamily="49" charset="-122"/>
                <a:cs typeface="Times New Roman" panose="02020603050405020304"/>
              </a:rPr>
              <a:t>不受</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危害</a:t>
            </a:r>
            <a:r>
              <a:rPr lang="en-US" altLang="zh-CN" kern="100" dirty="0">
                <a:latin typeface="Times New Roman" panose="02020603050405020304"/>
                <a:ea typeface="黑体" panose="02010609060101010101" pitchFamily="49" charset="-122"/>
                <a:cs typeface="Courier New" panose="02070309020205020404"/>
              </a:rPr>
              <a:t>)</a:t>
            </a:r>
            <a:endParaRPr lang="zh-CN" altLang="zh-CN" sz="800"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1398985"/>
            <a:ext cx="8570119"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·Perhaps we comfort ourselves with the knowledge that most of the lies we tell are “white lies”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little lies that we tell to </a:t>
            </a:r>
            <a:r>
              <a:rPr lang="en-US" altLang="zh-CN" b="1" kern="100" dirty="0">
                <a:latin typeface="Times New Roman" panose="02020603050405020304"/>
                <a:cs typeface="Courier New" panose="02070309020205020404"/>
              </a:rPr>
              <a:t>protect</a:t>
            </a:r>
            <a:r>
              <a:rPr lang="en-US" altLang="zh-CN" kern="100" dirty="0">
                <a:latin typeface="Times New Roman" panose="02020603050405020304"/>
                <a:cs typeface="Courier New" panose="02070309020205020404"/>
              </a:rPr>
              <a:t> others </a:t>
            </a:r>
            <a:r>
              <a:rPr lang="en-US" altLang="zh-CN" b="1" kern="100" dirty="0">
                <a:latin typeface="Times New Roman" panose="02020603050405020304"/>
                <a:cs typeface="Courier New" panose="02070309020205020404"/>
              </a:rPr>
              <a:t>from</a:t>
            </a:r>
            <a:r>
              <a:rPr lang="en-US" altLang="zh-CN" kern="100" dirty="0">
                <a:latin typeface="Times New Roman" panose="02020603050405020304"/>
                <a:cs typeface="Courier New" panose="02070309020205020404"/>
              </a:rPr>
              <a:t> the truth.(</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8</a:t>
            </a:r>
            <a:r>
              <a:rPr lang="en-US" altLang="zh-CN" kern="100" dirty="0">
                <a:latin typeface="Times New Roman" panose="02020603050405020304"/>
                <a:cs typeface="Courier New" panose="02070309020205020404"/>
              </a:rPr>
              <a:t>)</a:t>
            </a:r>
          </a:p>
          <a:p>
            <a:pPr algn="just">
              <a:lnSpc>
                <a:spcPct val="150000"/>
              </a:lnSpc>
              <a:spcAft>
                <a:spcPts val="0"/>
              </a:spcAft>
              <a:defRPr/>
            </a:pPr>
            <a:r>
              <a:rPr lang="zh-CN" altLang="zh-CN" kern="100" dirty="0">
                <a:latin typeface="Times New Roman" panose="02020603050405020304"/>
                <a:cs typeface="Times New Roman" panose="02020603050405020304"/>
              </a:rPr>
              <a:t>也许我们会用这种认知安慰自己，我们说的大多数谎言都是</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善意的谎言</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：为了保护他人不受真相伤害而说的小谎言。</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·Ways must be found to </a:t>
            </a:r>
            <a:r>
              <a:rPr lang="en-US" altLang="zh-CN" b="1" kern="100" dirty="0">
                <a:latin typeface="Times New Roman" panose="02020603050405020304"/>
                <a:cs typeface="Courier New" panose="02070309020205020404"/>
              </a:rPr>
              <a:t>prevent</a:t>
            </a:r>
            <a:r>
              <a:rPr lang="en-US" altLang="zh-CN" kern="100" dirty="0">
                <a:latin typeface="Times New Roman" panose="02020603050405020304"/>
                <a:cs typeface="Courier New" panose="02070309020205020404"/>
              </a:rPr>
              <a:t> the poisonous gases </a:t>
            </a:r>
            <a:r>
              <a:rPr lang="en-US" altLang="zh-CN" b="1" kern="100" dirty="0">
                <a:latin typeface="Times New Roman" panose="02020603050405020304"/>
                <a:cs typeface="Courier New" panose="02070309020205020404"/>
              </a:rPr>
              <a:t>from</a:t>
            </a:r>
            <a:r>
              <a:rPr lang="en-US" altLang="zh-CN" kern="100" dirty="0">
                <a:latin typeface="Times New Roman" panose="02020603050405020304"/>
                <a:cs typeface="Courier New" panose="02070309020205020404"/>
              </a:rPr>
              <a:t> polluting the air.</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一定要找到办法阻止有毒气体污染空气。</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·They have done much to </a:t>
            </a:r>
            <a:r>
              <a:rPr lang="en-US" altLang="zh-CN" b="1" kern="100" dirty="0">
                <a:latin typeface="Times New Roman" panose="02020603050405020304"/>
                <a:cs typeface="Courier New" panose="02070309020205020404"/>
              </a:rPr>
              <a:t>protect</a:t>
            </a:r>
            <a:r>
              <a:rPr lang="en-US" altLang="zh-CN" kern="100" dirty="0">
                <a:latin typeface="Times New Roman" panose="02020603050405020304"/>
                <a:cs typeface="Courier New" panose="02070309020205020404"/>
              </a:rPr>
              <a:t> the dam </a:t>
            </a:r>
            <a:r>
              <a:rPr lang="en-US" altLang="zh-CN" b="1" kern="100" dirty="0">
                <a:latin typeface="Times New Roman" panose="02020603050405020304"/>
                <a:cs typeface="Courier New" panose="02070309020205020404"/>
              </a:rPr>
              <a:t>against</a:t>
            </a:r>
            <a:r>
              <a:rPr lang="en-US" altLang="zh-CN" kern="100" dirty="0">
                <a:latin typeface="Times New Roman" panose="02020603050405020304"/>
                <a:cs typeface="Courier New" panose="02070309020205020404"/>
              </a:rPr>
              <a:t> the possible flood.</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他们花费了很大精力以防大坝受可能的洪水的袭击。</a:t>
            </a:r>
            <a:endParaRPr lang="zh-CN" altLang="zh-CN" kern="100" dirty="0">
              <a:latin typeface="宋体" panose="02010600030101010101" pitchFamily="2" charset="-122"/>
              <a:cs typeface="Courier New" panose="02070309020205020404"/>
            </a:endParaRPr>
          </a:p>
        </p:txBody>
      </p:sp>
      <p:pic>
        <p:nvPicPr>
          <p:cNvPr id="39939" name="Picture 2" descr="核心短语"/>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600451" y="546497"/>
            <a:ext cx="167878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586979"/>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pitchFamily="49" charset="-128"/>
                <a:cs typeface="MS Mincho" panose="02020609040205080304" pitchFamily="49" charset="-128"/>
              </a:rPr>
              <a:t>►</a:t>
            </a:r>
            <a:r>
              <a:rPr lang="zh-CN" altLang="zh-CN" kern="100" dirty="0">
                <a:latin typeface="Times New Roman" panose="02020603050405020304"/>
                <a:cs typeface="Times New Roman" panose="02020603050405020304"/>
              </a:rPr>
              <a:t>单句语法填空</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补全句子</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98860" y="1002507"/>
            <a:ext cx="8401050"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Troops have been sent to protect aid workers  ____________ attack.</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As is known to us all</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shoes play an important role in our life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for they can protect our feet from ____________ (hurt).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No one can _________________________ leaving once we have made up our minds.</a:t>
            </a:r>
          </a:p>
          <a:p>
            <a:pPr algn="just">
              <a:lnSpc>
                <a:spcPct val="150000"/>
              </a:lnSpc>
              <a:spcAft>
                <a:spcPts val="0"/>
              </a:spcAft>
              <a:defRPr/>
            </a:pPr>
            <a:r>
              <a:rPr lang="zh-CN" altLang="zh-CN" kern="100" dirty="0">
                <a:latin typeface="Times New Roman" panose="02020603050405020304"/>
                <a:cs typeface="Times New Roman" panose="02020603050405020304"/>
              </a:rPr>
              <a:t>一旦我们拿定主意，没人能够阻止我们离开。</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5138738" y="1040607"/>
            <a:ext cx="79252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against</a:t>
            </a:r>
            <a:endParaRPr lang="zh-CN" altLang="en-US" dirty="0"/>
          </a:p>
        </p:txBody>
      </p:sp>
      <p:sp>
        <p:nvSpPr>
          <p:cNvPr id="7" name="矩形 6"/>
          <p:cNvSpPr/>
          <p:nvPr/>
        </p:nvSpPr>
        <p:spPr>
          <a:xfrm>
            <a:off x="1827610" y="1881188"/>
            <a:ext cx="108106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being hurt</a:t>
            </a:r>
            <a:endParaRPr lang="zh-CN" altLang="en-US" dirty="0"/>
          </a:p>
        </p:txBody>
      </p:sp>
      <p:sp>
        <p:nvSpPr>
          <p:cNvPr id="8" name="矩形 7"/>
          <p:cNvSpPr/>
          <p:nvPr/>
        </p:nvSpPr>
        <p:spPr>
          <a:xfrm>
            <a:off x="1962150" y="2275285"/>
            <a:ext cx="254941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stop/keep/prevent us from</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5" name="对象 1"/>
          <p:cNvGraphicFramePr>
            <a:graphicFrameLocks noChangeAspect="1"/>
          </p:cNvGraphicFramePr>
          <p:nvPr/>
        </p:nvGraphicFramePr>
        <p:xfrm>
          <a:off x="471488" y="641748"/>
          <a:ext cx="7908131" cy="3388519"/>
        </p:xfrm>
        <a:graphic>
          <a:graphicData uri="http://schemas.openxmlformats.org/presentationml/2006/ole">
            <mc:AlternateContent xmlns:mc="http://schemas.openxmlformats.org/markup-compatibility/2006">
              <mc:Choice xmlns:v="urn:schemas-microsoft-com:vml" Requires="v">
                <p:oleObj spid="_x0000_s41992" r:id="rId3" imgW="10563860" imgH="4526280" progId="Word.Document.8">
                  <p:embed/>
                </p:oleObj>
              </mc:Choice>
              <mc:Fallback>
                <p:oleObj r:id="rId3" imgW="10563860" imgH="4526280" progId="Word.Document.8">
                  <p:embed/>
                  <p:pic>
                    <p:nvPicPr>
                      <p:cNvPr id="0" name="对象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8" y="641748"/>
                        <a:ext cx="7908131" cy="338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2</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in advance </a:t>
            </a:r>
            <a:r>
              <a:rPr lang="zh-CN" altLang="zh-CN" kern="100" dirty="0">
                <a:latin typeface="Times New Roman" panose="02020603050405020304"/>
                <a:ea typeface="黑体" panose="02010609060101010101" pitchFamily="49" charset="-122"/>
                <a:cs typeface="Times New Roman" panose="02020603050405020304"/>
              </a:rPr>
              <a:t>提前，预先</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870348"/>
            <a:ext cx="8570119"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·Going back to Walter Scott’s lines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we may find even white lies have results we cannot know </a:t>
            </a:r>
            <a:r>
              <a:rPr lang="en-US" altLang="zh-CN" b="1" kern="100" dirty="0">
                <a:latin typeface="Times New Roman" panose="02020603050405020304"/>
                <a:cs typeface="Courier New" panose="02070309020205020404"/>
              </a:rPr>
              <a:t>in advance</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9</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回到沃尔特</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斯科特的台词，我们可能会发现，善意的谎言有我们无法事先知道的结果。</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·It’s cheaper if you book the tickets </a:t>
            </a:r>
            <a:r>
              <a:rPr lang="en-US" altLang="zh-CN" b="1" kern="100" dirty="0">
                <a:latin typeface="Times New Roman" panose="02020603050405020304"/>
                <a:cs typeface="Courier New" panose="02070309020205020404"/>
              </a:rPr>
              <a:t>in advance</a:t>
            </a:r>
            <a:r>
              <a:rPr lang="en-US" altLang="zh-CN" kern="100" dirty="0">
                <a:latin typeface="Times New Roman" panose="02020603050405020304"/>
                <a:cs typeface="Courier New" panose="02070309020205020404"/>
              </a:rPr>
              <a:t>.</a:t>
            </a:r>
          </a:p>
          <a:p>
            <a:pPr algn="just">
              <a:lnSpc>
                <a:spcPct val="150000"/>
              </a:lnSpc>
              <a:spcAft>
                <a:spcPts val="0"/>
              </a:spcAft>
              <a:defRPr/>
            </a:pPr>
            <a:r>
              <a:rPr lang="zh-CN" altLang="zh-CN" kern="100" dirty="0">
                <a:latin typeface="Times New Roman" panose="02020603050405020304"/>
                <a:cs typeface="Times New Roman" panose="02020603050405020304"/>
              </a:rPr>
              <a:t>预定票要便宜一些。</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pitchFamily="49" charset="-128"/>
                <a:cs typeface="MS Mincho" panose="02020609040205080304" pitchFamily="49" charset="-128"/>
              </a:rPr>
              <a:t>►</a:t>
            </a:r>
            <a:r>
              <a:rPr lang="zh-CN" altLang="zh-CN" kern="100" dirty="0">
                <a:latin typeface="Times New Roman" panose="02020603050405020304"/>
                <a:cs typeface="Times New Roman" panose="02020603050405020304"/>
              </a:rPr>
              <a:t>补全句子</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08385" y="890587"/>
            <a:ext cx="8401050"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Galileo’s ideas were well ______________________ in which he lived.</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伽利略的思想远远超越了他所处的时代。</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______________</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this problem should not occur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but _________________ it does.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从理论上讲，这个问题不应该发生，但实际它却发生了。</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3275410" y="919163"/>
            <a:ext cx="210057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 advance of the age</a:t>
            </a:r>
            <a:endParaRPr lang="zh-CN" altLang="en-US" dirty="0"/>
          </a:p>
        </p:txBody>
      </p:sp>
      <p:sp>
        <p:nvSpPr>
          <p:cNvPr id="7" name="矩形 6"/>
          <p:cNvSpPr/>
          <p:nvPr/>
        </p:nvSpPr>
        <p:spPr>
          <a:xfrm>
            <a:off x="926307" y="1751410"/>
            <a:ext cx="96916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 theory</a:t>
            </a:r>
            <a:endParaRPr lang="zh-CN" altLang="en-US" dirty="0"/>
          </a:p>
        </p:txBody>
      </p:sp>
      <p:sp>
        <p:nvSpPr>
          <p:cNvPr id="8" name="矩形 7"/>
          <p:cNvSpPr/>
          <p:nvPr/>
        </p:nvSpPr>
        <p:spPr>
          <a:xfrm>
            <a:off x="6278167" y="1762126"/>
            <a:ext cx="96564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 reality</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57188" y="689373"/>
            <a:ext cx="8484394"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短语记牢</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in theory </a:t>
            </a:r>
            <a:r>
              <a:rPr lang="zh-CN" altLang="zh-CN" kern="100" dirty="0">
                <a:latin typeface="Times New Roman" panose="02020603050405020304"/>
                <a:ea typeface="楷体_GB2312"/>
                <a:cs typeface="Times New Roman" panose="02020603050405020304"/>
              </a:rPr>
              <a:t>理论上</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in reality  </a:t>
            </a:r>
            <a:r>
              <a:rPr lang="zh-CN" altLang="zh-CN" kern="100" dirty="0">
                <a:latin typeface="Times New Roman" panose="02020603050405020304"/>
                <a:ea typeface="楷体_GB2312"/>
                <a:cs typeface="Times New Roman" panose="02020603050405020304"/>
              </a:rPr>
              <a:t>事实上</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in brief  </a:t>
            </a:r>
            <a:r>
              <a:rPr lang="zh-CN" altLang="zh-CN" kern="100" dirty="0">
                <a:latin typeface="Times New Roman" panose="02020603050405020304"/>
                <a:ea typeface="楷体_GB2312"/>
                <a:cs typeface="Times New Roman" panose="02020603050405020304"/>
              </a:rPr>
              <a:t>简而言之</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in order  </a:t>
            </a:r>
            <a:r>
              <a:rPr lang="zh-CN" altLang="zh-CN" kern="100" dirty="0">
                <a:latin typeface="Times New Roman" panose="02020603050405020304"/>
                <a:ea typeface="楷体_GB2312"/>
                <a:cs typeface="Times New Roman" panose="02020603050405020304"/>
              </a:rPr>
              <a:t>有序地</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in public  </a:t>
            </a:r>
            <a:r>
              <a:rPr lang="zh-CN" altLang="zh-CN" kern="100" dirty="0">
                <a:latin typeface="Times New Roman" panose="02020603050405020304"/>
                <a:ea typeface="楷体_GB2312"/>
                <a:cs typeface="Times New Roman" panose="02020603050405020304"/>
              </a:rPr>
              <a:t>公开地</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in silence  </a:t>
            </a:r>
            <a:r>
              <a:rPr lang="zh-CN" altLang="zh-CN" kern="100" dirty="0">
                <a:latin typeface="Times New Roman" panose="02020603050405020304"/>
                <a:ea typeface="楷体_GB2312"/>
                <a:cs typeface="Times New Roman" panose="02020603050405020304"/>
              </a:rPr>
              <a:t>沉默地</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in return  </a:t>
            </a:r>
            <a:r>
              <a:rPr lang="zh-CN" altLang="zh-CN" kern="100" dirty="0">
                <a:latin typeface="Times New Roman" panose="02020603050405020304"/>
                <a:ea typeface="楷体_GB2312"/>
                <a:cs typeface="Times New Roman" panose="02020603050405020304"/>
              </a:rPr>
              <a:t>作为报答</a:t>
            </a:r>
            <a:endParaRPr lang="zh-CN" altLang="zh-CN" sz="800" kern="100" dirty="0">
              <a:latin typeface="宋体" panose="02010600030101010101" pitchFamily="2" charset="-122"/>
              <a:cs typeface="Courier New" panose="02070309020205020404"/>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923926"/>
            <a:ext cx="8570119"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323850" algn="just">
              <a:lnSpc>
                <a:spcPct val="150000"/>
              </a:lnSpc>
              <a:spcAft>
                <a:spcPts val="0"/>
              </a:spcAft>
              <a:defRPr/>
            </a:pPr>
            <a:r>
              <a:rPr lang="en-US" altLang="zh-CN" kern="100" dirty="0">
                <a:latin typeface="Times New Roman" panose="02020603050405020304"/>
              </a:rPr>
              <a:t>1.Stop for a moment and consider that perhaps your friends wants some frank comments from you </a:t>
            </a:r>
            <a:r>
              <a:rPr lang="en-US" altLang="zh-CN" b="1" kern="100" dirty="0">
                <a:latin typeface="Times New Roman" panose="02020603050405020304"/>
              </a:rPr>
              <a:t>so that</a:t>
            </a:r>
            <a:r>
              <a:rPr lang="en-US" altLang="zh-CN" kern="100" dirty="0">
                <a:latin typeface="Times New Roman" panose="02020603050405020304"/>
              </a:rPr>
              <a:t> they can improve.(</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rPr>
              <a:t>P</a:t>
            </a:r>
            <a:r>
              <a:rPr lang="en-US" altLang="zh-CN" kern="100" baseline="-25000" dirty="0">
                <a:latin typeface="Times New Roman" panose="02020603050405020304"/>
              </a:rPr>
              <a:t>9</a:t>
            </a:r>
            <a:r>
              <a:rPr lang="en-US" altLang="zh-CN" kern="100" dirty="0">
                <a:latin typeface="Times New Roman" panose="02020603050405020304"/>
              </a:rPr>
              <a:t>)</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66726" y="1752600"/>
            <a:ext cx="8317706"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停下来想一想，也许你的朋友想从你这里得到一些坦率的意见，这样他们就可以改进。</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【分析】</a:t>
            </a:r>
            <a:r>
              <a:rPr lang="zh-CN" altLang="zh-CN" kern="100" dirty="0">
                <a:latin typeface="Times New Roman" panose="02020603050405020304" pitchFamily="18" charset="0"/>
                <a:ea typeface="Times New Roman" panose="02020603050405020304"/>
                <a:cs typeface="Times New Roman" panose="02020603050405020304" pitchFamily="18" charset="0"/>
              </a:rPr>
              <a:t> </a:t>
            </a:r>
            <a:r>
              <a:rPr lang="en-US" altLang="zh-CN" b="1" kern="100" dirty="0">
                <a:latin typeface="Times New Roman" panose="02020603050405020304" pitchFamily="18" charset="0"/>
                <a:ea typeface="Times New Roman" panose="02020603050405020304"/>
                <a:cs typeface="Times New Roman" panose="02020603050405020304" pitchFamily="18" charset="0"/>
              </a:rPr>
              <a:t>so that</a:t>
            </a:r>
            <a:r>
              <a:rPr lang="en-US" altLang="zh-CN" kern="100" dirty="0">
                <a:latin typeface="Times New Roman" panose="02020603050405020304" pitchFamily="18" charset="0"/>
                <a:cs typeface="Times New Roman" panose="02020603050405020304" pitchFamily="18" charset="0"/>
              </a:rPr>
              <a:t>“</a:t>
            </a:r>
            <a:r>
              <a:rPr lang="zh-CN" altLang="zh-CN" kern="100" dirty="0">
                <a:latin typeface="Times New Roman" panose="02020603050405020304" pitchFamily="18" charset="0"/>
                <a:cs typeface="Times New Roman" panose="02020603050405020304" pitchFamily="18" charset="0"/>
              </a:rPr>
              <a:t>为了，以便</a:t>
            </a:r>
            <a:r>
              <a:rPr lang="en-US" altLang="zh-CN" kern="100" dirty="0">
                <a:latin typeface="Times New Roman" panose="02020603050405020304" pitchFamily="18" charset="0"/>
                <a:cs typeface="Times New Roman" panose="02020603050405020304" pitchFamily="18" charset="0"/>
              </a:rPr>
              <a:t>”</a:t>
            </a:r>
            <a:r>
              <a:rPr lang="zh-CN" altLang="zh-CN" kern="100" dirty="0">
                <a:latin typeface="Times New Roman" panose="02020603050405020304" pitchFamily="18" charset="0"/>
                <a:cs typeface="Times New Roman" panose="02020603050405020304" pitchFamily="18" charset="0"/>
              </a:rPr>
              <a:t>，</a:t>
            </a:r>
            <a:r>
              <a:rPr lang="zh-CN" altLang="zh-CN" kern="100" dirty="0">
                <a:latin typeface="Times New Roman" panose="02020603050405020304" pitchFamily="18" charset="0"/>
                <a:ea typeface="Times New Roman" panose="02020603050405020304"/>
                <a:cs typeface="Times New Roman" panose="02020603050405020304" pitchFamily="18" charset="0"/>
              </a:rPr>
              <a:t> </a:t>
            </a:r>
            <a:r>
              <a:rPr lang="zh-CN" altLang="zh-CN" kern="100" dirty="0">
                <a:latin typeface="Times New Roman" panose="02020603050405020304" pitchFamily="18" charset="0"/>
                <a:cs typeface="Times New Roman" panose="02020603050405020304" pitchFamily="18" charset="0"/>
              </a:rPr>
              <a:t>在句中引导目的状语从句。</a:t>
            </a:r>
            <a:endParaRPr lang="zh-CN" altLang="zh-CN" sz="800" kern="100" dirty="0">
              <a:latin typeface="Times New Roman" panose="02020603050405020304" pitchFamily="18" charset="0"/>
              <a:cs typeface="Times New Roman" panose="02020603050405020304" pitchFamily="18" charset="0"/>
            </a:endParaRPr>
          </a:p>
          <a:p>
            <a:pPr algn="just">
              <a:lnSpc>
                <a:spcPct val="150000"/>
              </a:lnSpc>
              <a:spcAft>
                <a:spcPts val="0"/>
              </a:spcAft>
              <a:defRPr/>
            </a:pP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【拓展】</a:t>
            </a:r>
            <a:r>
              <a:rPr lang="zh-CN" altLang="zh-CN" kern="100" dirty="0">
                <a:latin typeface="Times New Roman" panose="02020603050405020304" pitchFamily="18" charset="0"/>
                <a:ea typeface="Times New Roman" panose="02020603050405020304"/>
                <a:cs typeface="Times New Roman" panose="02020603050405020304" pitchFamily="18" charset="0"/>
              </a:rPr>
              <a:t> </a:t>
            </a:r>
            <a:r>
              <a:rPr lang="zh-CN" altLang="zh-CN" kern="100" dirty="0">
                <a:latin typeface="Times New Roman" panose="02020603050405020304" pitchFamily="18" charset="0"/>
                <a:cs typeface="Times New Roman" panose="02020603050405020304" pitchFamily="18" charset="0"/>
              </a:rPr>
              <a:t>引导目的状语从句的从属连词</a:t>
            </a:r>
            <a:endParaRPr lang="zh-CN" altLang="zh-CN" sz="800" kern="100" dirty="0">
              <a:latin typeface="Times New Roman" panose="02020603050405020304" pitchFamily="18" charset="0"/>
              <a:cs typeface="Times New Roman" panose="02020603050405020304" pitchFamily="18" charset="0"/>
            </a:endParaRPr>
          </a:p>
          <a:p>
            <a:pPr algn="just">
              <a:lnSpc>
                <a:spcPct val="150000"/>
              </a:lnSpc>
              <a:spcAft>
                <a:spcPts val="0"/>
              </a:spcAft>
              <a:defRPr/>
            </a:pPr>
            <a:r>
              <a:rPr lang="en-US" altLang="zh-CN" kern="100" dirty="0">
                <a:latin typeface="Times New Roman" panose="02020603050405020304" pitchFamily="18" charset="0"/>
                <a:ea typeface="楷体_GB2312"/>
                <a:cs typeface="Times New Roman" panose="02020603050405020304" pitchFamily="18" charset="0"/>
              </a:rPr>
              <a:t>(1)in order that</a:t>
            </a:r>
            <a:r>
              <a:rPr lang="zh-CN" altLang="zh-CN" kern="100" dirty="0">
                <a:latin typeface="Times New Roman" panose="02020603050405020304" pitchFamily="18" charset="0"/>
                <a:ea typeface="楷体_GB2312"/>
                <a:cs typeface="Times New Roman" panose="02020603050405020304" pitchFamily="18" charset="0"/>
              </a:rPr>
              <a:t>　为了，以便</a:t>
            </a:r>
            <a:endParaRPr lang="zh-CN" altLang="zh-CN" sz="800" kern="100" dirty="0">
              <a:latin typeface="Times New Roman" panose="02020603050405020304" pitchFamily="18" charset="0"/>
              <a:cs typeface="Times New Roman" panose="02020603050405020304" pitchFamily="18" charset="0"/>
            </a:endParaRPr>
          </a:p>
          <a:p>
            <a:pPr algn="just">
              <a:lnSpc>
                <a:spcPct val="150000"/>
              </a:lnSpc>
              <a:spcAft>
                <a:spcPts val="0"/>
              </a:spcAft>
              <a:defRPr/>
            </a:pPr>
            <a:r>
              <a:rPr lang="en-US" altLang="zh-CN" kern="100" dirty="0">
                <a:latin typeface="Times New Roman" panose="02020603050405020304" pitchFamily="18" charset="0"/>
                <a:ea typeface="楷体_GB2312"/>
                <a:cs typeface="Times New Roman" panose="02020603050405020304" pitchFamily="18" charset="0"/>
              </a:rPr>
              <a:t>(2)in case   </a:t>
            </a:r>
            <a:r>
              <a:rPr lang="zh-CN" altLang="zh-CN" kern="100" dirty="0">
                <a:latin typeface="Times New Roman" panose="02020603050405020304" pitchFamily="18" charset="0"/>
                <a:ea typeface="楷体_GB2312"/>
                <a:cs typeface="Times New Roman" panose="02020603050405020304" pitchFamily="18" charset="0"/>
              </a:rPr>
              <a:t>以防</a:t>
            </a:r>
            <a:endParaRPr lang="zh-CN" altLang="zh-CN" sz="800" kern="100" dirty="0">
              <a:latin typeface="Times New Roman" panose="02020603050405020304" pitchFamily="18" charset="0"/>
              <a:cs typeface="Times New Roman" panose="02020603050405020304" pitchFamily="18" charset="0"/>
            </a:endParaRPr>
          </a:p>
          <a:p>
            <a:pPr algn="just">
              <a:lnSpc>
                <a:spcPct val="150000"/>
              </a:lnSpc>
              <a:spcAft>
                <a:spcPts val="0"/>
              </a:spcAft>
              <a:defRPr/>
            </a:pPr>
            <a:r>
              <a:rPr lang="en-US" altLang="zh-CN" kern="100" dirty="0">
                <a:latin typeface="Times New Roman" panose="02020603050405020304" pitchFamily="18" charset="0"/>
                <a:ea typeface="楷体_GB2312"/>
                <a:cs typeface="Times New Roman" panose="02020603050405020304" pitchFamily="18" charset="0"/>
              </a:rPr>
              <a:t>(3)for fear that  </a:t>
            </a:r>
            <a:r>
              <a:rPr lang="zh-CN" altLang="zh-CN" kern="100" dirty="0">
                <a:latin typeface="Times New Roman" panose="02020603050405020304" pitchFamily="18" charset="0"/>
                <a:ea typeface="楷体_GB2312"/>
                <a:cs typeface="Times New Roman" panose="02020603050405020304" pitchFamily="18" charset="0"/>
              </a:rPr>
              <a:t>以免，惟恐</a:t>
            </a:r>
            <a:endParaRPr lang="zh-CN" altLang="zh-CN" kern="100" dirty="0">
              <a:latin typeface="Times New Roman" panose="02020603050405020304" pitchFamily="18" charset="0"/>
              <a:cs typeface="Times New Roman" panose="02020603050405020304" pitchFamily="18" charset="0"/>
            </a:endParaRPr>
          </a:p>
        </p:txBody>
      </p:sp>
      <p:pic>
        <p:nvPicPr>
          <p:cNvPr id="46083" name="Picture 2" descr="经典句式"/>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356372" y="503635"/>
            <a:ext cx="167997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83381" y="689373"/>
            <a:ext cx="8401050"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·Speak clearly </a:t>
            </a:r>
            <a:r>
              <a:rPr lang="en-US" altLang="zh-CN" b="1" kern="100" dirty="0">
                <a:latin typeface="Times New Roman" panose="02020603050405020304"/>
                <a:cs typeface="Courier New" panose="02070309020205020404"/>
              </a:rPr>
              <a:t>so that</a:t>
            </a:r>
            <a:r>
              <a:rPr lang="en-US" altLang="zh-CN" kern="100" dirty="0">
                <a:latin typeface="Times New Roman" panose="02020603050405020304"/>
                <a:cs typeface="Courier New" panose="02070309020205020404"/>
              </a:rPr>
              <a:t> they may understand you.</a:t>
            </a:r>
            <a:r>
              <a:rPr lang="zh-CN" altLang="zh-CN" kern="100" dirty="0">
                <a:latin typeface="Times New Roman" panose="02020603050405020304"/>
                <a:cs typeface="Times New Roman" panose="02020603050405020304"/>
              </a:rPr>
              <a:t>讲清楚些，以便他们能理解你。</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·He studied hard </a:t>
            </a:r>
            <a:r>
              <a:rPr lang="en-US" altLang="zh-CN" b="1" kern="100" dirty="0">
                <a:latin typeface="Times New Roman" panose="02020603050405020304"/>
                <a:cs typeface="Courier New" panose="02070309020205020404"/>
              </a:rPr>
              <a:t>in order that</a:t>
            </a:r>
            <a:r>
              <a:rPr lang="en-US" altLang="zh-CN" kern="100" dirty="0">
                <a:latin typeface="Times New Roman" panose="02020603050405020304"/>
                <a:cs typeface="Courier New" panose="02070309020205020404"/>
              </a:rPr>
              <a:t> he could pass the exam.</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他努力学习以便能考试及格。</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·Shut the window </a:t>
            </a:r>
            <a:r>
              <a:rPr lang="en-US" altLang="zh-CN" b="1" kern="100" dirty="0">
                <a:latin typeface="Times New Roman" panose="02020603050405020304"/>
                <a:cs typeface="Courier New" panose="02070309020205020404"/>
              </a:rPr>
              <a:t>for fear that</a:t>
            </a:r>
            <a:r>
              <a:rPr lang="en-US" altLang="zh-CN" kern="100" dirty="0">
                <a:latin typeface="Times New Roman" panose="02020603050405020304"/>
                <a:cs typeface="Courier New" panose="02070309020205020404"/>
              </a:rPr>
              <a:t> it may rain.</a:t>
            </a:r>
            <a:r>
              <a:rPr lang="zh-CN" altLang="zh-CN" kern="100" dirty="0">
                <a:latin typeface="Times New Roman" panose="02020603050405020304"/>
                <a:cs typeface="Times New Roman" panose="02020603050405020304"/>
              </a:rPr>
              <a:t>把窗子关上以防下雨。</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·Take warm clothes </a:t>
            </a:r>
            <a:r>
              <a:rPr lang="en-US" altLang="zh-CN" b="1" kern="100" dirty="0">
                <a:latin typeface="Times New Roman" panose="02020603050405020304"/>
                <a:cs typeface="Courier New" panose="02070309020205020404"/>
              </a:rPr>
              <a:t>in case</a:t>
            </a:r>
            <a:r>
              <a:rPr lang="en-US" altLang="zh-CN" kern="100" dirty="0">
                <a:latin typeface="Times New Roman" panose="02020603050405020304"/>
                <a:cs typeface="Courier New" panose="02070309020205020404"/>
              </a:rPr>
              <a:t> the weather is cold.</a:t>
            </a:r>
            <a:r>
              <a:rPr lang="zh-CN" altLang="zh-CN" kern="100" dirty="0">
                <a:latin typeface="Times New Roman" panose="02020603050405020304"/>
                <a:cs typeface="Times New Roman" panose="02020603050405020304"/>
              </a:rPr>
              <a:t>带上厚衣服以防天冷。</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黑体" panose="02010609060101010101" pitchFamily="49" charset="-122"/>
                <a:cs typeface="Times New Roman" panose="02020603050405020304"/>
              </a:rPr>
              <a:t>【名师提醒】</a:t>
            </a:r>
            <a:r>
              <a:rPr lang="zh-CN" altLang="zh-CN" kern="100" dirty="0">
                <a:latin typeface="Times New Roman" panose="02020603050405020304"/>
                <a:cs typeface="Times New Roman" panose="02020603050405020304"/>
              </a:rPr>
              <a:t>　</a:t>
            </a:r>
            <a:r>
              <a:rPr lang="en-US" altLang="zh-CN" kern="100" dirty="0">
                <a:latin typeface="Times New Roman" panose="02020603050405020304"/>
                <a:cs typeface="Courier New" panose="02070309020205020404"/>
              </a:rPr>
              <a:t>(1)so that</a:t>
            </a:r>
            <a:r>
              <a:rPr lang="zh-CN" altLang="zh-CN" kern="100" dirty="0">
                <a:latin typeface="Times New Roman" panose="02020603050405020304"/>
                <a:cs typeface="Times New Roman" panose="02020603050405020304"/>
              </a:rPr>
              <a:t>引导目的状语从句时有时可省略</a:t>
            </a:r>
            <a:r>
              <a:rPr lang="en-US" altLang="zh-CN" kern="100" dirty="0">
                <a:latin typeface="Times New Roman" panose="02020603050405020304"/>
                <a:cs typeface="Courier New" panose="02070309020205020404"/>
              </a:rPr>
              <a:t>so</a:t>
            </a:r>
            <a:r>
              <a:rPr lang="zh-CN" altLang="zh-CN" kern="100" dirty="0">
                <a:latin typeface="Times New Roman" panose="02020603050405020304"/>
                <a:cs typeface="Times New Roman" panose="02020603050405020304"/>
              </a:rPr>
              <a:t>而只用</a:t>
            </a:r>
            <a:r>
              <a:rPr lang="en-US" altLang="zh-CN" kern="100" dirty="0">
                <a:latin typeface="Times New Roman" panose="02020603050405020304"/>
                <a:cs typeface="Courier New" panose="02070309020205020404"/>
              </a:rPr>
              <a:t>that</a:t>
            </a:r>
            <a:r>
              <a:rPr lang="zh-CN" altLang="zh-CN" kern="100" dirty="0">
                <a:latin typeface="Times New Roman" panose="02020603050405020304"/>
                <a:cs typeface="Times New Roman" panose="02020603050405020304"/>
              </a:rPr>
              <a:t>，有时也可只用</a:t>
            </a:r>
            <a:r>
              <a:rPr lang="en-US" altLang="zh-CN" kern="100" dirty="0">
                <a:latin typeface="Times New Roman" panose="02020603050405020304"/>
                <a:cs typeface="Courier New" panose="02070309020205020404"/>
              </a:rPr>
              <a:t>so</a:t>
            </a:r>
            <a:r>
              <a:rPr lang="zh-CN" altLang="zh-CN" kern="100" dirty="0">
                <a:latin typeface="Times New Roman" panose="02020603050405020304"/>
                <a:cs typeface="Times New Roman" panose="020206030504050203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(2)in case</a:t>
            </a:r>
            <a:r>
              <a:rPr lang="zh-CN" altLang="zh-CN" kern="100" dirty="0">
                <a:latin typeface="Times New Roman" panose="02020603050405020304"/>
                <a:cs typeface="Times New Roman" panose="02020603050405020304"/>
              </a:rPr>
              <a:t>既可引导目的状语从句，也可引导条件状语从句。</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298847" y="809625"/>
            <a:ext cx="8485584"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同义句转换</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He got up early so as to catch the early bus.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He got up early _______________________ he could catch the early bus.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He left an hour earlier for fear of missing the train.</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He left an hour earlier _________________________ he might miss the train.</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You’d better take the keys in case of my being out.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You’d better take the keys ________________ I’m out.</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2321719" y="1701404"/>
            <a:ext cx="194027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so that/in order that</a:t>
            </a:r>
            <a:endParaRPr lang="zh-CN" altLang="en-US" dirty="0"/>
          </a:p>
        </p:txBody>
      </p:sp>
      <p:sp>
        <p:nvSpPr>
          <p:cNvPr id="7" name="矩形 6"/>
          <p:cNvSpPr/>
          <p:nvPr/>
        </p:nvSpPr>
        <p:spPr>
          <a:xfrm>
            <a:off x="3629025" y="2499123"/>
            <a:ext cx="122854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for fear that</a:t>
            </a:r>
            <a:endParaRPr lang="zh-CN" altLang="en-US" dirty="0"/>
          </a:p>
        </p:txBody>
      </p:sp>
      <p:sp>
        <p:nvSpPr>
          <p:cNvPr id="8" name="矩形 7"/>
          <p:cNvSpPr/>
          <p:nvPr/>
        </p:nvSpPr>
        <p:spPr>
          <a:xfrm>
            <a:off x="3518297" y="3309938"/>
            <a:ext cx="77328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 case</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02419" y="506016"/>
            <a:ext cx="8570119" cy="42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540385" algn="just">
              <a:lnSpc>
                <a:spcPct val="150000"/>
              </a:lnSpc>
              <a:spcAft>
                <a:spcPts val="0"/>
              </a:spcAft>
              <a:defRPr/>
            </a:pPr>
            <a:r>
              <a:rPr lang="en-US" altLang="zh-CN" kern="100" dirty="0">
                <a:latin typeface="Times New Roman" panose="02020603050405020304"/>
                <a:cs typeface="Courier New" panose="02070309020205020404"/>
              </a:rPr>
              <a:t>Another reason for telling a white lie is to give </a:t>
            </a:r>
            <a:r>
              <a:rPr lang="en-US" altLang="zh-CN" b="1" kern="100" dirty="0" err="1">
                <a:latin typeface="Times New Roman" panose="02020603050405020304"/>
                <a:cs typeface="Courier New" panose="02070309020205020404"/>
              </a:rPr>
              <a:t>encouragement</a:t>
            </a:r>
            <a:r>
              <a:rPr lang="en-US" altLang="zh-CN" kern="100" dirty="0" err="1">
                <a:latin typeface="Times New Roman" panose="02020603050405020304"/>
                <a:cs typeface="Courier New" panose="02070309020205020404"/>
              </a:rPr>
              <a:t>.Say</a:t>
            </a:r>
            <a:r>
              <a:rPr lang="en-US" altLang="zh-CN" kern="100" dirty="0">
                <a:latin typeface="Times New Roman" panose="02020603050405020304"/>
                <a:cs typeface="Courier New" panose="02070309020205020404"/>
              </a:rPr>
              <a:t> for example that your friend asks you what you think of his </a:t>
            </a:r>
            <a:r>
              <a:rPr lang="en-US" altLang="zh-CN" kern="100" dirty="0" err="1">
                <a:latin typeface="Times New Roman" panose="02020603050405020304"/>
                <a:cs typeface="Courier New" panose="02070309020205020404"/>
              </a:rPr>
              <a:t>singing.You</a:t>
            </a:r>
            <a:r>
              <a:rPr lang="en-US" altLang="zh-CN" kern="100" dirty="0">
                <a:latin typeface="Times New Roman" panose="02020603050405020304"/>
                <a:cs typeface="Courier New" panose="02070309020205020404"/>
              </a:rPr>
              <a:t> of course say that it’s wonderful</a:t>
            </a:r>
            <a:r>
              <a:rPr lang="zh-CN" altLang="zh-CN" kern="100" dirty="0">
                <a:latin typeface="Times New Roman" panose="02020603050405020304"/>
                <a:cs typeface="Times New Roman" panose="02020603050405020304"/>
              </a:rPr>
              <a:t>，</a:t>
            </a:r>
            <a:r>
              <a:rPr lang="en-US" altLang="zh-CN" b="1" kern="100" dirty="0">
                <a:latin typeface="Times New Roman" panose="02020603050405020304"/>
                <a:cs typeface="Courier New" panose="02070309020205020404"/>
              </a:rPr>
              <a:t>despite</a:t>
            </a:r>
            <a:r>
              <a:rPr lang="en-US" altLang="zh-CN" kern="100" dirty="0">
                <a:latin typeface="Times New Roman" panose="02020603050405020304"/>
                <a:cs typeface="Courier New" panose="02070309020205020404"/>
              </a:rPr>
              <a:t> secretly thinking that your cat can sing </a:t>
            </a:r>
            <a:r>
              <a:rPr lang="en-US" altLang="zh-CN" kern="100" dirty="0" err="1">
                <a:latin typeface="Times New Roman" panose="02020603050405020304"/>
                <a:cs typeface="Courier New" panose="02070309020205020404"/>
              </a:rPr>
              <a:t>better.Stop</a:t>
            </a:r>
            <a:r>
              <a:rPr lang="en-US" altLang="zh-CN" kern="100" dirty="0">
                <a:latin typeface="Times New Roman" panose="02020603050405020304"/>
                <a:cs typeface="Courier New" panose="02070309020205020404"/>
              </a:rPr>
              <a:t> for a moment and consider that perhaps your friend wants some </a:t>
            </a:r>
            <a:r>
              <a:rPr lang="en-US" altLang="zh-CN" b="1" kern="100" dirty="0">
                <a:latin typeface="Times New Roman" panose="02020603050405020304"/>
                <a:cs typeface="Courier New" panose="02070309020205020404"/>
              </a:rPr>
              <a:t>frank comments</a:t>
            </a:r>
            <a:r>
              <a:rPr lang="en-US" altLang="zh-CN" kern="100" dirty="0">
                <a:latin typeface="Times New Roman" panose="02020603050405020304"/>
                <a:cs typeface="Courier New" panose="02070309020205020404"/>
              </a:rPr>
              <a:t> from you so that they can </a:t>
            </a:r>
            <a:r>
              <a:rPr lang="en-US" altLang="zh-CN" kern="100" dirty="0" err="1">
                <a:latin typeface="Times New Roman" panose="02020603050405020304"/>
                <a:cs typeface="Courier New" panose="02070309020205020404"/>
              </a:rPr>
              <a:t>improve.Or</a:t>
            </a:r>
            <a:r>
              <a:rPr lang="en-US" altLang="zh-CN" kern="100" dirty="0">
                <a:latin typeface="Times New Roman" panose="02020603050405020304"/>
                <a:cs typeface="Courier New" panose="02070309020205020404"/>
              </a:rPr>
              <a:t> perhaps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they need to know that they should look for a different </a:t>
            </a:r>
            <a:r>
              <a:rPr lang="en-US" altLang="zh-CN" b="1" kern="100" dirty="0">
                <a:latin typeface="Times New Roman" panose="02020603050405020304"/>
                <a:cs typeface="Courier New" panose="02070309020205020404"/>
              </a:rPr>
              <a:t>hobby</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indent="540385" algn="just">
              <a:lnSpc>
                <a:spcPct val="150000"/>
              </a:lnSpc>
              <a:spcAft>
                <a:spcPts val="0"/>
              </a:spcAft>
              <a:defRPr/>
            </a:pPr>
            <a:r>
              <a:rPr lang="en-US" altLang="zh-CN" kern="100" dirty="0">
                <a:latin typeface="Times New Roman" panose="02020603050405020304"/>
                <a:cs typeface="Courier New" panose="02070309020205020404"/>
              </a:rPr>
              <a:t>Finally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we may also tell a white lie when we want to protect others from bad </a:t>
            </a:r>
            <a:r>
              <a:rPr lang="en-US" altLang="zh-CN" kern="100" dirty="0" err="1">
                <a:latin typeface="Times New Roman" panose="02020603050405020304"/>
                <a:cs typeface="Courier New" panose="02070309020205020404"/>
              </a:rPr>
              <a:t>news.If</a:t>
            </a:r>
            <a:r>
              <a:rPr lang="en-US" altLang="zh-CN" kern="100" dirty="0">
                <a:latin typeface="Times New Roman" panose="02020603050405020304"/>
                <a:cs typeface="Courier New" panose="02070309020205020404"/>
              </a:rPr>
              <a:t> you’ve had a bad day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do you tell your parents about it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or do you </a:t>
            </a:r>
            <a:r>
              <a:rPr lang="en-US" altLang="zh-CN" b="1" kern="100" dirty="0">
                <a:latin typeface="Times New Roman" panose="02020603050405020304"/>
                <a:cs typeface="Courier New" panose="02070309020205020404"/>
              </a:rPr>
              <a:t>hide</a:t>
            </a:r>
            <a:r>
              <a:rPr lang="en-US" altLang="zh-CN" kern="100" dirty="0">
                <a:latin typeface="Times New Roman" panose="02020603050405020304"/>
                <a:cs typeface="Courier New" panose="02070309020205020404"/>
              </a:rPr>
              <a:t> your tears and lie that your day was “fine”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 (7)If the latter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don’t you think your parents would want to listen to you and understand your feelings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Wouldn’t it be better to </a:t>
            </a:r>
            <a:r>
              <a:rPr lang="en-US" altLang="zh-CN" b="1" kern="100" dirty="0">
                <a:latin typeface="Times New Roman" panose="02020603050405020304"/>
                <a:cs typeface="Courier New" panose="02070309020205020404"/>
              </a:rPr>
              <a:t>respect</a:t>
            </a:r>
            <a:r>
              <a:rPr lang="en-US" altLang="zh-CN" kern="100" dirty="0">
                <a:latin typeface="Times New Roman" panose="02020603050405020304"/>
                <a:cs typeface="Courier New" panose="02070309020205020404"/>
              </a:rPr>
              <a:t> their concern for you and ask for their </a:t>
            </a:r>
            <a:r>
              <a:rPr lang="en-US" altLang="zh-CN" b="1" kern="100" dirty="0">
                <a:latin typeface="Times New Roman" panose="02020603050405020304"/>
                <a:cs typeface="Courier New" panose="02070309020205020404"/>
              </a:rPr>
              <a:t>advice?</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42913"/>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2.Perhaps the meal you said was “delicious” will be served </a:t>
            </a:r>
            <a:r>
              <a:rPr lang="en-US" altLang="zh-CN" b="1" kern="100" dirty="0">
                <a:latin typeface="Times New Roman" panose="02020603050405020304"/>
                <a:cs typeface="Courier New" panose="02070309020205020404"/>
              </a:rPr>
              <a:t>every time</a:t>
            </a:r>
            <a:r>
              <a:rPr lang="en-US" altLang="zh-CN" kern="100" dirty="0">
                <a:latin typeface="Times New Roman" panose="02020603050405020304"/>
                <a:cs typeface="Courier New" panose="02070309020205020404"/>
              </a:rPr>
              <a:t> you visit.(</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9</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p:txBody>
      </p:sp>
      <p:sp>
        <p:nvSpPr>
          <p:cNvPr id="49154" name="矩形 1"/>
          <p:cNvSpPr>
            <a:spLocks noChangeArrowheads="1"/>
          </p:cNvSpPr>
          <p:nvPr/>
        </p:nvSpPr>
        <p:spPr bwMode="auto">
          <a:xfrm>
            <a:off x="456010" y="857250"/>
            <a:ext cx="8317706" cy="3944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40000"/>
              </a:lnSpc>
            </a:pPr>
            <a:r>
              <a:rPr lang="zh-CN" altLang="zh-CN">
                <a:latin typeface="Times New Roman" panose="02020603050405020304" pitchFamily="18" charset="0"/>
              </a:rPr>
              <a:t>也许你说的</a:t>
            </a:r>
            <a:r>
              <a:rPr lang="en-US" altLang="zh-CN">
                <a:latin typeface="Times New Roman" panose="02020603050405020304" pitchFamily="18" charset="0"/>
              </a:rPr>
              <a:t>“</a:t>
            </a:r>
            <a:r>
              <a:rPr lang="zh-CN" altLang="zh-CN">
                <a:latin typeface="Times New Roman" panose="02020603050405020304" pitchFamily="18" charset="0"/>
              </a:rPr>
              <a:t>美味</a:t>
            </a:r>
            <a:r>
              <a:rPr lang="en-US" altLang="zh-CN">
                <a:latin typeface="Times New Roman" panose="02020603050405020304" pitchFamily="18" charset="0"/>
              </a:rPr>
              <a:t>”</a:t>
            </a:r>
            <a:r>
              <a:rPr lang="zh-CN" altLang="zh-CN">
                <a:latin typeface="Times New Roman" panose="02020603050405020304" pitchFamily="18" charset="0"/>
              </a:rPr>
              <a:t>的饭菜将会在你每次访问时都会提供。</a:t>
            </a:r>
            <a:endParaRPr lang="zh-CN" altLang="zh-CN" sz="800">
              <a:latin typeface="Times New Roman" panose="02020603050405020304" pitchFamily="18" charset="0"/>
            </a:endParaRPr>
          </a:p>
          <a:p>
            <a:pPr algn="just">
              <a:lnSpc>
                <a:spcPct val="140000"/>
              </a:lnSpc>
            </a:pPr>
            <a:r>
              <a:rPr lang="zh-CN" altLang="zh-CN">
                <a:latin typeface="Times New Roman" panose="02020603050405020304" pitchFamily="18" charset="0"/>
                <a:ea typeface="黑体" panose="02010609060101010101" pitchFamily="49" charset="-122"/>
              </a:rPr>
              <a:t>【分析】</a:t>
            </a:r>
            <a:r>
              <a:rPr lang="zh-CN" altLang="zh-CN">
                <a:latin typeface="Times New Roman" panose="02020603050405020304" pitchFamily="18" charset="0"/>
              </a:rPr>
              <a:t> </a:t>
            </a:r>
            <a:r>
              <a:rPr lang="en-US" altLang="zh-CN" b="1">
                <a:latin typeface="Times New Roman" panose="02020603050405020304" pitchFamily="18" charset="0"/>
              </a:rPr>
              <a:t>every time</a:t>
            </a:r>
            <a:r>
              <a:rPr lang="zh-CN" altLang="zh-CN">
                <a:latin typeface="Times New Roman" panose="02020603050405020304" pitchFamily="18" charset="0"/>
              </a:rPr>
              <a:t>相当于</a:t>
            </a:r>
            <a:r>
              <a:rPr lang="en-US" altLang="zh-CN">
                <a:latin typeface="Times New Roman" panose="02020603050405020304" pitchFamily="18" charset="0"/>
              </a:rPr>
              <a:t>each time</a:t>
            </a:r>
            <a:r>
              <a:rPr lang="zh-CN" altLang="zh-CN">
                <a:latin typeface="Times New Roman" panose="02020603050405020304" pitchFamily="18" charset="0"/>
              </a:rPr>
              <a:t>，是名词短语用作从属连词，引导时间状语从句，意为</a:t>
            </a:r>
            <a:r>
              <a:rPr lang="en-US" altLang="zh-CN">
                <a:latin typeface="Times New Roman" panose="02020603050405020304" pitchFamily="18" charset="0"/>
              </a:rPr>
              <a:t>“</a:t>
            </a:r>
            <a:r>
              <a:rPr lang="zh-CN" altLang="zh-CN">
                <a:latin typeface="Times New Roman" panose="02020603050405020304" pitchFamily="18" charset="0"/>
              </a:rPr>
              <a:t>每当</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rPr>
              <a:t>的时候；每次</a:t>
            </a:r>
            <a:r>
              <a:rPr lang="en-US" altLang="zh-CN">
                <a:latin typeface="宋体" panose="02010600030101010101" pitchFamily="2" charset="-122"/>
                <a:cs typeface="Times New Roman" panose="02020603050405020304" pitchFamily="18" charset="0"/>
              </a:rPr>
              <a:t>……</a:t>
            </a:r>
            <a:r>
              <a:rPr lang="en-US" altLang="zh-CN">
                <a:latin typeface="Times New Roman" panose="02020603050405020304" pitchFamily="18" charset="0"/>
              </a:rPr>
              <a:t>”</a:t>
            </a:r>
            <a:r>
              <a:rPr lang="zh-CN" altLang="zh-CN">
                <a:latin typeface="Times New Roman" panose="02020603050405020304" pitchFamily="18" charset="0"/>
              </a:rPr>
              <a:t>。</a:t>
            </a:r>
            <a:endParaRPr lang="zh-CN" altLang="zh-CN" sz="800">
              <a:latin typeface="Times New Roman" panose="02020603050405020304" pitchFamily="18" charset="0"/>
            </a:endParaRPr>
          </a:p>
          <a:p>
            <a:pPr algn="just">
              <a:lnSpc>
                <a:spcPct val="140000"/>
              </a:lnSpc>
            </a:pPr>
            <a:r>
              <a:rPr lang="zh-CN" altLang="zh-CN">
                <a:latin typeface="Times New Roman" panose="02020603050405020304" pitchFamily="18" charset="0"/>
                <a:ea typeface="黑体" panose="02010609060101010101" pitchFamily="49" charset="-122"/>
              </a:rPr>
              <a:t>【拓展】</a:t>
            </a:r>
            <a:r>
              <a:rPr lang="zh-CN" altLang="zh-CN">
                <a:latin typeface="Times New Roman" panose="02020603050405020304" pitchFamily="18" charset="0"/>
                <a:ea typeface="楷体_GB2312"/>
                <a:cs typeface="楷体_GB2312"/>
              </a:rPr>
              <a:t> 常见的可用作从属连词的名词短语还有：</a:t>
            </a:r>
            <a:endParaRPr lang="zh-CN" altLang="zh-CN" sz="800">
              <a:latin typeface="Times New Roman" panose="02020603050405020304" pitchFamily="18" charset="0"/>
              <a:ea typeface="楷体_GB2312"/>
              <a:cs typeface="楷体_GB2312"/>
            </a:endParaRPr>
          </a:p>
          <a:p>
            <a:pPr algn="just">
              <a:lnSpc>
                <a:spcPct val="140000"/>
              </a:lnSpc>
            </a:pPr>
            <a:r>
              <a:rPr lang="en-US" altLang="zh-CN">
                <a:latin typeface="Times New Roman" panose="02020603050405020304" pitchFamily="18" charset="0"/>
                <a:ea typeface="楷体_GB2312"/>
                <a:cs typeface="楷体_GB2312"/>
              </a:rPr>
              <a:t>(1)each time</a:t>
            </a:r>
            <a:r>
              <a:rPr lang="zh-CN" altLang="zh-CN">
                <a:latin typeface="Times New Roman" panose="02020603050405020304" pitchFamily="18" charset="0"/>
                <a:ea typeface="楷体_GB2312"/>
                <a:cs typeface="楷体_GB2312"/>
              </a:rPr>
              <a:t>　当</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ea typeface="楷体_GB2312"/>
                <a:cs typeface="楷体_GB2312"/>
              </a:rPr>
              <a:t>的时候；每次</a:t>
            </a:r>
            <a:r>
              <a:rPr lang="en-US" altLang="zh-CN">
                <a:latin typeface="宋体" panose="02010600030101010101" pitchFamily="2" charset="-122"/>
                <a:cs typeface="Times New Roman" panose="02020603050405020304" pitchFamily="18" charset="0"/>
              </a:rPr>
              <a:t>……</a:t>
            </a:r>
            <a:endParaRPr lang="zh-CN" altLang="zh-CN" sz="800">
              <a:latin typeface="Times New Roman" panose="02020603050405020304" pitchFamily="18" charset="0"/>
            </a:endParaRPr>
          </a:p>
          <a:p>
            <a:pPr algn="just">
              <a:lnSpc>
                <a:spcPct val="140000"/>
              </a:lnSpc>
            </a:pPr>
            <a:r>
              <a:rPr lang="en-US" altLang="zh-CN">
                <a:latin typeface="Times New Roman" panose="02020603050405020304" pitchFamily="18" charset="0"/>
                <a:ea typeface="楷体_GB2312"/>
                <a:cs typeface="楷体_GB2312"/>
              </a:rPr>
              <a:t>the first time  </a:t>
            </a:r>
            <a:r>
              <a:rPr lang="zh-CN" altLang="zh-CN">
                <a:latin typeface="Times New Roman" panose="02020603050405020304" pitchFamily="18" charset="0"/>
                <a:ea typeface="楷体_GB2312"/>
                <a:cs typeface="楷体_GB2312"/>
              </a:rPr>
              <a:t>第一次</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ea typeface="楷体_GB2312"/>
                <a:cs typeface="楷体_GB2312"/>
              </a:rPr>
              <a:t>时</a:t>
            </a:r>
            <a:endParaRPr lang="zh-CN" altLang="zh-CN" sz="800">
              <a:latin typeface="Times New Roman" panose="02020603050405020304" pitchFamily="18" charset="0"/>
            </a:endParaRPr>
          </a:p>
          <a:p>
            <a:pPr algn="just">
              <a:lnSpc>
                <a:spcPct val="140000"/>
              </a:lnSpc>
            </a:pPr>
            <a:r>
              <a:rPr lang="en-US" altLang="zh-CN">
                <a:latin typeface="Times New Roman" panose="02020603050405020304" pitchFamily="18" charset="0"/>
                <a:ea typeface="楷体_GB2312"/>
                <a:cs typeface="楷体_GB2312"/>
              </a:rPr>
              <a:t>(the) next time  </a:t>
            </a:r>
            <a:r>
              <a:rPr lang="zh-CN" altLang="zh-CN">
                <a:latin typeface="Times New Roman" panose="02020603050405020304" pitchFamily="18" charset="0"/>
                <a:ea typeface="楷体_GB2312"/>
                <a:cs typeface="楷体_GB2312"/>
              </a:rPr>
              <a:t>下次</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ea typeface="楷体_GB2312"/>
                <a:cs typeface="楷体_GB2312"/>
              </a:rPr>
              <a:t>时</a:t>
            </a:r>
            <a:endParaRPr lang="zh-CN" altLang="zh-CN" sz="800">
              <a:latin typeface="Times New Roman" panose="02020603050405020304" pitchFamily="18" charset="0"/>
            </a:endParaRPr>
          </a:p>
          <a:p>
            <a:pPr algn="just">
              <a:lnSpc>
                <a:spcPct val="140000"/>
              </a:lnSpc>
            </a:pPr>
            <a:r>
              <a:rPr lang="en-US" altLang="zh-CN">
                <a:latin typeface="Times New Roman" panose="02020603050405020304" pitchFamily="18" charset="0"/>
                <a:ea typeface="楷体_GB2312"/>
                <a:cs typeface="楷体_GB2312"/>
              </a:rPr>
              <a:t>any time  </a:t>
            </a:r>
            <a:r>
              <a:rPr lang="zh-CN" altLang="zh-CN">
                <a:latin typeface="Times New Roman" panose="02020603050405020304" pitchFamily="18" charset="0"/>
                <a:ea typeface="楷体_GB2312"/>
                <a:cs typeface="楷体_GB2312"/>
              </a:rPr>
              <a:t>任何时候</a:t>
            </a:r>
            <a:endParaRPr lang="zh-CN" altLang="zh-CN" sz="800">
              <a:latin typeface="Times New Roman" panose="02020603050405020304" pitchFamily="18" charset="0"/>
            </a:endParaRPr>
          </a:p>
          <a:p>
            <a:pPr algn="just">
              <a:lnSpc>
                <a:spcPct val="140000"/>
              </a:lnSpc>
            </a:pPr>
            <a:r>
              <a:rPr lang="en-US" altLang="zh-CN">
                <a:latin typeface="Times New Roman" panose="02020603050405020304" pitchFamily="18" charset="0"/>
                <a:ea typeface="楷体_GB2312"/>
                <a:cs typeface="楷体_GB2312"/>
              </a:rPr>
              <a:t>(the) last time  </a:t>
            </a:r>
            <a:r>
              <a:rPr lang="zh-CN" altLang="zh-CN">
                <a:latin typeface="Times New Roman" panose="02020603050405020304" pitchFamily="18" charset="0"/>
                <a:ea typeface="楷体_GB2312"/>
                <a:cs typeface="楷体_GB2312"/>
              </a:rPr>
              <a:t>上次</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ea typeface="楷体_GB2312"/>
                <a:cs typeface="楷体_GB2312"/>
              </a:rPr>
              <a:t>时</a:t>
            </a:r>
            <a:endParaRPr lang="zh-CN" altLang="zh-CN" sz="800">
              <a:latin typeface="Times New Roman" panose="02020603050405020304" pitchFamily="18" charset="0"/>
            </a:endParaRPr>
          </a:p>
          <a:p>
            <a:pPr algn="just">
              <a:lnSpc>
                <a:spcPct val="140000"/>
              </a:lnSpc>
            </a:pPr>
            <a:r>
              <a:rPr lang="en-US" altLang="zh-CN">
                <a:latin typeface="Times New Roman" panose="02020603050405020304" pitchFamily="18" charset="0"/>
                <a:ea typeface="楷体_GB2312"/>
                <a:cs typeface="楷体_GB2312"/>
              </a:rPr>
              <a:t>(2)the minute/moment/instant  </a:t>
            </a:r>
            <a:r>
              <a:rPr lang="zh-CN" altLang="zh-CN">
                <a:latin typeface="Times New Roman" panose="02020603050405020304" pitchFamily="18" charset="0"/>
                <a:ea typeface="楷体_GB2312"/>
                <a:cs typeface="楷体_GB2312"/>
              </a:rPr>
              <a:t>一</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ea typeface="楷体_GB2312"/>
                <a:cs typeface="楷体_GB2312"/>
              </a:rPr>
              <a:t>就</a:t>
            </a:r>
            <a:r>
              <a:rPr lang="en-US" altLang="zh-CN">
                <a:latin typeface="宋体" panose="02010600030101010101" pitchFamily="2" charset="-122"/>
                <a:cs typeface="Times New Roman" panose="02020603050405020304" pitchFamily="18" charset="0"/>
              </a:rPr>
              <a:t>……</a:t>
            </a:r>
            <a:endParaRPr lang="zh-CN" altLang="zh-CN">
              <a:latin typeface="Times New Roman" panose="02020603050405020304" pitchFamily="18"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278606" y="496491"/>
            <a:ext cx="8401050" cy="42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Every/Each time</a:t>
            </a:r>
            <a:r>
              <a:rPr lang="en-US" altLang="zh-CN" kern="100" dirty="0">
                <a:latin typeface="Times New Roman" panose="02020603050405020304"/>
                <a:cs typeface="Courier New" panose="02070309020205020404"/>
              </a:rPr>
              <a:t> I see the old man in the park</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he is absorbed in reading papers.</a:t>
            </a:r>
          </a:p>
          <a:p>
            <a:pPr algn="just">
              <a:lnSpc>
                <a:spcPct val="150000"/>
              </a:lnSpc>
              <a:spcAft>
                <a:spcPts val="0"/>
              </a:spcAft>
              <a:defRPr/>
            </a:pPr>
            <a:r>
              <a:rPr lang="zh-CN" altLang="zh-CN" kern="100" dirty="0">
                <a:latin typeface="Times New Roman" panose="02020603050405020304"/>
                <a:cs typeface="Times New Roman" panose="02020603050405020304"/>
              </a:rPr>
              <a:t>每当我在公园里看到这位老人时，他都在专注地看报纸。</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The first time</a:t>
            </a:r>
            <a:r>
              <a:rPr lang="en-US" altLang="zh-CN" kern="100" dirty="0">
                <a:latin typeface="Times New Roman" panose="02020603050405020304"/>
                <a:cs typeface="Courier New" panose="02070309020205020404"/>
              </a:rPr>
              <a:t> I interviewed him</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he looked a bit nervous.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我第一次采访他时，他看起来有点紧张。</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Next time</a:t>
            </a:r>
            <a:r>
              <a:rPr lang="en-US" altLang="zh-CN" kern="100" dirty="0">
                <a:latin typeface="Times New Roman" panose="02020603050405020304"/>
                <a:cs typeface="Courier New" panose="02070309020205020404"/>
              </a:rPr>
              <a:t> you come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remember to bring along your sister.</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下次你来时，记着把你妹妹一块带来。</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·Telephone me </a:t>
            </a:r>
            <a:r>
              <a:rPr lang="en-US" altLang="zh-CN" b="1" kern="100" dirty="0">
                <a:latin typeface="Times New Roman" panose="02020603050405020304"/>
                <a:cs typeface="Courier New" panose="02070309020205020404"/>
              </a:rPr>
              <a:t>the moment</a:t>
            </a:r>
            <a:r>
              <a:rPr lang="en-US" altLang="zh-CN" kern="100" dirty="0">
                <a:latin typeface="Times New Roman" panose="02020603050405020304"/>
                <a:cs typeface="Courier New" panose="02070309020205020404"/>
              </a:rPr>
              <a:t> (that) you get the results.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你一有结果，马上给我打电话。</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黑体" panose="02010609060101010101" pitchFamily="49" charset="-122"/>
                <a:cs typeface="Times New Roman" panose="02020603050405020304"/>
              </a:rPr>
              <a:t>【名师提醒】</a:t>
            </a:r>
            <a:r>
              <a:rPr lang="zh-CN" altLang="zh-CN" kern="100" dirty="0">
                <a:latin typeface="Times New Roman" panose="02020603050405020304"/>
                <a:cs typeface="Times New Roman" panose="02020603050405020304"/>
              </a:rPr>
              <a:t>　</a:t>
            </a:r>
            <a:r>
              <a:rPr lang="en-US" altLang="zh-CN" kern="100" dirty="0">
                <a:latin typeface="Times New Roman" panose="02020603050405020304"/>
                <a:cs typeface="Courier New" panose="02070309020205020404"/>
              </a:rPr>
              <a:t>the first time</a:t>
            </a:r>
            <a:r>
              <a:rPr lang="zh-CN" altLang="zh-CN" kern="100" dirty="0">
                <a:latin typeface="Times New Roman" panose="02020603050405020304"/>
                <a:cs typeface="Times New Roman" panose="02020603050405020304"/>
              </a:rPr>
              <a:t>用作连词，引导时间状语从句，意为</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第一次</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时</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for the first time</a:t>
            </a:r>
            <a:r>
              <a:rPr lang="zh-CN" altLang="zh-CN" kern="100" dirty="0">
                <a:latin typeface="Times New Roman" panose="02020603050405020304"/>
                <a:cs typeface="Times New Roman" panose="02020603050405020304"/>
              </a:rPr>
              <a:t>是介词短语，只能用作状语，意为</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第一次</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02419" y="627460"/>
            <a:ext cx="8401050"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补全句子</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①</a:t>
            </a:r>
            <a:r>
              <a:rPr lang="en-US" altLang="zh-CN" kern="100" dirty="0">
                <a:latin typeface="Times New Roman" panose="02020603050405020304"/>
                <a:ea typeface="楷体_GB2312"/>
                <a:cs typeface="Courier New" panose="02070309020205020404"/>
              </a:rPr>
              <a:t>________________ time I see him he either wants to either tell me his trouble or borrow some money.</a:t>
            </a:r>
          </a:p>
          <a:p>
            <a:pPr algn="just">
              <a:lnSpc>
                <a:spcPct val="150000"/>
              </a:lnSpc>
              <a:spcAft>
                <a:spcPts val="0"/>
              </a:spcAft>
              <a:defRPr/>
            </a:pPr>
            <a:r>
              <a:rPr lang="zh-CN" altLang="zh-CN" kern="100" dirty="0">
                <a:latin typeface="+mn-ea"/>
                <a:ea typeface="+mn-ea"/>
                <a:cs typeface="Times New Roman" panose="02020603050405020304"/>
              </a:rPr>
              <a:t>每次我见到他，他不是向我诉苦，就是向我借钱</a:t>
            </a:r>
            <a:r>
              <a:rPr lang="zh-CN" altLang="zh-CN" kern="100" dirty="0">
                <a:latin typeface="Times New Roman" panose="02020603050405020304"/>
                <a:ea typeface="楷体_GB2312"/>
                <a:cs typeface="Times New Roman" panose="020206030504050203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②</a:t>
            </a:r>
            <a:r>
              <a:rPr lang="en-US" altLang="zh-CN" kern="100" dirty="0">
                <a:latin typeface="Times New Roman" panose="02020603050405020304"/>
                <a:ea typeface="楷体_GB2312"/>
                <a:cs typeface="Courier New" panose="02070309020205020404"/>
              </a:rPr>
              <a:t>________________ you come in</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please close the door.</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mn-ea"/>
                <a:ea typeface="+mn-ea"/>
                <a:cs typeface="Times New Roman" panose="02020603050405020304"/>
              </a:rPr>
              <a:t>下次你进来，请关门</a:t>
            </a:r>
            <a:r>
              <a:rPr lang="zh-CN" altLang="zh-CN" kern="100" dirty="0">
                <a:latin typeface="Times New Roman" panose="02020603050405020304"/>
                <a:ea typeface="楷体_GB2312"/>
                <a:cs typeface="Times New Roman" panose="020206030504050203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③</a:t>
            </a:r>
            <a:r>
              <a:rPr lang="en-US" altLang="zh-CN" kern="100" dirty="0">
                <a:latin typeface="Times New Roman" panose="02020603050405020304"/>
                <a:ea typeface="楷体_GB2312"/>
                <a:cs typeface="Courier New" panose="02070309020205020404"/>
              </a:rPr>
              <a:t>________________ we talked he said he needed another two days.</a:t>
            </a:r>
          </a:p>
          <a:p>
            <a:pPr algn="just">
              <a:lnSpc>
                <a:spcPct val="150000"/>
              </a:lnSpc>
              <a:spcAft>
                <a:spcPts val="0"/>
              </a:spcAft>
              <a:defRPr/>
            </a:pPr>
            <a:r>
              <a:rPr lang="zh-CN" altLang="zh-CN" kern="100" dirty="0">
                <a:latin typeface="+mn-ea"/>
                <a:ea typeface="+mn-ea"/>
                <a:cs typeface="Times New Roman" panose="02020603050405020304"/>
              </a:rPr>
              <a:t>上次我们谈话时他说他还需要两天</a:t>
            </a:r>
            <a:r>
              <a:rPr lang="zh-CN" altLang="zh-CN" kern="100" dirty="0">
                <a:latin typeface="Times New Roman" panose="02020603050405020304"/>
                <a:ea typeface="楷体_GB2312"/>
                <a:cs typeface="Times New Roman" panose="02020603050405020304"/>
              </a:rPr>
              <a:t>。</a:t>
            </a:r>
            <a:endParaRPr lang="zh-CN" altLang="zh-CN" sz="800" kern="100" dirty="0">
              <a:latin typeface="宋体" panose="02010600030101010101" pitchFamily="2" charset="-122"/>
              <a:cs typeface="Courier New" panose="02070309020205020404"/>
            </a:endParaRPr>
          </a:p>
        </p:txBody>
      </p:sp>
      <p:sp>
        <p:nvSpPr>
          <p:cNvPr id="6" name="矩形 5"/>
          <p:cNvSpPr/>
          <p:nvPr/>
        </p:nvSpPr>
        <p:spPr>
          <a:xfrm>
            <a:off x="764382" y="1092994"/>
            <a:ext cx="121571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Every/Each</a:t>
            </a:r>
            <a:endParaRPr lang="zh-CN" altLang="en-US" dirty="0"/>
          </a:p>
        </p:txBody>
      </p:sp>
      <p:sp>
        <p:nvSpPr>
          <p:cNvPr id="7" name="矩形 6"/>
          <p:cNvSpPr/>
          <p:nvPr/>
        </p:nvSpPr>
        <p:spPr>
          <a:xfrm>
            <a:off x="845344" y="2316957"/>
            <a:ext cx="105541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Next time</a:t>
            </a:r>
            <a:endParaRPr lang="zh-CN" altLang="en-US" dirty="0"/>
          </a:p>
        </p:txBody>
      </p:sp>
      <p:sp>
        <p:nvSpPr>
          <p:cNvPr id="8" name="矩形 7"/>
          <p:cNvSpPr/>
          <p:nvPr/>
        </p:nvSpPr>
        <p:spPr>
          <a:xfrm>
            <a:off x="835819" y="3169444"/>
            <a:ext cx="134395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The last time</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59569" y="1164431"/>
            <a:ext cx="8401050"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④</a:t>
            </a:r>
            <a:r>
              <a:rPr lang="en-US" altLang="zh-CN" kern="100" dirty="0">
                <a:latin typeface="Times New Roman" panose="02020603050405020304"/>
                <a:ea typeface="楷体_GB2312"/>
                <a:cs typeface="Courier New" panose="02070309020205020404"/>
              </a:rPr>
              <a:t>________________ you come to London do look me up.</a:t>
            </a:r>
          </a:p>
          <a:p>
            <a:pPr algn="just">
              <a:lnSpc>
                <a:spcPct val="150000"/>
              </a:lnSpc>
              <a:spcAft>
                <a:spcPts val="0"/>
              </a:spcAft>
              <a:defRPr/>
            </a:pPr>
            <a:r>
              <a:rPr lang="zh-CN" altLang="zh-CN" kern="100" dirty="0">
                <a:latin typeface="+mn-ea"/>
                <a:ea typeface="+mn-ea"/>
                <a:cs typeface="Times New Roman" panose="02020603050405020304"/>
              </a:rPr>
              <a:t>你无论什么时候到伦敦来，一定要来看我</a:t>
            </a:r>
            <a:r>
              <a:rPr lang="zh-CN" altLang="zh-CN" kern="100" dirty="0">
                <a:latin typeface="Times New Roman" panose="02020603050405020304"/>
                <a:ea typeface="楷体_GB2312"/>
                <a:cs typeface="Times New Roman" panose="020206030504050203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⑤</a:t>
            </a:r>
            <a:r>
              <a:rPr lang="en-US" altLang="zh-CN" kern="100" dirty="0">
                <a:latin typeface="Times New Roman" panose="02020603050405020304"/>
                <a:ea typeface="楷体_GB2312"/>
                <a:cs typeface="Courier New" panose="02070309020205020404"/>
              </a:rPr>
              <a:t>________________ I saw her</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she looked like an old woman.</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mn-ea"/>
                <a:ea typeface="+mn-ea"/>
                <a:cs typeface="Times New Roman" panose="02020603050405020304"/>
              </a:rPr>
              <a:t>我第一次见到她时，她看上去像一个老太婆</a:t>
            </a:r>
            <a:r>
              <a:rPr lang="zh-CN" altLang="zh-CN" kern="100" dirty="0">
                <a:latin typeface="Times New Roman" panose="02020603050405020304"/>
                <a:ea typeface="楷体_GB2312"/>
                <a:cs typeface="Times New Roman" panose="02020603050405020304"/>
              </a:rPr>
              <a:t>。</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976313" y="1212057"/>
            <a:ext cx="100412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Any time</a:t>
            </a:r>
            <a:endParaRPr lang="zh-CN" altLang="en-US" dirty="0"/>
          </a:p>
        </p:txBody>
      </p:sp>
      <p:sp>
        <p:nvSpPr>
          <p:cNvPr id="7" name="矩形 6"/>
          <p:cNvSpPr/>
          <p:nvPr/>
        </p:nvSpPr>
        <p:spPr>
          <a:xfrm>
            <a:off x="845344" y="2063354"/>
            <a:ext cx="139525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The first time</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图片 2"/>
          <p:cNvPicPr>
            <a:picLocks noChangeAspect="1" noChangeArrowheads="1"/>
          </p:cNvPicPr>
          <p:nvPr/>
        </p:nvPicPr>
        <p:blipFill>
          <a:blip r:embed="rId2" cstate="email"/>
          <a:srcRect/>
          <a:stretch>
            <a:fillRect/>
          </a:stretch>
        </p:blipFill>
        <p:spPr bwMode="auto">
          <a:xfrm rot="20784402" flipH="1" flipV="1">
            <a:off x="5868591" y="2552700"/>
            <a:ext cx="3000375" cy="27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02419" y="953691"/>
            <a:ext cx="8484394"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540385" algn="just">
              <a:lnSpc>
                <a:spcPct val="150000"/>
              </a:lnSpc>
              <a:spcAft>
                <a:spcPts val="0"/>
              </a:spcAft>
              <a:defRPr/>
            </a:pPr>
            <a:r>
              <a:rPr lang="en-US" altLang="zh-CN" kern="100" dirty="0">
                <a:latin typeface="Times New Roman" panose="02020603050405020304"/>
                <a:cs typeface="Courier New" panose="02070309020205020404"/>
              </a:rPr>
              <a:t>Going back to Walter Scott’s lines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we may find even white lies have results we cannot know </a:t>
            </a:r>
            <a:r>
              <a:rPr lang="en-US" altLang="zh-CN" b="1" kern="100" dirty="0">
                <a:latin typeface="Times New Roman" panose="02020603050405020304"/>
                <a:cs typeface="Courier New" panose="02070309020205020404"/>
              </a:rPr>
              <a:t>in </a:t>
            </a:r>
            <a:r>
              <a:rPr lang="en-US" altLang="zh-CN" b="1" kern="100" dirty="0" err="1">
                <a:latin typeface="Times New Roman" panose="02020603050405020304"/>
                <a:cs typeface="Courier New" panose="02070309020205020404"/>
              </a:rPr>
              <a:t>advance</a:t>
            </a:r>
            <a:r>
              <a:rPr lang="en-US" altLang="zh-CN" kern="100" dirty="0" err="1">
                <a:latin typeface="Times New Roman" panose="02020603050405020304"/>
                <a:cs typeface="Courier New" panose="02070309020205020404"/>
              </a:rPr>
              <a:t>.Perhaps</a:t>
            </a:r>
            <a:r>
              <a:rPr lang="en-US" altLang="zh-CN" kern="100" dirty="0">
                <a:latin typeface="Times New Roman" panose="02020603050405020304"/>
                <a:cs typeface="Courier New" panose="02070309020205020404"/>
              </a:rPr>
              <a:t> (8)the meal you said was “delicious” will be </a:t>
            </a:r>
            <a:r>
              <a:rPr lang="en-US" altLang="zh-CN" b="1" kern="100" dirty="0">
                <a:latin typeface="Times New Roman" panose="02020603050405020304"/>
                <a:cs typeface="Courier New" panose="02070309020205020404"/>
              </a:rPr>
              <a:t>served</a:t>
            </a:r>
            <a:r>
              <a:rPr lang="en-US" altLang="zh-CN" kern="100" dirty="0">
                <a:latin typeface="Times New Roman" panose="02020603050405020304"/>
                <a:cs typeface="Courier New" panose="02070309020205020404"/>
              </a:rPr>
              <a:t> every time you </a:t>
            </a:r>
            <a:r>
              <a:rPr lang="en-US" altLang="zh-CN" kern="100" dirty="0" err="1">
                <a:latin typeface="Times New Roman" panose="02020603050405020304"/>
                <a:cs typeface="Courier New" panose="02070309020205020404"/>
              </a:rPr>
              <a:t>visit.Would</a:t>
            </a:r>
            <a:r>
              <a:rPr lang="en-US" altLang="zh-CN" kern="100" dirty="0">
                <a:latin typeface="Times New Roman" panose="02020603050405020304"/>
                <a:cs typeface="Courier New" panose="02070309020205020404"/>
              </a:rPr>
              <a:t> your friend trust your opinion again if he found out you had lied about his “wonderful” singing? How would you </a:t>
            </a:r>
            <a:r>
              <a:rPr lang="en-US" altLang="zh-CN" b="1" kern="100" dirty="0">
                <a:latin typeface="Times New Roman" panose="02020603050405020304"/>
                <a:cs typeface="Courier New" panose="02070309020205020404"/>
              </a:rPr>
              <a:t>expect</a:t>
            </a:r>
            <a:r>
              <a:rPr lang="en-US" altLang="zh-CN" kern="100" dirty="0">
                <a:latin typeface="Times New Roman" panose="02020603050405020304"/>
                <a:cs typeface="Courier New" panose="02070309020205020404"/>
              </a:rPr>
              <a:t> others to truly understand your </a:t>
            </a:r>
            <a:r>
              <a:rPr lang="en-US" altLang="zh-CN" b="1" kern="100" dirty="0">
                <a:latin typeface="Times New Roman" panose="02020603050405020304"/>
                <a:cs typeface="Courier New" panose="02070309020205020404"/>
              </a:rPr>
              <a:t>emotions</a:t>
            </a:r>
            <a:r>
              <a:rPr lang="en-US" altLang="zh-CN" kern="100" dirty="0">
                <a:latin typeface="Times New Roman" panose="02020603050405020304"/>
                <a:cs typeface="Courier New" panose="02070309020205020404"/>
              </a:rPr>
              <a:t> if you only shared good news </a:t>
            </a:r>
            <a:r>
              <a:rPr lang="en-US" altLang="zh-CN" b="1" kern="100" dirty="0">
                <a:latin typeface="Times New Roman" panose="02020603050405020304"/>
                <a:cs typeface="Courier New" panose="02070309020205020404"/>
              </a:rPr>
              <a:t>instead of</a:t>
            </a:r>
            <a:r>
              <a:rPr lang="en-US" altLang="zh-CN" kern="100" dirty="0">
                <a:latin typeface="Times New Roman" panose="02020603050405020304"/>
                <a:cs typeface="Courier New" panose="02070309020205020404"/>
              </a:rPr>
              <a:t> bad? </a:t>
            </a:r>
            <a:r>
              <a:rPr lang="en-US" altLang="zh-CN" b="1" kern="100" dirty="0">
                <a:latin typeface="Times New Roman" panose="02020603050405020304"/>
                <a:cs typeface="Courier New" panose="02070309020205020404"/>
              </a:rPr>
              <a:t>Moreover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how would you feel if you discovered that the people closest to you had been hiding the truth from you?</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矩形 1"/>
          <p:cNvSpPr>
            <a:spLocks noChangeArrowheads="1"/>
          </p:cNvSpPr>
          <p:nvPr/>
        </p:nvSpPr>
        <p:spPr bwMode="auto">
          <a:xfrm>
            <a:off x="314325" y="770335"/>
            <a:ext cx="8570119"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a:latin typeface="Times New Roman" panose="02020603050405020304" pitchFamily="18" charset="0"/>
                <a:ea typeface="楷体_GB2312"/>
                <a:cs typeface="楷体_GB2312"/>
              </a:rPr>
              <a:t>(1)Written</a:t>
            </a:r>
            <a:r>
              <a:rPr lang="zh-CN" altLang="zh-CN">
                <a:latin typeface="Times New Roman" panose="02020603050405020304" pitchFamily="18" charset="0"/>
                <a:ea typeface="楷体_GB2312"/>
                <a:cs typeface="楷体_GB2312"/>
              </a:rPr>
              <a:t>过去分词短语作状语，</a:t>
            </a:r>
            <a:r>
              <a:rPr lang="en-US" altLang="zh-CN">
                <a:latin typeface="Times New Roman" panose="02020603050405020304" pitchFamily="18" charset="0"/>
                <a:ea typeface="楷体_GB2312"/>
                <a:cs typeface="楷体_GB2312"/>
              </a:rPr>
              <a:t>by Walter Scott</a:t>
            </a:r>
            <a:r>
              <a:rPr lang="zh-CN" altLang="zh-CN">
                <a:latin typeface="Times New Roman" panose="02020603050405020304" pitchFamily="18" charset="0"/>
                <a:ea typeface="楷体_GB2312"/>
                <a:cs typeface="楷体_GB2312"/>
              </a:rPr>
              <a:t>介词短语作定语。</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(2)but</a:t>
            </a:r>
            <a:r>
              <a:rPr lang="zh-CN" altLang="zh-CN">
                <a:latin typeface="Times New Roman" panose="02020603050405020304" pitchFamily="18" charset="0"/>
                <a:ea typeface="楷体_GB2312"/>
                <a:cs typeface="楷体_GB2312"/>
              </a:rPr>
              <a:t>连接前后两个并列句，前一分句中</a:t>
            </a:r>
            <a:r>
              <a:rPr lang="en-US" altLang="zh-CN">
                <a:latin typeface="Times New Roman" panose="02020603050405020304" pitchFamily="18" charset="0"/>
                <a:ea typeface="楷体_GB2312"/>
                <a:cs typeface="楷体_GB2312"/>
              </a:rPr>
              <a:t>and</a:t>
            </a:r>
            <a:r>
              <a:rPr lang="zh-CN" altLang="zh-CN">
                <a:latin typeface="Times New Roman" panose="02020603050405020304" pitchFamily="18" charset="0"/>
                <a:ea typeface="楷体_GB2312"/>
                <a:cs typeface="楷体_GB2312"/>
              </a:rPr>
              <a:t>连接两个</a:t>
            </a:r>
            <a:r>
              <a:rPr lang="en-US" altLang="zh-CN">
                <a:latin typeface="Times New Roman" panose="02020603050405020304" pitchFamily="18" charset="0"/>
                <a:ea typeface="楷体_GB2312"/>
                <a:cs typeface="楷体_GB2312"/>
              </a:rPr>
              <a:t>that...</a:t>
            </a:r>
            <a:r>
              <a:rPr lang="zh-CN" altLang="zh-CN">
                <a:latin typeface="Times New Roman" panose="02020603050405020304" pitchFamily="18" charset="0"/>
                <a:ea typeface="楷体_GB2312"/>
                <a:cs typeface="楷体_GB2312"/>
              </a:rPr>
              <a:t>引导的并列宾语从句，且第二个引导词</a:t>
            </a:r>
            <a:r>
              <a:rPr lang="en-US" altLang="zh-CN">
                <a:latin typeface="Times New Roman" panose="02020603050405020304" pitchFamily="18" charset="0"/>
                <a:ea typeface="楷体_GB2312"/>
                <a:cs typeface="楷体_GB2312"/>
              </a:rPr>
              <a:t>that</a:t>
            </a:r>
            <a:r>
              <a:rPr lang="zh-CN" altLang="zh-CN">
                <a:latin typeface="Times New Roman" panose="02020603050405020304" pitchFamily="18" charset="0"/>
                <a:ea typeface="楷体_GB2312"/>
                <a:cs typeface="楷体_GB2312"/>
              </a:rPr>
              <a:t>不省略；后一分句中</a:t>
            </a:r>
            <a:r>
              <a:rPr lang="en-US" altLang="zh-CN">
                <a:latin typeface="Times New Roman" panose="02020603050405020304" pitchFamily="18" charset="0"/>
                <a:ea typeface="楷体_GB2312"/>
                <a:cs typeface="楷体_GB2312"/>
              </a:rPr>
              <a:t>that</a:t>
            </a:r>
            <a:r>
              <a:rPr lang="zh-CN" altLang="zh-CN">
                <a:latin typeface="Times New Roman" panose="02020603050405020304" pitchFamily="18" charset="0"/>
                <a:ea typeface="楷体_GB2312"/>
                <a:cs typeface="楷体_GB2312"/>
              </a:rPr>
              <a:t>引导的从句作</a:t>
            </a:r>
            <a:r>
              <a:rPr lang="en-US" altLang="zh-CN">
                <a:latin typeface="Times New Roman" panose="02020603050405020304" pitchFamily="18" charset="0"/>
                <a:ea typeface="楷体_GB2312"/>
                <a:cs typeface="楷体_GB2312"/>
              </a:rPr>
              <a:t>say</a:t>
            </a:r>
            <a:r>
              <a:rPr lang="zh-CN" altLang="zh-CN">
                <a:latin typeface="Times New Roman" panose="02020603050405020304" pitchFamily="18" charset="0"/>
                <a:ea typeface="楷体_GB2312"/>
                <a:cs typeface="楷体_GB2312"/>
              </a:rPr>
              <a:t>的宾语。</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(3)that</a:t>
            </a:r>
            <a:r>
              <a:rPr lang="zh-CN" altLang="zh-CN">
                <a:latin typeface="Times New Roman" panose="02020603050405020304" pitchFamily="18" charset="0"/>
                <a:ea typeface="楷体_GB2312"/>
                <a:cs typeface="楷体_GB2312"/>
              </a:rPr>
              <a:t>引导同位语从句，解释说明</a:t>
            </a:r>
            <a:r>
              <a:rPr lang="en-US" altLang="zh-CN">
                <a:latin typeface="Times New Roman" panose="02020603050405020304" pitchFamily="18" charset="0"/>
                <a:ea typeface="楷体_GB2312"/>
                <a:cs typeface="楷体_GB2312"/>
              </a:rPr>
              <a:t>knowledge</a:t>
            </a:r>
            <a:r>
              <a:rPr lang="zh-CN" altLang="zh-CN">
                <a:latin typeface="Times New Roman" panose="02020603050405020304" pitchFamily="18" charset="0"/>
                <a:ea typeface="楷体_GB2312"/>
                <a:cs typeface="楷体_GB2312"/>
              </a:rPr>
              <a:t>的内容，从句中</a:t>
            </a:r>
            <a:r>
              <a:rPr lang="en-US" altLang="zh-CN">
                <a:latin typeface="Times New Roman" panose="02020603050405020304" pitchFamily="18" charset="0"/>
                <a:ea typeface="楷体_GB2312"/>
                <a:cs typeface="楷体_GB2312"/>
              </a:rPr>
              <a:t>we tell</a:t>
            </a:r>
            <a:r>
              <a:rPr lang="zh-CN" altLang="zh-CN">
                <a:latin typeface="Times New Roman" panose="02020603050405020304" pitchFamily="18" charset="0"/>
                <a:ea typeface="楷体_GB2312"/>
                <a:cs typeface="楷体_GB2312"/>
              </a:rPr>
              <a:t>是定语从句，省略了关系代词</a:t>
            </a:r>
            <a:r>
              <a:rPr lang="en-US" altLang="zh-CN">
                <a:latin typeface="Times New Roman" panose="02020603050405020304" pitchFamily="18" charset="0"/>
                <a:ea typeface="楷体_GB2312"/>
                <a:cs typeface="楷体_GB2312"/>
              </a:rPr>
              <a:t>that</a:t>
            </a:r>
            <a:r>
              <a:rPr lang="zh-CN" altLang="zh-CN">
                <a:latin typeface="Times New Roman" panose="02020603050405020304" pitchFamily="18" charset="0"/>
                <a:ea typeface="楷体_GB2312"/>
                <a:cs typeface="楷体_GB2312"/>
              </a:rPr>
              <a:t>或</a:t>
            </a:r>
            <a:r>
              <a:rPr lang="en-US" altLang="zh-CN">
                <a:latin typeface="Times New Roman" panose="02020603050405020304" pitchFamily="18" charset="0"/>
                <a:ea typeface="楷体_GB2312"/>
                <a:cs typeface="楷体_GB2312"/>
              </a:rPr>
              <a:t>which</a:t>
            </a:r>
            <a:r>
              <a:rPr lang="zh-CN" altLang="zh-CN">
                <a:latin typeface="Times New Roman" panose="02020603050405020304" pitchFamily="18" charset="0"/>
                <a:ea typeface="楷体_GB2312"/>
                <a:cs typeface="楷体_GB2312"/>
              </a:rPr>
              <a:t>，先行词是</a:t>
            </a:r>
            <a:r>
              <a:rPr lang="en-US" altLang="zh-CN">
                <a:latin typeface="Times New Roman" panose="02020603050405020304" pitchFamily="18" charset="0"/>
                <a:ea typeface="楷体_GB2312"/>
                <a:cs typeface="楷体_GB2312"/>
              </a:rPr>
              <a:t>the lies</a:t>
            </a:r>
            <a:r>
              <a:rPr lang="zh-CN" altLang="zh-CN">
                <a:latin typeface="Times New Roman" panose="02020603050405020304" pitchFamily="18" charset="0"/>
                <a:ea typeface="楷体_GB2312"/>
                <a:cs typeface="楷体_GB2312"/>
              </a:rPr>
              <a:t>；第二个</a:t>
            </a:r>
            <a:r>
              <a:rPr lang="en-US" altLang="zh-CN">
                <a:latin typeface="Times New Roman" panose="02020603050405020304" pitchFamily="18" charset="0"/>
                <a:ea typeface="楷体_GB2312"/>
                <a:cs typeface="楷体_GB2312"/>
              </a:rPr>
              <a:t>we tell</a:t>
            </a:r>
            <a:r>
              <a:rPr lang="zh-CN" altLang="zh-CN">
                <a:latin typeface="Times New Roman" panose="02020603050405020304" pitchFamily="18" charset="0"/>
                <a:ea typeface="楷体_GB2312"/>
                <a:cs typeface="楷体_GB2312"/>
              </a:rPr>
              <a:t>也是定语从句，省略了关系代词</a:t>
            </a:r>
            <a:r>
              <a:rPr lang="en-US" altLang="zh-CN">
                <a:latin typeface="Times New Roman" panose="02020603050405020304" pitchFamily="18" charset="0"/>
                <a:ea typeface="楷体_GB2312"/>
                <a:cs typeface="楷体_GB2312"/>
              </a:rPr>
              <a:t>that which</a:t>
            </a:r>
            <a:r>
              <a:rPr lang="zh-CN" altLang="zh-CN">
                <a:latin typeface="Times New Roman" panose="02020603050405020304" pitchFamily="18" charset="0"/>
                <a:ea typeface="楷体_GB2312"/>
                <a:cs typeface="楷体_GB2312"/>
              </a:rPr>
              <a:t>，先行词是</a:t>
            </a:r>
            <a:r>
              <a:rPr lang="en-US" altLang="zh-CN">
                <a:latin typeface="Times New Roman" panose="02020603050405020304" pitchFamily="18" charset="0"/>
                <a:ea typeface="楷体_GB2312"/>
                <a:cs typeface="楷体_GB2312"/>
              </a:rPr>
              <a:t>the lies</a:t>
            </a:r>
            <a:r>
              <a:rPr lang="zh-CN" altLang="zh-CN">
                <a:latin typeface="Times New Roman" panose="02020603050405020304" pitchFamily="18" charset="0"/>
                <a:ea typeface="楷体_GB2312"/>
                <a:cs typeface="楷体_GB2312"/>
              </a:rPr>
              <a:t>。</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(4)cooking a meal</a:t>
            </a:r>
            <a:r>
              <a:rPr lang="zh-CN" altLang="zh-CN">
                <a:latin typeface="Times New Roman" panose="02020603050405020304" pitchFamily="18" charset="0"/>
                <a:ea typeface="楷体_GB2312"/>
                <a:cs typeface="楷体_GB2312"/>
              </a:rPr>
              <a:t>为现在分词短语作定语修饰</a:t>
            </a:r>
            <a:r>
              <a:rPr lang="en-US" altLang="zh-CN">
                <a:latin typeface="Times New Roman" panose="02020603050405020304" pitchFamily="18" charset="0"/>
                <a:ea typeface="楷体_GB2312"/>
                <a:cs typeface="楷体_GB2312"/>
              </a:rPr>
              <a:t>someone</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that</a:t>
            </a:r>
            <a:r>
              <a:rPr lang="zh-CN" altLang="zh-CN">
                <a:latin typeface="Times New Roman" panose="02020603050405020304" pitchFamily="18" charset="0"/>
                <a:ea typeface="楷体_GB2312"/>
                <a:cs typeface="楷体_GB2312"/>
              </a:rPr>
              <a:t>引导定语从句，修饰先行词</a:t>
            </a:r>
            <a:r>
              <a:rPr lang="en-US" altLang="zh-CN">
                <a:latin typeface="Times New Roman" panose="02020603050405020304" pitchFamily="18" charset="0"/>
                <a:ea typeface="楷体_GB2312"/>
                <a:cs typeface="楷体_GB2312"/>
              </a:rPr>
              <a:t>a meal</a:t>
            </a:r>
            <a:r>
              <a:rPr lang="zh-CN" altLang="zh-CN">
                <a:latin typeface="Times New Roman" panose="02020603050405020304" pitchFamily="18" charset="0"/>
                <a:ea typeface="楷体_GB2312"/>
                <a:cs typeface="楷体_GB2312"/>
              </a:rPr>
              <a:t>。</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矩形 1"/>
          <p:cNvSpPr>
            <a:spLocks noChangeArrowheads="1"/>
          </p:cNvSpPr>
          <p:nvPr/>
        </p:nvSpPr>
        <p:spPr bwMode="auto">
          <a:xfrm>
            <a:off x="385763" y="872728"/>
            <a:ext cx="8317706"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a:latin typeface="Times New Roman" panose="02020603050405020304" pitchFamily="18" charset="0"/>
                <a:ea typeface="楷体_GB2312"/>
                <a:cs typeface="楷体_GB2312"/>
              </a:rPr>
              <a:t>(5)to what extent</a:t>
            </a:r>
            <a:r>
              <a:rPr lang="zh-CN" altLang="zh-CN">
                <a:latin typeface="Times New Roman" panose="02020603050405020304" pitchFamily="18" charset="0"/>
                <a:ea typeface="楷体_GB2312"/>
                <a:cs typeface="楷体_GB2312"/>
              </a:rPr>
              <a:t>到什么程度。</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(6)or</a:t>
            </a:r>
            <a:r>
              <a:rPr lang="zh-CN" altLang="zh-CN">
                <a:latin typeface="Times New Roman" panose="02020603050405020304" pitchFamily="18" charset="0"/>
                <a:ea typeface="楷体_GB2312"/>
                <a:cs typeface="楷体_GB2312"/>
              </a:rPr>
              <a:t>连接两个并列句</a:t>
            </a:r>
            <a:r>
              <a:rPr lang="en-US" altLang="zh-CN">
                <a:latin typeface="Times New Roman" panose="02020603050405020304" pitchFamily="18" charset="0"/>
                <a:ea typeface="楷体_GB2312"/>
                <a:cs typeface="楷体_GB2312"/>
              </a:rPr>
              <a:t>when</a:t>
            </a:r>
            <a:r>
              <a:rPr lang="zh-CN" altLang="zh-CN">
                <a:latin typeface="Times New Roman" panose="02020603050405020304" pitchFamily="18" charset="0"/>
                <a:ea typeface="楷体_GB2312"/>
                <a:cs typeface="楷体_GB2312"/>
              </a:rPr>
              <a:t>和</a:t>
            </a:r>
            <a:r>
              <a:rPr lang="en-US" altLang="zh-CN">
                <a:latin typeface="Times New Roman" panose="02020603050405020304" pitchFamily="18" charset="0"/>
                <a:ea typeface="楷体_GB2312"/>
                <a:cs typeface="楷体_GB2312"/>
              </a:rPr>
              <a:t>when</a:t>
            </a:r>
            <a:r>
              <a:rPr lang="zh-CN" altLang="zh-CN">
                <a:latin typeface="Times New Roman" panose="02020603050405020304" pitchFamily="18" charset="0"/>
                <a:ea typeface="楷体_GB2312"/>
                <a:cs typeface="楷体_GB2312"/>
              </a:rPr>
              <a:t>，第一个从句中</a:t>
            </a:r>
            <a:r>
              <a:rPr lang="en-US" altLang="zh-CN">
                <a:latin typeface="Times New Roman" panose="02020603050405020304" pitchFamily="18" charset="0"/>
                <a:ea typeface="楷体_GB2312"/>
                <a:cs typeface="楷体_GB2312"/>
              </a:rPr>
              <a:t>that</a:t>
            </a:r>
            <a:r>
              <a:rPr lang="zh-CN" altLang="zh-CN">
                <a:latin typeface="Times New Roman" panose="02020603050405020304" pitchFamily="18" charset="0"/>
                <a:ea typeface="楷体_GB2312"/>
                <a:cs typeface="楷体_GB2312"/>
              </a:rPr>
              <a:t>引导宾语从句，第二个从句中第二个</a:t>
            </a:r>
            <a:r>
              <a:rPr lang="en-US" altLang="zh-CN">
                <a:latin typeface="Times New Roman" panose="02020603050405020304" pitchFamily="18" charset="0"/>
                <a:ea typeface="楷体_GB2312"/>
                <a:cs typeface="楷体_GB2312"/>
              </a:rPr>
              <a:t>that</a:t>
            </a:r>
            <a:r>
              <a:rPr lang="zh-CN" altLang="zh-CN">
                <a:latin typeface="Times New Roman" panose="02020603050405020304" pitchFamily="18" charset="0"/>
                <a:ea typeface="楷体_GB2312"/>
                <a:cs typeface="楷体_GB2312"/>
              </a:rPr>
              <a:t>引导定语从句在定语从句中作宾语，修饰先行词</a:t>
            </a:r>
            <a:r>
              <a:rPr lang="en-US" altLang="zh-CN">
                <a:latin typeface="Times New Roman" panose="02020603050405020304" pitchFamily="18" charset="0"/>
                <a:ea typeface="楷体_GB2312"/>
                <a:cs typeface="楷体_GB2312"/>
              </a:rPr>
              <a:t>a meal</a:t>
            </a:r>
            <a:r>
              <a:rPr lang="zh-CN" altLang="zh-CN">
                <a:latin typeface="Times New Roman" panose="02020603050405020304" pitchFamily="18" charset="0"/>
                <a:ea typeface="楷体_GB2312"/>
                <a:cs typeface="楷体_GB2312"/>
              </a:rPr>
              <a:t>。</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(7)If the latter</a:t>
            </a:r>
            <a:r>
              <a:rPr lang="zh-CN" altLang="zh-CN">
                <a:latin typeface="Times New Roman" panose="02020603050405020304" pitchFamily="18" charset="0"/>
                <a:ea typeface="楷体_GB2312"/>
                <a:cs typeface="楷体_GB2312"/>
              </a:rPr>
              <a:t>为省略句，完整的句子为</a:t>
            </a:r>
            <a:r>
              <a:rPr lang="en-US" altLang="zh-CN">
                <a:latin typeface="Times New Roman" panose="02020603050405020304" pitchFamily="18" charset="0"/>
                <a:ea typeface="楷体_GB2312"/>
                <a:cs typeface="楷体_GB2312"/>
              </a:rPr>
              <a:t>If it is the latter</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don</a:t>
            </a:r>
            <a:r>
              <a:rPr lang="en-US" altLang="zh-CN">
                <a:latin typeface="Times New Roman" panose="02020603050405020304" pitchFamily="18" charset="0"/>
              </a:rPr>
              <a:t>’</a:t>
            </a:r>
            <a:r>
              <a:rPr lang="en-US" altLang="zh-CN">
                <a:latin typeface="Times New Roman" panose="02020603050405020304" pitchFamily="18" charset="0"/>
                <a:ea typeface="楷体_GB2312"/>
                <a:cs typeface="楷体_GB2312"/>
              </a:rPr>
              <a:t>t you think...</a:t>
            </a:r>
            <a:r>
              <a:rPr lang="zh-CN" altLang="zh-CN">
                <a:latin typeface="Times New Roman" panose="02020603050405020304" pitchFamily="18" charset="0"/>
                <a:ea typeface="楷体_GB2312"/>
                <a:cs typeface="楷体_GB2312"/>
              </a:rPr>
              <a:t>是否定疑问句。</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(8)</a:t>
            </a:r>
            <a:r>
              <a:rPr lang="zh-CN" altLang="zh-CN">
                <a:latin typeface="Times New Roman" panose="02020603050405020304" pitchFamily="18" charset="0"/>
                <a:ea typeface="楷体_GB2312"/>
                <a:cs typeface="楷体_GB2312"/>
              </a:rPr>
              <a:t>本句为主从复合句，主句中</a:t>
            </a:r>
            <a:r>
              <a:rPr lang="en-US" altLang="zh-CN">
                <a:latin typeface="Times New Roman" panose="02020603050405020304" pitchFamily="18" charset="0"/>
                <a:ea typeface="楷体_GB2312"/>
                <a:cs typeface="楷体_GB2312"/>
              </a:rPr>
              <a:t>the meal</a:t>
            </a:r>
            <a:r>
              <a:rPr lang="zh-CN" altLang="zh-CN">
                <a:latin typeface="Times New Roman" panose="02020603050405020304" pitchFamily="18" charset="0"/>
                <a:ea typeface="楷体_GB2312"/>
                <a:cs typeface="楷体_GB2312"/>
              </a:rPr>
              <a:t>是先行词，</a:t>
            </a:r>
            <a:r>
              <a:rPr lang="en-US" altLang="zh-CN">
                <a:latin typeface="Times New Roman" panose="02020603050405020304" pitchFamily="18" charset="0"/>
                <a:ea typeface="楷体_GB2312"/>
                <a:cs typeface="楷体_GB2312"/>
              </a:rPr>
              <a:t>you said</a:t>
            </a:r>
            <a:r>
              <a:rPr lang="zh-CN" altLang="zh-CN">
                <a:latin typeface="Times New Roman" panose="02020603050405020304" pitchFamily="18" charset="0"/>
                <a:ea typeface="楷体_GB2312"/>
                <a:cs typeface="楷体_GB2312"/>
              </a:rPr>
              <a:t>是定语从句，之前省略了关系代词</a:t>
            </a:r>
            <a:r>
              <a:rPr lang="en-US" altLang="zh-CN">
                <a:latin typeface="Times New Roman" panose="02020603050405020304" pitchFamily="18" charset="0"/>
                <a:ea typeface="楷体_GB2312"/>
                <a:cs typeface="楷体_GB2312"/>
              </a:rPr>
              <a:t>that/ which</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every time</a:t>
            </a:r>
            <a:r>
              <a:rPr lang="zh-CN" altLang="zh-CN">
                <a:latin typeface="Times New Roman" panose="02020603050405020304" pitchFamily="18" charset="0"/>
                <a:ea typeface="楷体_GB2312"/>
                <a:cs typeface="楷体_GB2312"/>
              </a:rPr>
              <a:t>引导时间状语从句。</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矩形 1"/>
          <p:cNvSpPr>
            <a:spLocks noChangeArrowheads="1"/>
          </p:cNvSpPr>
          <p:nvPr/>
        </p:nvSpPr>
        <p:spPr bwMode="auto">
          <a:xfrm>
            <a:off x="314325" y="951310"/>
            <a:ext cx="8570119"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a:latin typeface="宋体" panose="02010600030101010101" pitchFamily="2" charset="-122"/>
                <a:ea typeface="楷体_GB2312"/>
                <a:cs typeface="楷体_GB2312"/>
              </a:rPr>
              <a:t>①</a:t>
            </a:r>
            <a:r>
              <a:rPr lang="en-US" altLang="zh-CN">
                <a:latin typeface="Times New Roman" panose="02020603050405020304" pitchFamily="18" charset="0"/>
                <a:ea typeface="楷体_GB2312"/>
                <a:cs typeface="楷体_GB2312"/>
              </a:rPr>
              <a:t>line </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诗行，句子</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宋体" panose="02010600030101010101" pitchFamily="2" charset="-122"/>
                <a:ea typeface="楷体_GB2312"/>
                <a:cs typeface="楷体_GB2312"/>
              </a:rPr>
              <a:t>②</a:t>
            </a:r>
            <a:r>
              <a:rPr lang="en-US" altLang="zh-CN">
                <a:latin typeface="Times New Roman" panose="02020603050405020304" pitchFamily="18" charset="0"/>
                <a:ea typeface="楷体_GB2312"/>
                <a:cs typeface="楷体_GB2312"/>
              </a:rPr>
              <a:t>remain </a:t>
            </a:r>
            <a:r>
              <a:rPr lang="en-US" altLang="zh-CN" i="1">
                <a:latin typeface="Book Antiqua" panose="02040602050305030304" pitchFamily="18" charset="0"/>
                <a:ea typeface="楷体_GB2312"/>
                <a:cs typeface="楷体_GB2312"/>
              </a:rPr>
              <a:t>v</a:t>
            </a:r>
            <a:r>
              <a:rPr lang="en-US" altLang="zh-CN" i="1">
                <a:latin typeface="Times New Roman" panose="02020603050405020304" pitchFamily="18" charset="0"/>
                <a:ea typeface="楷体_GB2312"/>
                <a:cs typeface="楷体_GB2312"/>
              </a:rPr>
              <a:t>i</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保持，仍是</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宋体" panose="02010600030101010101" pitchFamily="2" charset="-122"/>
                <a:ea typeface="楷体_GB2312"/>
                <a:cs typeface="楷体_GB2312"/>
              </a:rPr>
              <a:t>③</a:t>
            </a:r>
            <a:r>
              <a:rPr lang="en-US" altLang="zh-CN">
                <a:latin typeface="Times New Roman" panose="02020603050405020304" pitchFamily="18" charset="0"/>
                <a:ea typeface="楷体_GB2312"/>
                <a:cs typeface="楷体_GB2312"/>
              </a:rPr>
              <a:t>excerpt </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摘录，节选</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④</a:t>
            </a:r>
            <a:r>
              <a:rPr lang="en-US" altLang="zh-CN">
                <a:latin typeface="Times New Roman" panose="02020603050405020304" pitchFamily="18" charset="0"/>
                <a:ea typeface="楷体_GB2312"/>
                <a:cs typeface="楷体_GB2312"/>
              </a:rPr>
              <a:t>poetry </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诗歌，诗集</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⑤</a:t>
            </a:r>
            <a:r>
              <a:rPr lang="en-US" altLang="zh-CN">
                <a:latin typeface="Times New Roman" panose="02020603050405020304" pitchFamily="18" charset="0"/>
                <a:ea typeface="楷体_GB2312"/>
                <a:cs typeface="楷体_GB2312"/>
              </a:rPr>
              <a:t>tangled </a:t>
            </a:r>
            <a:r>
              <a:rPr lang="en-US" altLang="zh-CN" i="1">
                <a:latin typeface="Times New Roman" panose="02020603050405020304" pitchFamily="18" charset="0"/>
                <a:ea typeface="楷体_GB2312"/>
                <a:cs typeface="楷体_GB2312"/>
              </a:rPr>
              <a:t>adj</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缠结的，复杂的</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⑥</a:t>
            </a:r>
            <a:r>
              <a:rPr lang="en-US" altLang="zh-CN">
                <a:latin typeface="Times New Roman" panose="02020603050405020304" pitchFamily="18" charset="0"/>
                <a:ea typeface="楷体_GB2312"/>
                <a:cs typeface="楷体_GB2312"/>
              </a:rPr>
              <a:t>web </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网状物</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⑦</a:t>
            </a:r>
            <a:r>
              <a:rPr lang="en-US" altLang="zh-CN">
                <a:latin typeface="Times New Roman" panose="02020603050405020304" pitchFamily="18" charset="0"/>
                <a:ea typeface="楷体_GB2312"/>
                <a:cs typeface="楷体_GB2312"/>
              </a:rPr>
              <a:t>practise </a:t>
            </a:r>
            <a:r>
              <a:rPr lang="en-US" altLang="zh-CN" i="1">
                <a:latin typeface="Book Antiqua" panose="02040602050305030304" pitchFamily="18" charset="0"/>
                <a:ea typeface="楷体_GB2312"/>
                <a:cs typeface="楷体_GB2312"/>
              </a:rPr>
              <a:t>v</a:t>
            </a:r>
            <a:r>
              <a:rPr lang="en-US" altLang="zh-CN" i="1">
                <a:latin typeface="Times New Roman" panose="02020603050405020304" pitchFamily="18" charset="0"/>
                <a:ea typeface="楷体_GB2312"/>
                <a:cs typeface="楷体_GB2312"/>
              </a:rPr>
              <a:t>t</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练习</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⑧</a:t>
            </a:r>
            <a:r>
              <a:rPr lang="en-US" altLang="zh-CN">
                <a:latin typeface="Times New Roman" panose="02020603050405020304" pitchFamily="18" charset="0"/>
                <a:ea typeface="楷体_GB2312"/>
                <a:cs typeface="楷体_GB2312"/>
              </a:rPr>
              <a:t>honesty </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诚实</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⑨</a:t>
            </a:r>
            <a:r>
              <a:rPr lang="en-US" altLang="zh-CN">
                <a:latin typeface="Times New Roman" panose="02020603050405020304" pitchFamily="18" charset="0"/>
                <a:ea typeface="楷体_GB2312"/>
                <a:cs typeface="楷体_GB2312"/>
              </a:rPr>
              <a:t>value </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价值</a:t>
            </a:r>
            <a:endParaRPr lang="zh-CN" altLang="zh-CN" sz="800">
              <a:latin typeface="宋体" panose="02010600030101010101" pitchFamily="2" charset="-122"/>
              <a:cs typeface="Courier New" panose="02070309020205020404" pitchFamily="49" charset="0"/>
            </a:endParaRPr>
          </a:p>
        </p:txBody>
      </p:sp>
      <p:pic>
        <p:nvPicPr>
          <p:cNvPr id="1638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54794" y="546498"/>
            <a:ext cx="8648700" cy="41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1"/>
          <p:cNvSpPr>
            <a:spLocks noChangeArrowheads="1"/>
          </p:cNvSpPr>
          <p:nvPr/>
        </p:nvSpPr>
        <p:spPr bwMode="auto">
          <a:xfrm>
            <a:off x="357188" y="465535"/>
            <a:ext cx="8484394" cy="42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a:latin typeface="宋体" panose="02010600030101010101" pitchFamily="2" charset="-122"/>
                <a:ea typeface="楷体_GB2312"/>
                <a:cs typeface="楷体_GB2312"/>
              </a:rPr>
              <a:t>⑩</a:t>
            </a:r>
            <a:r>
              <a:rPr lang="en-US" altLang="zh-CN">
                <a:latin typeface="Times New Roman" panose="02020603050405020304" pitchFamily="18" charset="0"/>
                <a:ea typeface="楷体_GB2312"/>
                <a:cs typeface="楷体_GB2312"/>
              </a:rPr>
              <a:t>honestly </a:t>
            </a:r>
            <a:r>
              <a:rPr lang="en-US" altLang="zh-CN" i="1">
                <a:latin typeface="Times New Roman" panose="02020603050405020304" pitchFamily="18" charset="0"/>
                <a:ea typeface="楷体_GB2312"/>
                <a:cs typeface="楷体_GB2312"/>
              </a:rPr>
              <a:t>ad</a:t>
            </a:r>
            <a:r>
              <a:rPr lang="en-US" altLang="zh-CN" i="1">
                <a:latin typeface="Book Antiqua" panose="02040602050305030304" pitchFamily="18" charset="0"/>
                <a:ea typeface="楷体_GB2312"/>
                <a:cs typeface="楷体_GB2312"/>
              </a:rPr>
              <a:t>v</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诚实地</a:t>
            </a:r>
            <a:endParaRPr lang="zh-CN" altLang="zh-CN" sz="800">
              <a:latin typeface="宋体" panose="02010600030101010101" pitchFamily="2" charset="-122"/>
            </a:endParaRPr>
          </a:p>
          <a:p>
            <a:pPr algn="just">
              <a:lnSpc>
                <a:spcPct val="150000"/>
              </a:lnSpc>
            </a:pPr>
            <a:r>
              <a:rPr lang="en-US" altLang="zh-CN">
                <a:latin typeface="Cambria Math" panose="02040503050406030204" pitchFamily="18" charset="0"/>
                <a:ea typeface="楷体_GB2312"/>
                <a:cs typeface="楷体_GB2312"/>
              </a:rPr>
              <a:t>⑪</a:t>
            </a:r>
            <a:r>
              <a:rPr lang="en-US" altLang="zh-CN">
                <a:latin typeface="Times New Roman" panose="02020603050405020304" pitchFamily="18" charset="0"/>
                <a:ea typeface="楷体_GB2312"/>
                <a:cs typeface="楷体_GB2312"/>
              </a:rPr>
              <a:t>tell a lie </a:t>
            </a:r>
            <a:r>
              <a:rPr lang="zh-CN" altLang="zh-CN">
                <a:latin typeface="Times New Roman" panose="02020603050405020304" pitchFamily="18" charset="0"/>
                <a:ea typeface="楷体_GB2312"/>
                <a:cs typeface="楷体_GB2312"/>
              </a:rPr>
              <a:t>说谎</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Cambria Math" panose="02040503050406030204" pitchFamily="18" charset="0"/>
                <a:ea typeface="楷体_GB2312"/>
                <a:cs typeface="楷体_GB2312"/>
              </a:rPr>
              <a:t>⑫</a:t>
            </a:r>
            <a:r>
              <a:rPr lang="en-US" altLang="zh-CN">
                <a:latin typeface="Times New Roman" panose="02020603050405020304" pitchFamily="18" charset="0"/>
                <a:ea typeface="楷体_GB2312"/>
                <a:cs typeface="楷体_GB2312"/>
              </a:rPr>
              <a:t>comfort...with...</a:t>
            </a:r>
            <a:r>
              <a:rPr lang="zh-CN" altLang="zh-CN">
                <a:latin typeface="Times New Roman" panose="02020603050405020304" pitchFamily="18" charset="0"/>
                <a:ea typeface="楷体_GB2312"/>
                <a:cs typeface="楷体_GB2312"/>
              </a:rPr>
              <a:t>用</a:t>
            </a:r>
            <a:r>
              <a:rPr lang="en-US" altLang="zh-CN">
                <a:latin typeface="宋体" panose="02010600030101010101" pitchFamily="2" charset="-122"/>
                <a:ea typeface="楷体_GB2312"/>
                <a:cs typeface="楷体_GB2312"/>
              </a:rPr>
              <a:t>……</a:t>
            </a:r>
            <a:r>
              <a:rPr lang="zh-CN" altLang="zh-CN">
                <a:latin typeface="Times New Roman" panose="02020603050405020304" pitchFamily="18" charset="0"/>
                <a:ea typeface="楷体_GB2312"/>
                <a:cs typeface="楷体_GB2312"/>
              </a:rPr>
              <a:t>宽慰</a:t>
            </a:r>
            <a:r>
              <a:rPr lang="en-US" altLang="zh-CN">
                <a:latin typeface="宋体" panose="02010600030101010101" pitchFamily="2" charset="-122"/>
                <a:cs typeface="Times New Roman" panose="02020603050405020304" pitchFamily="18" charset="0"/>
              </a:rPr>
              <a:t>……</a:t>
            </a:r>
            <a:endParaRPr lang="zh-CN" altLang="zh-CN" sz="800">
              <a:latin typeface="宋体" panose="02010600030101010101" pitchFamily="2" charset="-122"/>
            </a:endParaRPr>
          </a:p>
          <a:p>
            <a:pPr algn="just">
              <a:lnSpc>
                <a:spcPct val="150000"/>
              </a:lnSpc>
            </a:pPr>
            <a:r>
              <a:rPr lang="en-US" altLang="zh-CN">
                <a:latin typeface="Cambria Math" panose="02040503050406030204" pitchFamily="18" charset="0"/>
                <a:ea typeface="楷体_GB2312"/>
                <a:cs typeface="楷体_GB2312"/>
              </a:rPr>
              <a:t>⑬</a:t>
            </a:r>
            <a:r>
              <a:rPr lang="en-US" altLang="zh-CN">
                <a:latin typeface="Times New Roman" panose="02020603050405020304" pitchFamily="18" charset="0"/>
                <a:ea typeface="楷体_GB2312"/>
                <a:cs typeface="楷体_GB2312"/>
              </a:rPr>
              <a:t>protect...from...</a:t>
            </a:r>
            <a:r>
              <a:rPr lang="zh-CN" altLang="zh-CN">
                <a:latin typeface="Times New Roman" panose="02020603050405020304" pitchFamily="18" charset="0"/>
                <a:ea typeface="楷体_GB2312"/>
                <a:cs typeface="楷体_GB2312"/>
              </a:rPr>
              <a:t>保护</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ea typeface="楷体_GB2312"/>
                <a:cs typeface="楷体_GB2312"/>
              </a:rPr>
              <a:t>免受</a:t>
            </a:r>
            <a:r>
              <a:rPr lang="en-US" altLang="zh-CN">
                <a:latin typeface="宋体" panose="02010600030101010101" pitchFamily="2" charset="-122"/>
                <a:cs typeface="Times New Roman" panose="02020603050405020304" pitchFamily="18" charset="0"/>
              </a:rPr>
              <a:t>……</a:t>
            </a:r>
            <a:endParaRPr lang="zh-CN" altLang="zh-CN" sz="800">
              <a:latin typeface="宋体" panose="02010600030101010101" pitchFamily="2" charset="-122"/>
            </a:endParaRPr>
          </a:p>
          <a:p>
            <a:pPr algn="just">
              <a:lnSpc>
                <a:spcPct val="150000"/>
              </a:lnSpc>
            </a:pPr>
            <a:r>
              <a:rPr lang="en-US" altLang="zh-CN">
                <a:latin typeface="Cambria Math" panose="02040503050406030204" pitchFamily="18" charset="0"/>
                <a:ea typeface="楷体_GB2312"/>
                <a:cs typeface="楷体_GB2312"/>
              </a:rPr>
              <a:t>⑭</a:t>
            </a:r>
            <a:r>
              <a:rPr lang="en-US" altLang="zh-CN">
                <a:latin typeface="Times New Roman" panose="02020603050405020304" pitchFamily="18" charset="0"/>
                <a:ea typeface="楷体_GB2312"/>
                <a:cs typeface="楷体_GB2312"/>
              </a:rPr>
              <a:t>surely </a:t>
            </a:r>
            <a:r>
              <a:rPr lang="en-US" altLang="zh-CN" i="1">
                <a:latin typeface="Times New Roman" panose="02020603050405020304" pitchFamily="18" charset="0"/>
                <a:ea typeface="楷体_GB2312"/>
                <a:cs typeface="楷体_GB2312"/>
              </a:rPr>
              <a:t>ad</a:t>
            </a:r>
            <a:r>
              <a:rPr lang="en-US" altLang="zh-CN" i="1">
                <a:latin typeface="Book Antiqua" panose="02040602050305030304" pitchFamily="18" charset="0"/>
                <a:ea typeface="楷体_GB2312"/>
                <a:cs typeface="楷体_GB2312"/>
              </a:rPr>
              <a:t>v</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一定</a:t>
            </a:r>
            <a:endParaRPr lang="zh-CN" altLang="zh-CN" sz="800">
              <a:latin typeface="宋体" panose="02010600030101010101" pitchFamily="2" charset="-122"/>
            </a:endParaRPr>
          </a:p>
          <a:p>
            <a:pPr algn="just">
              <a:lnSpc>
                <a:spcPct val="150000"/>
              </a:lnSpc>
            </a:pPr>
            <a:r>
              <a:rPr lang="en-US" altLang="zh-CN">
                <a:latin typeface="Cambria Math" panose="02040503050406030204" pitchFamily="18" charset="0"/>
                <a:ea typeface="楷体_GB2312"/>
                <a:cs typeface="楷体_GB2312"/>
              </a:rPr>
              <a:t>⑮</a:t>
            </a:r>
            <a:r>
              <a:rPr lang="en-US" altLang="zh-CN">
                <a:latin typeface="Times New Roman" panose="02020603050405020304" pitchFamily="18" charset="0"/>
                <a:ea typeface="楷体_GB2312"/>
                <a:cs typeface="楷体_GB2312"/>
              </a:rPr>
              <a:t>experience </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经验</a:t>
            </a:r>
            <a:endParaRPr lang="zh-CN" altLang="zh-CN" sz="800">
              <a:latin typeface="宋体" panose="02010600030101010101" pitchFamily="2" charset="-122"/>
            </a:endParaRPr>
          </a:p>
          <a:p>
            <a:pPr algn="just">
              <a:lnSpc>
                <a:spcPct val="150000"/>
              </a:lnSpc>
            </a:pPr>
            <a:r>
              <a:rPr lang="en-US" altLang="zh-CN">
                <a:latin typeface="Cambria Math" panose="02040503050406030204" pitchFamily="18" charset="0"/>
                <a:ea typeface="楷体_GB2312"/>
                <a:cs typeface="楷体_GB2312"/>
              </a:rPr>
              <a:t>⑯</a:t>
            </a:r>
            <a:r>
              <a:rPr lang="en-US" altLang="zh-CN">
                <a:latin typeface="Times New Roman" panose="02020603050405020304" pitchFamily="18" charset="0"/>
                <a:ea typeface="楷体_GB2312"/>
                <a:cs typeface="楷体_GB2312"/>
              </a:rPr>
              <a:t>cook </a:t>
            </a:r>
            <a:r>
              <a:rPr lang="en-US" altLang="zh-CN" i="1">
                <a:latin typeface="Book Antiqua" panose="02040602050305030304" pitchFamily="18" charset="0"/>
                <a:ea typeface="楷体_GB2312"/>
                <a:cs typeface="楷体_GB2312"/>
              </a:rPr>
              <a:t>v</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烹调；烧煮</a:t>
            </a:r>
            <a:endParaRPr lang="zh-CN" altLang="zh-CN" sz="800">
              <a:latin typeface="宋体" panose="02010600030101010101" pitchFamily="2" charset="-122"/>
            </a:endParaRPr>
          </a:p>
          <a:p>
            <a:pPr algn="just">
              <a:lnSpc>
                <a:spcPct val="150000"/>
              </a:lnSpc>
            </a:pPr>
            <a:r>
              <a:rPr lang="en-US" altLang="zh-CN">
                <a:latin typeface="Cambria Math" panose="02040503050406030204" pitchFamily="18" charset="0"/>
                <a:ea typeface="楷体_GB2312"/>
                <a:cs typeface="楷体_GB2312"/>
              </a:rPr>
              <a:t>⑰</a:t>
            </a:r>
            <a:r>
              <a:rPr lang="en-US" altLang="zh-CN">
                <a:latin typeface="Times New Roman" panose="02020603050405020304" pitchFamily="18" charset="0"/>
                <a:ea typeface="楷体_GB2312"/>
                <a:cs typeface="楷体_GB2312"/>
              </a:rPr>
              <a:t>majority </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大多数</a:t>
            </a:r>
            <a:endParaRPr lang="zh-CN" altLang="zh-CN" sz="800">
              <a:latin typeface="宋体" panose="02010600030101010101" pitchFamily="2" charset="-122"/>
            </a:endParaRPr>
          </a:p>
          <a:p>
            <a:pPr algn="just">
              <a:lnSpc>
                <a:spcPct val="150000"/>
              </a:lnSpc>
            </a:pPr>
            <a:r>
              <a:rPr lang="en-US" altLang="zh-CN">
                <a:latin typeface="Cambria Math" panose="02040503050406030204" pitchFamily="18" charset="0"/>
                <a:ea typeface="楷体_GB2312"/>
                <a:cs typeface="楷体_GB2312"/>
              </a:rPr>
              <a:t>⑱</a:t>
            </a:r>
            <a:r>
              <a:rPr lang="en-US" altLang="zh-CN">
                <a:latin typeface="Times New Roman" panose="02020603050405020304" pitchFamily="18" charset="0"/>
                <a:ea typeface="楷体_GB2312"/>
                <a:cs typeface="楷体_GB2312"/>
              </a:rPr>
              <a:t>truth </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事实，真相</a:t>
            </a:r>
            <a:endParaRPr lang="zh-CN" altLang="zh-CN" sz="800">
              <a:latin typeface="宋体" panose="02010600030101010101" pitchFamily="2" charset="-122"/>
            </a:endParaRPr>
          </a:p>
          <a:p>
            <a:pPr algn="just">
              <a:lnSpc>
                <a:spcPct val="150000"/>
              </a:lnSpc>
            </a:pPr>
            <a:r>
              <a:rPr lang="en-US" altLang="zh-CN">
                <a:latin typeface="Cambria Math" panose="02040503050406030204" pitchFamily="18" charset="0"/>
                <a:ea typeface="楷体_GB2312"/>
                <a:cs typeface="楷体_GB2312"/>
              </a:rPr>
              <a:t>⑲</a:t>
            </a:r>
            <a:r>
              <a:rPr lang="en-US" altLang="zh-CN">
                <a:latin typeface="Times New Roman" panose="02020603050405020304" pitchFamily="18" charset="0"/>
                <a:ea typeface="楷体_GB2312"/>
                <a:cs typeface="楷体_GB2312"/>
              </a:rPr>
              <a:t>delicious </a:t>
            </a:r>
            <a:r>
              <a:rPr lang="en-US" altLang="zh-CN" i="1">
                <a:latin typeface="Times New Roman" panose="02020603050405020304" pitchFamily="18" charset="0"/>
                <a:ea typeface="楷体_GB2312"/>
                <a:cs typeface="楷体_GB2312"/>
              </a:rPr>
              <a:t>adj</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美味的</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3389</Words>
  <Application>Microsoft Office PowerPoint</Application>
  <PresentationFormat>全屏显示(16:9)</PresentationFormat>
  <Paragraphs>270</Paragraphs>
  <Slides>44</Slides>
  <Notes>0</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44</vt:i4>
      </vt:variant>
    </vt:vector>
  </HeadingPairs>
  <TitlesOfParts>
    <vt:vector size="60" baseType="lpstr">
      <vt:lpstr>MS Mincho</vt:lpstr>
      <vt:lpstr>黑体</vt:lpstr>
      <vt:lpstr>华文中宋</vt:lpstr>
      <vt:lpstr>楷体_GB2312</vt:lpstr>
      <vt:lpstr>宋体</vt:lpstr>
      <vt:lpstr>微软雅黑</vt:lpstr>
      <vt:lpstr>Arial</vt:lpstr>
      <vt:lpstr>Book Antiqua</vt:lpstr>
      <vt:lpstr>Calibri</vt:lpstr>
      <vt:lpstr>Calibri Light</vt:lpstr>
      <vt:lpstr>Cambria Math</vt:lpstr>
      <vt:lpstr>Courier New</vt:lpstr>
      <vt:lpstr>Impact</vt:lpstr>
      <vt:lpstr>Times New Roman</vt:lpstr>
      <vt:lpstr>WWW.2PPT.COM
</vt:lpstr>
      <vt:lpstr>Microsoft Word 97 - 2003 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2018-01-02T04:06:00Z</dcterms:created>
  <dcterms:modified xsi:type="dcterms:W3CDTF">2023-01-17T02:10:03Z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B5039DA9D5154E7B8F85B6EFD18E7B8A</vt:lpwstr>
  </property>
  <property fmtid="{A09F084E-AD41-489F-8076-AA5BE3082BCA}" pid="100">
    <vt:ui4>5</vt:ui4>
  </property>
  <property fmtid="{64440492-4C8B-11D1-8B70-080036B11A03}" pid="11">
    <vt:lpwstr>www.2ppt.com-爱PPT提供资源下载</vt:lpwstr>
  </property>
</Properties>
</file>