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93" r:id="rId4"/>
    <p:sldId id="260" r:id="rId5"/>
    <p:sldId id="261" r:id="rId6"/>
    <p:sldId id="292" r:id="rId7"/>
    <p:sldId id="294" r:id="rId8"/>
    <p:sldId id="263" r:id="rId9"/>
    <p:sldId id="270" r:id="rId10"/>
    <p:sldId id="290" r:id="rId11"/>
    <p:sldId id="295" r:id="rId12"/>
    <p:sldId id="296" r:id="rId13"/>
    <p:sldId id="298" r:id="rId14"/>
    <p:sldId id="297" r:id="rId15"/>
    <p:sldId id="299" r:id="rId16"/>
    <p:sldId id="280" r:id="rId17"/>
    <p:sldId id="300" r:id="rId18"/>
    <p:sldId id="282" r:id="rId19"/>
    <p:sldId id="279" r:id="rId2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  <a:srgbClr val="0000FF"/>
    <a:srgbClr val="E0F276"/>
    <a:srgbClr val="98BCF6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hyperlink" Target="U7%20Reading%20&#35838;&#25991;&#26391;&#35835;.mp4" TargetMode="Externa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819196"/>
            <a:ext cx="9155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7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Seasons</a:t>
            </a:r>
            <a:endParaRPr lang="en-US" altLang="zh-CN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2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75" y="394331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66800" y="1276350"/>
            <a:ext cx="7162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The weather suddenly turned cold.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天气突然变得寒冷。</a:t>
            </a:r>
          </a:p>
        </p:txBody>
      </p:sp>
      <p:sp>
        <p:nvSpPr>
          <p:cNvPr id="10" name="矩形 9"/>
          <p:cNvSpPr/>
          <p:nvPr/>
        </p:nvSpPr>
        <p:spPr>
          <a:xfrm>
            <a:off x="685800" y="784225"/>
            <a:ext cx="7385050" cy="5159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59" name="TextBox 39"/>
          <p:cNvSpPr txBox="1">
            <a:spLocks noChangeArrowheads="1"/>
          </p:cNvSpPr>
          <p:nvPr/>
        </p:nvSpPr>
        <p:spPr bwMode="auto">
          <a:xfrm>
            <a:off x="2566988" y="742950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turn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tɜːn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变成，成为</a:t>
            </a:r>
          </a:p>
        </p:txBody>
      </p:sp>
      <p:sp>
        <p:nvSpPr>
          <p:cNvPr id="19460" name="AutoShape 2"/>
          <p:cNvSpPr>
            <a:spLocks noChangeArrowheads="1"/>
          </p:cNvSpPr>
          <p:nvPr/>
        </p:nvSpPr>
        <p:spPr bwMode="auto">
          <a:xfrm flipH="1">
            <a:off x="768350" y="854075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文本框 24"/>
          <p:cNvSpPr txBox="1">
            <a:spLocks noChangeArrowheads="1"/>
          </p:cNvSpPr>
          <p:nvPr/>
        </p:nvSpPr>
        <p:spPr bwMode="auto">
          <a:xfrm>
            <a:off x="917575" y="808038"/>
            <a:ext cx="133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4" name="菱形 13"/>
          <p:cNvSpPr/>
          <p:nvPr/>
        </p:nvSpPr>
        <p:spPr>
          <a:xfrm>
            <a:off x="2032000" y="8620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3" name="TextBox 39"/>
          <p:cNvSpPr txBox="1">
            <a:spLocks noChangeArrowheads="1"/>
          </p:cNvSpPr>
          <p:nvPr/>
        </p:nvSpPr>
        <p:spPr bwMode="auto">
          <a:xfrm>
            <a:off x="923925" y="2346325"/>
            <a:ext cx="1295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19464" name="矩形 11"/>
          <p:cNvSpPr>
            <a:spLocks noChangeArrowheads="1"/>
          </p:cNvSpPr>
          <p:nvPr/>
        </p:nvSpPr>
        <p:spPr bwMode="auto">
          <a:xfrm>
            <a:off x="1473200" y="240982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655888" y="2301875"/>
            <a:ext cx="3646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get, turn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become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55688" y="2895600"/>
          <a:ext cx="7162800" cy="1808163"/>
        </p:xfrm>
        <a:graphic>
          <a:graphicData uri="http://schemas.openxmlformats.org/drawingml/2006/table">
            <a:tbl>
              <a:tblPr/>
              <a:tblGrid>
                <a:gridCol w="1059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041"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122"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get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变成”时，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get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常用于口语中。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get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常与形容词比较级连用。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 days are </a:t>
                      </a: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getting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longer and longer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白天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将变得越来越长。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85800" y="742950"/>
          <a:ext cx="7696200" cy="3921125"/>
        </p:xfrm>
        <a:graphic>
          <a:graphicData uri="http://schemas.openxmlformats.org/drawingml/2006/table">
            <a:tbl>
              <a:tblPr/>
              <a:tblGrid>
                <a:gridCol w="1045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72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turn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变成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时是系动词，多接表示颜色的形容词，也接表示天气的形容词，它侧重变得与以前不同。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 weather </a:t>
                      </a: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turned 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much colder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天气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变得冷多了。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272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become</a:t>
                      </a:r>
                      <a:endParaRPr lang="zh-CN" sz="2200" b="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变成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时也为系动词，后接表语，强调的是状态变化。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become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常用在书面语中。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Jack and I met on holiday and </a:t>
                      </a: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became 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good friends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杰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克和我在假期中相遇并成为了好朋友。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499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7445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1506" name="TextBox 39"/>
          <p:cNvSpPr txBox="1">
            <a:spLocks noChangeArrowheads="1"/>
          </p:cNvSpPr>
          <p:nvPr/>
        </p:nvSpPr>
        <p:spPr bwMode="auto">
          <a:xfrm>
            <a:off x="2638425" y="7429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as /əz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æz/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conj.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时；随着</a:t>
            </a: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 flipH="1">
            <a:off x="850900" y="825500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8" name="文本框 24"/>
          <p:cNvSpPr txBox="1">
            <a:spLocks noChangeArrowheads="1"/>
          </p:cNvSpPr>
          <p:nvPr/>
        </p:nvSpPr>
        <p:spPr bwMode="auto">
          <a:xfrm>
            <a:off x="952500" y="7810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350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371600" y="1289050"/>
            <a:ext cx="671195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The play started as I got there.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我到那里的时候演出开始了。</a:t>
            </a:r>
          </a:p>
        </p:txBody>
      </p:sp>
      <p:sp>
        <p:nvSpPr>
          <p:cNvPr id="21511" name="TextBox 39"/>
          <p:cNvSpPr txBox="1">
            <a:spLocks noChangeArrowheads="1"/>
          </p:cNvSpPr>
          <p:nvPr/>
        </p:nvSpPr>
        <p:spPr bwMode="auto">
          <a:xfrm>
            <a:off x="679450" y="2413000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1441450" y="2343150"/>
            <a:ext cx="2444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的其他用法：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27150" y="3044825"/>
          <a:ext cx="6902450" cy="1508125"/>
        </p:xfrm>
        <a:graphic>
          <a:graphicData uri="http://schemas.openxmlformats.org/drawingml/2006/table">
            <a:tbl>
              <a:tblPr/>
              <a:tblGrid>
                <a:gridCol w="240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4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作介词</a:t>
                      </a:r>
                      <a:r>
                        <a:rPr lang="zh-CN" alt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时</a:t>
                      </a:r>
                      <a:r>
                        <a:rPr lang="zh-CN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作为；当作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As a student, I should study hard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作为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学生，我应该努力学习。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38200" y="1044575"/>
          <a:ext cx="7543800" cy="3049588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65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93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作连词时，还有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因为，由于；正如，如同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的意思。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Enjoy the first hour of the day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 This 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is important as it sets the mood for the rest of the day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好好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享受每天的第一个小时。这之所以重要是因为它会决定你接下来一整天的心情</a:t>
                      </a:r>
                      <a:r>
                        <a:rPr lang="zh-CN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CN" sz="2200" b="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She's 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very tall, as is her mother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她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个子很高，和她母亲一样。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54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38200" y="895350"/>
          <a:ext cx="7543800" cy="217805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61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44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也可作副词，用于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as...as...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中，意为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像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一样，如同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 can run quickly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 My 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sister can run as quickly as me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</a:t>
                      </a:r>
                      <a:r>
                        <a:rPr lang="zh-CN" sz="22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能跑得快，我姐姐能跑得和我一样快。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600200" y="3181350"/>
            <a:ext cx="7162800" cy="1130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as...as...</a:t>
            </a:r>
            <a:r>
              <a:rPr lang="zh-CN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像</a:t>
            </a:r>
            <a:r>
              <a:rPr lang="en-US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一样；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soon as possible</a:t>
            </a:r>
            <a:r>
              <a:rPr lang="zh-CN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尽快；</a:t>
            </a:r>
            <a:endParaRPr lang="en-US" altLang="zh-CN" sz="2400" b="1" kern="1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if</a:t>
            </a:r>
            <a:r>
              <a:rPr lang="zh-CN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好像；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such as</a:t>
            </a:r>
            <a:r>
              <a:rPr lang="zh-CN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诸如；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same as...</a:t>
            </a:r>
            <a:r>
              <a:rPr lang="zh-CN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400" b="1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一样</a:t>
            </a:r>
          </a:p>
        </p:txBody>
      </p:sp>
      <p:sp>
        <p:nvSpPr>
          <p:cNvPr id="5" name="矩形 4"/>
          <p:cNvSpPr/>
          <p:nvPr/>
        </p:nvSpPr>
        <p:spPr>
          <a:xfrm>
            <a:off x="762000" y="3308350"/>
            <a:ext cx="11128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搭配：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709613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4578" name="TextBox 39"/>
          <p:cNvSpPr txBox="1">
            <a:spLocks noChangeArrowheads="1"/>
          </p:cNvSpPr>
          <p:nvPr/>
        </p:nvSpPr>
        <p:spPr bwMode="auto">
          <a:xfrm>
            <a:off x="2638425" y="708025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temperature /'temprətʃə(r)/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n</a:t>
            </a:r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温度</a:t>
            </a:r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 flipH="1">
            <a:off x="850900" y="790575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文本框 24"/>
          <p:cNvSpPr txBox="1">
            <a:spLocks noChangeArrowheads="1"/>
          </p:cNvSpPr>
          <p:nvPr/>
        </p:nvSpPr>
        <p:spPr bwMode="auto">
          <a:xfrm>
            <a:off x="952500" y="746125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112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517650" y="1123950"/>
            <a:ext cx="671195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The temperature is below zero.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温度在零度以下。</a:t>
            </a:r>
          </a:p>
        </p:txBody>
      </p:sp>
      <p:sp>
        <p:nvSpPr>
          <p:cNvPr id="24583" name="TextBox 39"/>
          <p:cNvSpPr txBox="1">
            <a:spLocks noChangeArrowheads="1"/>
          </p:cNvSpPr>
          <p:nvPr/>
        </p:nvSpPr>
        <p:spPr bwMode="auto">
          <a:xfrm>
            <a:off x="679450" y="2259013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1779588" y="2154238"/>
            <a:ext cx="6678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temperature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可作可数名词，常用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high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low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修饰。 </a:t>
            </a:r>
          </a:p>
        </p:txBody>
      </p:sp>
      <p:sp>
        <p:nvSpPr>
          <p:cNvPr id="24585" name="TextBox 39"/>
          <p:cNvSpPr txBox="1">
            <a:spLocks noChangeArrowheads="1"/>
          </p:cNvSpPr>
          <p:nvPr/>
        </p:nvSpPr>
        <p:spPr bwMode="auto">
          <a:xfrm>
            <a:off x="679450" y="2905125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1779588" y="2800350"/>
            <a:ext cx="66786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temperature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还有“体温”的意思。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865188" y="3505200"/>
            <a:ext cx="6678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搭配：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one's temperature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给某人量体温；</a:t>
            </a:r>
          </a:p>
          <a:p>
            <a:pPr indent="9036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temperature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发烧</a:t>
            </a:r>
          </a:p>
        </p:txBody>
      </p:sp>
      <p:pic>
        <p:nvPicPr>
          <p:cNvPr id="2458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4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一、从方框中选择单词或词语，并用其适当形式填空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During the National Day holiday, the West Lake ________________tourists.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film is so interesting that all of us want to see it ________________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—Dad, do you want me to bring you a cup of tea?</a:t>
            </a:r>
          </a:p>
          <a:p>
            <a:pPr marL="535305" indent="-8445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—Yes, please. But be careful not to ________ it.</a:t>
            </a:r>
          </a:p>
        </p:txBody>
      </p:sp>
      <p:sp>
        <p:nvSpPr>
          <p:cNvPr id="25602" name="矩形 2"/>
          <p:cNvSpPr>
            <a:spLocks noChangeArrowheads="1"/>
          </p:cNvSpPr>
          <p:nvPr/>
        </p:nvSpPr>
        <p:spPr bwMode="auto">
          <a:xfrm>
            <a:off x="1447800" y="1200150"/>
            <a:ext cx="5842000" cy="496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grow, fly a kite, drop, once again, be full of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00200" y="2238375"/>
            <a:ext cx="124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is full of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20838" y="3214688"/>
            <a:ext cx="1654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once  again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791200" y="4224338"/>
            <a:ext cx="81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drop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"/>
          <p:cNvSpPr>
            <a:spLocks noChangeArrowheads="1"/>
          </p:cNvSpPr>
          <p:nvPr/>
        </p:nvSpPr>
        <p:spPr bwMode="auto">
          <a:xfrm>
            <a:off x="609600" y="1863725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region is too dry for plants________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What a windy day! It's the best time for _____________.</a:t>
            </a:r>
          </a:p>
        </p:txBody>
      </p:sp>
      <p:sp>
        <p:nvSpPr>
          <p:cNvPr id="26626" name="矩形 2"/>
          <p:cNvSpPr>
            <a:spLocks noChangeArrowheads="1"/>
          </p:cNvSpPr>
          <p:nvPr/>
        </p:nvSpPr>
        <p:spPr bwMode="auto">
          <a:xfrm>
            <a:off x="1447800" y="1200150"/>
            <a:ext cx="5842000" cy="496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grow, fly a kite, drop, once again, be full of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953000" y="2025650"/>
            <a:ext cx="117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grow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132513" y="2571750"/>
            <a:ext cx="173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flying a kite</a:t>
            </a:r>
            <a:endParaRPr lang="zh-CN" altLang="en-US"/>
          </a:p>
        </p:txBody>
      </p:sp>
      <p:pic>
        <p:nvPicPr>
          <p:cNvPr id="26629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200" y="649288"/>
            <a:ext cx="8382000" cy="40814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二、用所给词的适当形式填空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These days , my father is busy ________ (write) a report.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trees with orange _______ (leaf) look very nice in the sun.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students in my class have good __________(memory)and can remember new words very fast.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Look, the sun is ________ (rise) over the sea.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girl enjoys watching__________ (butterfly) flying among flowers in spring.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800600" y="127635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writing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702050" y="1738313"/>
            <a:ext cx="969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leaves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372100" y="2228850"/>
            <a:ext cx="1465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memories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124200" y="3222625"/>
            <a:ext cx="936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rising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238625" y="3683000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butterflies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1036638"/>
            <a:ext cx="7162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full, among, turn, as, temperature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引导的感叹句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867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2133600" y="742950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What can we do in winter?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9775" y="1266825"/>
            <a:ext cx="4848225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矩形 1"/>
          <p:cNvSpPr>
            <a:spLocks noChangeArrowheads="1"/>
          </p:cNvSpPr>
          <p:nvPr/>
        </p:nvSpPr>
        <p:spPr bwMode="auto">
          <a:xfrm>
            <a:off x="606425" y="1023938"/>
            <a:ext cx="4575175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Winter days are full of snow,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When trees and flowers forget to grow,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And the birds fly far away</a:t>
            </a:r>
          </a:p>
          <a:p>
            <a:pPr>
              <a:lnSpc>
                <a:spcPct val="13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find a warm and sunny day.</a:t>
            </a:r>
          </a:p>
        </p:txBody>
      </p:sp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3657600" y="2895600"/>
            <a:ext cx="49530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days of spring are windy and bright.</a:t>
            </a:r>
          </a:p>
          <a:p>
            <a:pPr>
              <a:lnSpc>
                <a:spcPct val="130000"/>
              </a:lnSpc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perfect time to fly a kite!</a:t>
            </a:r>
          </a:p>
          <a:p>
            <a:pPr>
              <a:lnSpc>
                <a:spcPct val="130000"/>
              </a:lnSpc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Bees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and butterflies play among flowers,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Then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hide from the April showers.</a:t>
            </a:r>
          </a:p>
        </p:txBody>
      </p:sp>
      <p:sp>
        <p:nvSpPr>
          <p:cNvPr id="12292" name="矩形 3"/>
          <p:cNvSpPr>
            <a:spLocks noChangeArrowheads="1"/>
          </p:cNvSpPr>
          <p:nvPr/>
        </p:nvSpPr>
        <p:spPr bwMode="auto">
          <a:xfrm>
            <a:off x="3276600" y="600075"/>
            <a:ext cx="2514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Seasons of the year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51475" y="1309688"/>
            <a:ext cx="1604963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52625" y="3105150"/>
            <a:ext cx="13239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75513" y="893763"/>
            <a:ext cx="13350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图片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矩形 12"/>
          <p:cNvSpPr>
            <a:spLocks noChangeArrowheads="1"/>
          </p:cNvSpPr>
          <p:nvPr/>
        </p:nvSpPr>
        <p:spPr bwMode="auto">
          <a:xfrm>
            <a:off x="2514600" y="2287588"/>
            <a:ext cx="622300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 Then autumn leaves turn brown,</a:t>
            </a:r>
            <a:endParaRPr lang="zh-CN" altLang="en-US" sz="2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Fall into piles upon the ground.</a:t>
            </a:r>
          </a:p>
          <a:p>
            <a:pPr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 Farmers work to harvest crops,</a:t>
            </a:r>
            <a:endParaRPr lang="zh-CN" altLang="en-US" sz="2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As the days are shorter and the temperature drops.</a:t>
            </a:r>
          </a:p>
          <a:p>
            <a:pPr>
              <a:lnSpc>
                <a:spcPct val="120000"/>
              </a:lnSpc>
            </a:pP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 Soon the snowy season will begin,</a:t>
            </a:r>
            <a:endParaRPr lang="zh-CN" altLang="en-US" sz="2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And it will be a new year once again.</a:t>
            </a:r>
          </a:p>
        </p:txBody>
      </p:sp>
      <p:sp>
        <p:nvSpPr>
          <p:cNvPr id="13315" name="矩形 4"/>
          <p:cNvSpPr>
            <a:spLocks noChangeArrowheads="1"/>
          </p:cNvSpPr>
          <p:nvPr/>
        </p:nvSpPr>
        <p:spPr bwMode="auto">
          <a:xfrm>
            <a:off x="593725" y="655638"/>
            <a:ext cx="5349875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Those sweet memories of summer days</a:t>
            </a:r>
          </a:p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Are about quiet streams and trees and shade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And lazy afternoons by a pool,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Eating ice cream to feel cool.</a:t>
            </a:r>
            <a:endParaRPr lang="zh-CN" altLang="en-US" dirty="0"/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2200" y="893763"/>
            <a:ext cx="14366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688" y="2752725"/>
            <a:ext cx="1685925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44550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8" name="TextBox 39"/>
          <p:cNvSpPr txBox="1">
            <a:spLocks noChangeArrowheads="1"/>
          </p:cNvSpPr>
          <p:nvPr/>
        </p:nvSpPr>
        <p:spPr bwMode="auto">
          <a:xfrm>
            <a:off x="2638425" y="8191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full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fʊl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满的</a:t>
            </a: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 flipH="1">
            <a:off x="850900" y="9302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0" name="文本框 24"/>
          <p:cNvSpPr txBox="1">
            <a:spLocks noChangeArrowheads="1"/>
          </p:cNvSpPr>
          <p:nvPr/>
        </p:nvSpPr>
        <p:spPr bwMode="auto">
          <a:xfrm>
            <a:off x="952500" y="868363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22338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1671638" y="1581150"/>
            <a:ext cx="65579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 filled with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相当于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 full of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，意为“装满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，充满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4343" name="TextBox 39"/>
          <p:cNvSpPr txBox="1">
            <a:spLocks noChangeArrowheads="1"/>
          </p:cNvSpPr>
          <p:nvPr/>
        </p:nvSpPr>
        <p:spPr bwMode="auto">
          <a:xfrm>
            <a:off x="914400" y="1657350"/>
            <a:ext cx="9906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76400" y="2722563"/>
            <a:ext cx="5715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schoolbag is filled with books. </a:t>
            </a:r>
          </a:p>
          <a:p>
            <a:pPr marL="82550" indent="-8255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schoolbag is full of books. </a:t>
            </a:r>
          </a:p>
          <a:p>
            <a:pPr marL="82550" indent="-8255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书包里装满了书。</a:t>
            </a:r>
          </a:p>
        </p:txBody>
      </p:sp>
      <p:pic>
        <p:nvPicPr>
          <p:cNvPr id="14345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842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2" name="TextBox 39"/>
          <p:cNvSpPr txBox="1">
            <a:spLocks noChangeArrowheads="1"/>
          </p:cNvSpPr>
          <p:nvPr/>
        </p:nvSpPr>
        <p:spPr bwMode="auto">
          <a:xfrm>
            <a:off x="2638425" y="8826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what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引导的感叹句</a:t>
            </a:r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 flipH="1">
            <a:off x="850900" y="965200"/>
            <a:ext cx="1450975" cy="3825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4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371600" y="1524000"/>
            <a:ext cx="6711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引导的感叹句，表示说话者的惊讶、喜悦、气愤等感情。</a:t>
            </a:r>
          </a:p>
        </p:txBody>
      </p:sp>
      <p:sp>
        <p:nvSpPr>
          <p:cNvPr id="15367" name="TextBox 39"/>
          <p:cNvSpPr txBox="1">
            <a:spLocks noChangeArrowheads="1"/>
          </p:cNvSpPr>
          <p:nvPr/>
        </p:nvSpPr>
        <p:spPr bwMode="auto">
          <a:xfrm>
            <a:off x="679450" y="1630363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1365250" y="2647950"/>
            <a:ext cx="67119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引导的感叹句的结构为：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“What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a/an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＋形容词＋单数可数名词＋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主语＋谓语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4400" y="971550"/>
            <a:ext cx="73914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＋形容词＋复数可数名词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不可数名词＋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主语＋谓语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！”，其中主语和谓语可省略。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 beautiful flower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多么漂亮的一朵花啊！</a:t>
            </a:r>
          </a:p>
        </p:txBody>
      </p:sp>
      <p:pic>
        <p:nvPicPr>
          <p:cNvPr id="1638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819150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0" name="TextBox 39"/>
          <p:cNvSpPr txBox="1">
            <a:spLocks noChangeArrowheads="1"/>
          </p:cNvSpPr>
          <p:nvPr/>
        </p:nvSpPr>
        <p:spPr bwMode="auto">
          <a:xfrm>
            <a:off x="2566988" y="841375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among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ə'mʌŋ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prep.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 flipH="1">
            <a:off x="768350" y="911225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2" name="文本框 24"/>
          <p:cNvSpPr txBox="1">
            <a:spLocks noChangeArrowheads="1"/>
          </p:cNvSpPr>
          <p:nvPr/>
        </p:nvSpPr>
        <p:spPr bwMode="auto">
          <a:xfrm>
            <a:off x="917575" y="866775"/>
            <a:ext cx="1338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92075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295400" y="1428750"/>
            <a:ext cx="68580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was sitting among a group of children, telling them a story.</a:t>
            </a:r>
          </a:p>
          <a:p>
            <a:pPr marL="535305" indent="9398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他正坐在一群孩子中间给他们讲故事。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752600" y="3332163"/>
            <a:ext cx="58610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between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among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6" name="TextBox 39"/>
          <p:cNvSpPr txBox="1">
            <a:spLocks noChangeArrowheads="1"/>
          </p:cNvSpPr>
          <p:nvPr/>
        </p:nvSpPr>
        <p:spPr bwMode="auto">
          <a:xfrm>
            <a:off x="990600" y="3402013"/>
            <a:ext cx="8382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66800" y="1065213"/>
          <a:ext cx="7391399" cy="2849562"/>
        </p:xfrm>
        <a:graphic>
          <a:graphicData uri="http://schemas.openxmlformats.org/drawingml/2006/table">
            <a:tbl>
              <a:tblPr/>
              <a:tblGrid>
                <a:gridCol w="1620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9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92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78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between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指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两者之间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You can sit 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between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him and </a:t>
                      </a: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me.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你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可以坐在他和我之间。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85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among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指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三者或三者以上之间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 is 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among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the children.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她在孩子们中间。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451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全屏显示(16:9)</PresentationFormat>
  <Paragraphs>151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2023-01-17T02:10:09Z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A6882280EDCC4C758C6BF907F3648626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