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9" r:id="rId2"/>
    <p:sldId id="308" r:id="rId3"/>
    <p:sldId id="260" r:id="rId4"/>
    <p:sldId id="286" r:id="rId5"/>
    <p:sldId id="333" r:id="rId6"/>
    <p:sldId id="373" r:id="rId7"/>
    <p:sldId id="374" r:id="rId8"/>
    <p:sldId id="375" r:id="rId9"/>
    <p:sldId id="379" r:id="rId10"/>
    <p:sldId id="376" r:id="rId11"/>
    <p:sldId id="377" r:id="rId12"/>
    <p:sldId id="378" r:id="rId13"/>
    <p:sldId id="334" r:id="rId14"/>
    <p:sldId id="346" r:id="rId15"/>
    <p:sldId id="290" r:id="rId16"/>
    <p:sldId id="350" r:id="rId17"/>
    <p:sldId id="269" r:id="rId18"/>
    <p:sldId id="342" r:id="rId19"/>
    <p:sldId id="301" r:id="rId20"/>
    <p:sldId id="339" r:id="rId21"/>
    <p:sldId id="340" r:id="rId22"/>
  </p:sldIdLst>
  <p:sldSz cx="9144000" cy="5143500" type="screen16x9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84" y="-738"/>
      </p:cViewPr>
      <p:guideLst>
        <p:guide orient="horz" pos="163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FBEA367-AEED-4C0F-99E5-395BEEA666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0BB8C2FA-E9B3-4727-A818-44326492BD8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1CEBE6B-8370-45ED-972A-D49EEA1BE7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C107BCC-28E7-4532-8707-FCE6CBF49F6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733F0739-EA58-4EE4-8248-120E46EEC8B2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FD31-2B7B-4B56-B3F0-84DB9954EC4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096C-F0F1-4FC5-92A4-DA4FECC666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4000-6A1D-4811-BD17-DD2AB1C5FEC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4000-6A1D-4811-BD17-DD2AB1C5FEC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0D25-87D9-420E-ACDB-DCA895FA259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E376-649F-45FE-96D5-9F4FE65FD2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8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9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5A950630-487F-4994-A722-BCC68A04CB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87D27A9D-D658-49A4-BF00-C372F1B47BC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765001"/>
            <a:ext cx="9144000" cy="53344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7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第三章  变量之间的关系</a:t>
            </a:r>
          </a:p>
        </p:txBody>
      </p:sp>
      <p:sp>
        <p:nvSpPr>
          <p:cNvPr id="2051" name="文本框 6"/>
          <p:cNvSpPr txBox="1">
            <a:spLocks noChangeArrowheads="1"/>
          </p:cNvSpPr>
          <p:nvPr/>
        </p:nvSpPr>
        <p:spPr bwMode="auto">
          <a:xfrm>
            <a:off x="0" y="1936752"/>
            <a:ext cx="9144000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latin typeface="微软雅黑" panose="020B0503020204020204" pitchFamily="34" charset="-122"/>
                <a:sym typeface="+mn-ea"/>
              </a:rPr>
              <a:t>用表格表示的变量间关系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54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923926"/>
            <a:ext cx="53721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800" dirty="0">
                <a:latin typeface="+mn-ea"/>
                <a:ea typeface="+mn-ea"/>
              </a:rPr>
              <a:t>下面是王波学习小组得到的数据：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1163241" y="1538287"/>
          <a:ext cx="6606779" cy="891779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931069" y="3199210"/>
            <a:ext cx="540067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）支撑物高度为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70cm</a:t>
            </a:r>
            <a:r>
              <a:rPr lang="zh-CN" altLang="en-US" dirty="0">
                <a:latin typeface="+mn-ea"/>
                <a:ea typeface="+mn-ea"/>
              </a:rPr>
              <a:t>时，小车下滑时间是多少？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931069" y="3638550"/>
            <a:ext cx="5543550" cy="7620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）如果用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表示支撑物高度，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表示小车下滑时间，</a:t>
            </a:r>
            <a:endParaRPr lang="en-US" altLang="zh-CN" dirty="0"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ea"/>
                <a:ea typeface="+mn-ea"/>
              </a:rPr>
              <a:t>         </a:t>
            </a:r>
            <a:r>
              <a:rPr lang="zh-CN" altLang="en-US" dirty="0">
                <a:latin typeface="+mn-ea"/>
                <a:ea typeface="+mn-ea"/>
              </a:rPr>
              <a:t>随着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逐渐变大，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的变化趋势是什么？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931069" y="4426744"/>
            <a:ext cx="45410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）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+mn-ea"/>
                <a:ea typeface="+mn-ea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10cm</a:t>
            </a:r>
            <a:r>
              <a:rPr lang="zh-CN" altLang="en-US" dirty="0">
                <a:latin typeface="+mn-ea"/>
                <a:ea typeface="+mn-ea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的变化情况相同吗？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2488156" y="2052638"/>
            <a:ext cx="45268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4.23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72211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1.35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67639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1.41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61352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1.50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55637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1.59</a:t>
            </a: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504944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1.71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453509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1.89</a:t>
            </a: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396359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2.13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449241" y="2052638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2.45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934891" y="2052638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3.00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044178" y="2805113"/>
            <a:ext cx="2689622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800" dirty="0">
                <a:latin typeface="+mn-ea"/>
                <a:ea typeface="+mn-ea"/>
              </a:rPr>
              <a:t>根据上表回答下列问题：</a:t>
            </a: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1163242" y="1538288"/>
            <a:ext cx="1305486" cy="28469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支撑物高度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/cm</a:t>
            </a:r>
          </a:p>
        </p:txBody>
      </p:sp>
      <p:sp>
        <p:nvSpPr>
          <p:cNvPr id="20" name="Rectangle 69"/>
          <p:cNvSpPr>
            <a:spLocks noChangeArrowheads="1"/>
          </p:cNvSpPr>
          <p:nvPr/>
        </p:nvSpPr>
        <p:spPr bwMode="auto">
          <a:xfrm>
            <a:off x="1163242" y="1995488"/>
            <a:ext cx="1431131" cy="28469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小车下滑时间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11322" name="Text Box 71"/>
          <p:cNvSpPr txBox="1">
            <a:spLocks noChangeArrowheads="1"/>
          </p:cNvSpPr>
          <p:nvPr/>
        </p:nvSpPr>
        <p:spPr bwMode="auto">
          <a:xfrm>
            <a:off x="1677592" y="172402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h</a:t>
            </a:r>
          </a:p>
        </p:txBody>
      </p:sp>
      <p:sp>
        <p:nvSpPr>
          <p:cNvPr id="11323" name="Rectangle 73"/>
          <p:cNvSpPr>
            <a:spLocks noChangeArrowheads="1"/>
          </p:cNvSpPr>
          <p:nvPr/>
        </p:nvSpPr>
        <p:spPr bwMode="auto">
          <a:xfrm>
            <a:off x="1697832" y="2159794"/>
            <a:ext cx="18931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grpSp>
        <p:nvGrpSpPr>
          <p:cNvPr id="2" name="Group 60"/>
          <p:cNvGrpSpPr/>
          <p:nvPr/>
        </p:nvGrpSpPr>
        <p:grpSpPr bwMode="auto">
          <a:xfrm>
            <a:off x="2695576" y="2406254"/>
            <a:ext cx="594122" cy="470296"/>
            <a:chOff x="0" y="0"/>
            <a:chExt cx="499" cy="395"/>
          </a:xfrm>
        </p:grpSpPr>
        <p:sp>
          <p:nvSpPr>
            <p:cNvPr id="11352" name="AutoShape 75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53" name="Text Box 8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1.23</a:t>
              </a:r>
            </a:p>
          </p:txBody>
        </p:sp>
      </p:grpSp>
      <p:grpSp>
        <p:nvGrpSpPr>
          <p:cNvPr id="8" name="Group 63"/>
          <p:cNvGrpSpPr/>
          <p:nvPr/>
        </p:nvGrpSpPr>
        <p:grpSpPr bwMode="auto">
          <a:xfrm>
            <a:off x="3220641" y="2397919"/>
            <a:ext cx="594122" cy="469108"/>
            <a:chOff x="0" y="0"/>
            <a:chExt cx="499" cy="394"/>
          </a:xfrm>
        </p:grpSpPr>
        <p:sp>
          <p:nvSpPr>
            <p:cNvPr id="11350" name="AutoShape 76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51" name="Text Box 8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0.55</a:t>
              </a:r>
            </a:p>
          </p:txBody>
        </p:sp>
      </p:grpSp>
      <p:grpSp>
        <p:nvGrpSpPr>
          <p:cNvPr id="9" name="Group 66"/>
          <p:cNvGrpSpPr/>
          <p:nvPr/>
        </p:nvGrpSpPr>
        <p:grpSpPr bwMode="auto">
          <a:xfrm>
            <a:off x="3734991" y="2397919"/>
            <a:ext cx="594122" cy="469108"/>
            <a:chOff x="0" y="0"/>
            <a:chExt cx="499" cy="394"/>
          </a:xfrm>
        </p:grpSpPr>
        <p:sp>
          <p:nvSpPr>
            <p:cNvPr id="11348" name="AutoShape 77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9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0.32</a:t>
              </a:r>
            </a:p>
          </p:txBody>
        </p:sp>
      </p:grpSp>
      <p:grpSp>
        <p:nvGrpSpPr>
          <p:cNvPr id="10" name="Group 69"/>
          <p:cNvGrpSpPr/>
          <p:nvPr/>
        </p:nvGrpSpPr>
        <p:grpSpPr bwMode="auto">
          <a:xfrm>
            <a:off x="4249341" y="2397919"/>
            <a:ext cx="594122" cy="469108"/>
            <a:chOff x="0" y="0"/>
            <a:chExt cx="499" cy="394"/>
          </a:xfrm>
        </p:grpSpPr>
        <p:sp>
          <p:nvSpPr>
            <p:cNvPr id="11346" name="AutoShape 79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7" name="Text Box 8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0.24</a:t>
              </a:r>
            </a:p>
          </p:txBody>
        </p:sp>
      </p:grpSp>
      <p:grpSp>
        <p:nvGrpSpPr>
          <p:cNvPr id="11" name="Group 72"/>
          <p:cNvGrpSpPr/>
          <p:nvPr/>
        </p:nvGrpSpPr>
        <p:grpSpPr bwMode="auto">
          <a:xfrm>
            <a:off x="4877991" y="2397919"/>
            <a:ext cx="594122" cy="469108"/>
            <a:chOff x="0" y="0"/>
            <a:chExt cx="499" cy="394"/>
          </a:xfrm>
        </p:grpSpPr>
        <p:sp>
          <p:nvSpPr>
            <p:cNvPr id="11344" name="AutoShape 80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292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5" name="Text Box 8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0.18</a:t>
              </a:r>
            </a:p>
          </p:txBody>
        </p:sp>
      </p:grpSp>
      <p:grpSp>
        <p:nvGrpSpPr>
          <p:cNvPr id="12" name="Group 75"/>
          <p:cNvGrpSpPr/>
          <p:nvPr/>
        </p:nvGrpSpPr>
        <p:grpSpPr bwMode="auto">
          <a:xfrm>
            <a:off x="5335191" y="2397919"/>
            <a:ext cx="594122" cy="469108"/>
            <a:chOff x="0" y="0"/>
            <a:chExt cx="499" cy="394"/>
          </a:xfrm>
        </p:grpSpPr>
        <p:sp>
          <p:nvSpPr>
            <p:cNvPr id="11342" name="AutoShape 81"/>
            <p:cNvSpPr/>
            <p:nvPr/>
          </p:nvSpPr>
          <p:spPr bwMode="auto">
            <a:xfrm rot="-5400000">
              <a:off x="155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3" name="Text Box 90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0.12</a:t>
              </a:r>
            </a:p>
          </p:txBody>
        </p:sp>
      </p:grpSp>
      <p:grpSp>
        <p:nvGrpSpPr>
          <p:cNvPr id="13" name="Group 78"/>
          <p:cNvGrpSpPr/>
          <p:nvPr/>
        </p:nvGrpSpPr>
        <p:grpSpPr bwMode="auto">
          <a:xfrm>
            <a:off x="5959078" y="2397919"/>
            <a:ext cx="652463" cy="469108"/>
            <a:chOff x="-4" y="0"/>
            <a:chExt cx="548" cy="394"/>
          </a:xfrm>
        </p:grpSpPr>
        <p:sp>
          <p:nvSpPr>
            <p:cNvPr id="11340" name="AutoShape 82"/>
            <p:cNvSpPr/>
            <p:nvPr/>
          </p:nvSpPr>
          <p:spPr bwMode="auto">
            <a:xfrm rot="-5400000">
              <a:off x="109" y="-113"/>
              <a:ext cx="181" cy="408"/>
            </a:xfrm>
            <a:prstGeom prst="leftBrace">
              <a:avLst>
                <a:gd name="adj1" fmla="val 1877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41" name="Text Box 9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0.09</a:t>
              </a:r>
            </a:p>
          </p:txBody>
        </p:sp>
      </p:grpSp>
      <p:grpSp>
        <p:nvGrpSpPr>
          <p:cNvPr id="14" name="Group 81"/>
          <p:cNvGrpSpPr/>
          <p:nvPr/>
        </p:nvGrpSpPr>
        <p:grpSpPr bwMode="auto">
          <a:xfrm>
            <a:off x="6535341" y="2397919"/>
            <a:ext cx="594122" cy="469108"/>
            <a:chOff x="0" y="0"/>
            <a:chExt cx="499" cy="394"/>
          </a:xfrm>
        </p:grpSpPr>
        <p:sp>
          <p:nvSpPr>
            <p:cNvPr id="11338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39" name="Text Box 9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0.09</a:t>
              </a:r>
            </a:p>
          </p:txBody>
        </p:sp>
      </p:grpSp>
      <p:grpSp>
        <p:nvGrpSpPr>
          <p:cNvPr id="15" name="Group 84"/>
          <p:cNvGrpSpPr/>
          <p:nvPr/>
        </p:nvGrpSpPr>
        <p:grpSpPr bwMode="auto">
          <a:xfrm>
            <a:off x="7049691" y="2397919"/>
            <a:ext cx="594122" cy="469108"/>
            <a:chOff x="0" y="0"/>
            <a:chExt cx="499" cy="394"/>
          </a:xfrm>
        </p:grpSpPr>
        <p:sp>
          <p:nvSpPr>
            <p:cNvPr id="11336" name="AutoShape 84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30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zh-CN" altLang="en-US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37" name="Text Box 9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0.06</a:t>
              </a:r>
            </a:p>
          </p:txBody>
        </p:sp>
      </p:grpSp>
      <p:sp>
        <p:nvSpPr>
          <p:cNvPr id="50" name="Text Box 89"/>
          <p:cNvSpPr txBox="1">
            <a:spLocks noChangeArrowheads="1"/>
          </p:cNvSpPr>
          <p:nvPr/>
        </p:nvSpPr>
        <p:spPr bwMode="auto">
          <a:xfrm>
            <a:off x="6331744" y="3199210"/>
            <a:ext cx="133231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1.59 s</a:t>
            </a:r>
            <a:endParaRPr lang="zh-CN" altLang="en-US" sz="1800" dirty="0">
              <a:solidFill>
                <a:srgbClr val="0033CC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5473304" y="4052888"/>
            <a:ext cx="3469481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解：随着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逐渐变大，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逐渐变小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52" name="Text Box 91"/>
          <p:cNvSpPr txBox="1">
            <a:spLocks noChangeArrowheads="1"/>
          </p:cNvSpPr>
          <p:nvPr/>
        </p:nvSpPr>
        <p:spPr bwMode="auto">
          <a:xfrm>
            <a:off x="5454253" y="4426744"/>
            <a:ext cx="24526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</a:t>
            </a:r>
            <a:r>
              <a:rPr lang="en-US" altLang="zh-CN" sz="1800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的变化越来越小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939404" y="3132535"/>
            <a:ext cx="6858000" cy="1302544"/>
          </a:xfrm>
          <a:prstGeom prst="rect">
            <a:avLst/>
          </a:prstGeom>
          <a:noFill/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latin typeface="+mn-ea"/>
              </a:rPr>
              <a:t>）随着支撑物高度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的变化，还有哪些量发生变化？哪些量始</a:t>
            </a:r>
            <a:endParaRPr lang="en-US" altLang="zh-CN" sz="1800" dirty="0">
              <a:latin typeface="+mn-ea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    </a:t>
            </a:r>
            <a:r>
              <a:rPr lang="zh-CN" altLang="en-US" sz="1800" dirty="0">
                <a:latin typeface="+mn-ea"/>
              </a:rPr>
              <a:t>终不发生变化？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939404" y="2201467"/>
            <a:ext cx="64650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）估计当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altLang="zh-CN" dirty="0">
                <a:latin typeface="+mn-ea"/>
                <a:ea typeface="+mn-ea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110</a:t>
            </a:r>
            <a:r>
              <a:rPr lang="zh-CN" altLang="en-US" dirty="0">
                <a:latin typeface="+mn-ea"/>
                <a:ea typeface="+mn-ea"/>
              </a:rPr>
              <a:t>厘米时，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+mn-ea"/>
                <a:ea typeface="+mn-ea"/>
              </a:rPr>
              <a:t>的值是多少？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7572" y="2769394"/>
            <a:ext cx="49149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1.35s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到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1.29s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中的任意一个值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66851" y="4466035"/>
            <a:ext cx="6536531" cy="2690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解：下滑的时间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会发生变化，小车下滑的路程没有发生变化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073944" y="1050131"/>
          <a:ext cx="6606779" cy="891779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398860" y="1564481"/>
            <a:ext cx="45268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4.23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1318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1.35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66746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1.41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60459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1.50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54744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1.59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96014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1.71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44579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1.89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387429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2.13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3359944" y="1564482"/>
            <a:ext cx="51435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2.45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2845594" y="1564482"/>
            <a:ext cx="5715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zh-CN" sz="1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3.00</a:t>
            </a:r>
          </a:p>
        </p:txBody>
      </p: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1073944" y="1050132"/>
            <a:ext cx="1305486" cy="28469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支撑物高度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/cm</a:t>
            </a:r>
          </a:p>
        </p:txBody>
      </p: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1073944" y="1507332"/>
            <a:ext cx="1431131" cy="28469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1400" dirty="0">
                <a:latin typeface="+mn-ea"/>
                <a:ea typeface="+mn-ea"/>
                <a:cs typeface="Times New Roman" panose="02020603050405020304" pitchFamily="18" charset="0"/>
              </a:rPr>
              <a:t>小车下滑时间</a:t>
            </a: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/s</a:t>
            </a:r>
          </a:p>
        </p:txBody>
      </p:sp>
      <p:sp>
        <p:nvSpPr>
          <p:cNvPr id="12345" name="Text Box 71"/>
          <p:cNvSpPr txBox="1">
            <a:spLocks noChangeArrowheads="1"/>
          </p:cNvSpPr>
          <p:nvPr/>
        </p:nvSpPr>
        <p:spPr bwMode="auto">
          <a:xfrm>
            <a:off x="1588294" y="1235869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h</a:t>
            </a:r>
          </a:p>
        </p:txBody>
      </p:sp>
      <p:sp>
        <p:nvSpPr>
          <p:cNvPr id="12346" name="Rectangle 73"/>
          <p:cNvSpPr>
            <a:spLocks noChangeArrowheads="1"/>
          </p:cNvSpPr>
          <p:nvPr/>
        </p:nvSpPr>
        <p:spPr bwMode="auto">
          <a:xfrm>
            <a:off x="1608535" y="1671638"/>
            <a:ext cx="18930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2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1067992"/>
            <a:ext cx="6858000" cy="39290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1800" dirty="0">
                <a:latin typeface="+mn-ea"/>
              </a:rPr>
              <a:t>我国从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latin typeface="+mn-ea"/>
              </a:rPr>
              <a:t>年到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zh-CN" altLang="en-US" sz="1800" dirty="0">
                <a:latin typeface="+mn-ea"/>
              </a:rPr>
              <a:t>年的人口统计数据如下（精确到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0.01</a:t>
            </a:r>
            <a:r>
              <a:rPr lang="zh-CN" altLang="en-US" sz="1800" dirty="0">
                <a:latin typeface="+mn-ea"/>
              </a:rPr>
              <a:t>亿）：</a:t>
            </a:r>
          </a:p>
          <a:p>
            <a:pPr eaLnBrk="1" hangingPunct="1">
              <a:buFontTx/>
              <a:buNone/>
              <a:defRPr/>
            </a:pPr>
            <a:endParaRPr lang="zh-CN" altLang="en-US" sz="1800" dirty="0">
              <a:latin typeface="+mn-ea"/>
            </a:endParaRPr>
          </a:p>
        </p:txBody>
      </p:sp>
      <p:graphicFrame>
        <p:nvGraphicFramePr>
          <p:cNvPr id="4" name="Group 3"/>
          <p:cNvGraphicFramePr/>
          <p:nvPr/>
        </p:nvGraphicFramePr>
        <p:xfrm>
          <a:off x="1162050" y="1602581"/>
          <a:ext cx="6938964" cy="1458517"/>
        </p:xfrm>
        <a:graphic>
          <a:graphicData uri="http://schemas.openxmlformats.org/drawingml/2006/table">
            <a:tbl>
              <a:tblPr/>
              <a:tblGrid>
                <a:gridCol w="116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亿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13.35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338263" y="4456510"/>
            <a:ext cx="42267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解：随着</a:t>
            </a: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的增加，</a:t>
            </a:r>
            <a:r>
              <a:rPr lang="en-US" altLang="zh-CN" sz="1800" b="1" i="1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sz="1800" b="1" dirty="0">
                <a:solidFill>
                  <a:srgbClr val="0033CC"/>
                </a:solidFill>
                <a:latin typeface="+mn-ea"/>
                <a:ea typeface="+mn-ea"/>
              </a:rPr>
              <a:t>也增加</a:t>
            </a:r>
            <a:r>
              <a:rPr lang="en-US" altLang="zh-CN" sz="1800" b="1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b="1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6" name="Rectangle 3"/>
          <p:cNvSpPr txBox="1"/>
          <p:nvPr/>
        </p:nvSpPr>
        <p:spPr bwMode="auto">
          <a:xfrm>
            <a:off x="1073944" y="3202782"/>
            <a:ext cx="7093744" cy="6988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latin typeface="+mn-ea"/>
              </a:rPr>
              <a:t>)</a:t>
            </a:r>
            <a:r>
              <a:rPr lang="zh-CN" altLang="en-US" sz="1800" dirty="0">
                <a:latin typeface="+mn-ea"/>
              </a:rPr>
              <a:t>如果用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latin typeface="+mn-ea"/>
              </a:rPr>
              <a:t>表示时间，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800" dirty="0">
                <a:latin typeface="+mn-ea"/>
              </a:rPr>
              <a:t>表示我国人口总数，那么随着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latin typeface="+mn-ea"/>
              </a:rPr>
              <a:t>的变化，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800" dirty="0">
                <a:latin typeface="+mn-ea"/>
              </a:rPr>
              <a:t>的变</a:t>
            </a:r>
            <a:endParaRPr lang="en-US" altLang="zh-CN" sz="1800" dirty="0">
              <a:latin typeface="+mn-ea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化趋势是什么？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073944" y="3336132"/>
            <a:ext cx="68580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1949</a:t>
            </a:r>
            <a:r>
              <a:rPr lang="zh-CN" altLang="en-US" dirty="0">
                <a:latin typeface="+mn-ea"/>
                <a:ea typeface="+mn-ea"/>
              </a:rPr>
              <a:t>年起，时间每向后推移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年，我国人口是怎样的变化？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1073944" y="3873103"/>
            <a:ext cx="7027069" cy="90024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解：从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年起，时间每向后推移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年，我国人口增加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亿左右，</a:t>
            </a:r>
            <a:endParaRPr lang="en-US" altLang="zh-CN" sz="1800" dirty="0">
              <a:solidFill>
                <a:srgbClr val="0033CC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       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但最后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年的增加量大约只有</a:t>
            </a:r>
            <a:r>
              <a:rPr lang="en-US" altLang="zh-CN" sz="1800" dirty="0">
                <a:solidFill>
                  <a:srgbClr val="0033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0.76</a:t>
            </a: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亿</a:t>
            </a:r>
            <a:r>
              <a:rPr lang="en-US" altLang="zh-CN" sz="1800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5" name="Rectangle 3"/>
          <p:cNvSpPr txBox="1"/>
          <p:nvPr/>
        </p:nvSpPr>
        <p:spPr bwMode="auto">
          <a:xfrm>
            <a:off x="1073944" y="1067992"/>
            <a:ext cx="6858000" cy="39290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1800" dirty="0">
                <a:latin typeface="+mn-ea"/>
              </a:rPr>
              <a:t>我国从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800" dirty="0">
                <a:latin typeface="+mn-ea"/>
              </a:rPr>
              <a:t>年到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zh-CN" altLang="en-US" sz="1800" dirty="0">
                <a:latin typeface="+mn-ea"/>
              </a:rPr>
              <a:t>年的人口统计数据如下（精确到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0.01</a:t>
            </a:r>
            <a:r>
              <a:rPr lang="zh-CN" altLang="en-US" sz="1800" dirty="0">
                <a:latin typeface="+mn-ea"/>
              </a:rPr>
              <a:t>亿）：</a:t>
            </a:r>
          </a:p>
          <a:p>
            <a:pPr eaLnBrk="1" hangingPunct="1">
              <a:buFontTx/>
              <a:buNone/>
              <a:defRPr/>
            </a:pPr>
            <a:endParaRPr lang="zh-CN" altLang="en-US" sz="1800" dirty="0">
              <a:latin typeface="+mn-ea"/>
            </a:endParaRPr>
          </a:p>
        </p:txBody>
      </p:sp>
      <p:graphicFrame>
        <p:nvGraphicFramePr>
          <p:cNvPr id="6" name="Group 3"/>
          <p:cNvGraphicFramePr/>
          <p:nvPr/>
        </p:nvGraphicFramePr>
        <p:xfrm>
          <a:off x="1162050" y="1602581"/>
          <a:ext cx="6938964" cy="1458517"/>
        </p:xfrm>
        <a:graphic>
          <a:graphicData uri="http://schemas.openxmlformats.org/drawingml/2006/table">
            <a:tbl>
              <a:tblPr/>
              <a:tblGrid>
                <a:gridCol w="116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7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亿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13.35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00125" y="1366838"/>
            <a:ext cx="6929438" cy="258246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在“小车下滑的时间”中，支撑物的高度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和小车下滑的时间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都在变化，它们都是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变量 </a:t>
            </a:r>
            <a:r>
              <a:rPr lang="en-US" altLang="zh-CN" sz="1800" dirty="0">
                <a:solidFill>
                  <a:srgbClr val="0033CC"/>
                </a:solidFill>
                <a:latin typeface="+mn-ea"/>
              </a:rPr>
              <a:t>.</a:t>
            </a:r>
            <a:endParaRPr lang="zh-CN" altLang="en-US" sz="1800" dirty="0">
              <a:solidFill>
                <a:srgbClr val="0033CC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其中小车下滑的时间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随支撑物的高度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的变化而变化</a:t>
            </a:r>
            <a:r>
              <a:rPr lang="en-US" altLang="zh-CN" sz="1800" dirty="0">
                <a:latin typeface="+mn-ea"/>
              </a:rPr>
              <a:t>.</a:t>
            </a:r>
            <a:r>
              <a:rPr lang="zh-CN" altLang="en-US" sz="1800" dirty="0">
                <a:latin typeface="+mn-ea"/>
              </a:rPr>
              <a:t>支撑物的高度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1800" dirty="0">
                <a:latin typeface="+mn-ea"/>
              </a:rPr>
              <a:t>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自变量 ，</a:t>
            </a:r>
            <a:endParaRPr lang="en-US" altLang="zh-CN" sz="1800" dirty="0">
              <a:solidFill>
                <a:srgbClr val="0033CC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       自己主动发生变化的量（变化产生的原因）</a:t>
            </a:r>
            <a:r>
              <a:rPr lang="en-US" altLang="zh-CN" sz="1800" dirty="0">
                <a:solidFill>
                  <a:srgbClr val="FF0000"/>
                </a:solidFill>
                <a:latin typeface="+mn-ea"/>
              </a:rPr>
              <a:t>.</a:t>
            </a:r>
            <a:endParaRPr lang="zh-CN" altLang="en-US" sz="1800" dirty="0">
              <a:solidFill>
                <a:srgbClr val="FF0000"/>
              </a:solidFill>
              <a:latin typeface="+mn-ea"/>
            </a:endParaRP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    小车下滑的时间</a:t>
            </a:r>
            <a:r>
              <a:rPr lang="en-US" altLang="zh-CN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1800" dirty="0">
                <a:latin typeface="+mn-ea"/>
              </a:rPr>
              <a:t>是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因变量，</a:t>
            </a:r>
          </a:p>
          <a:p>
            <a:pPr marL="0" indent="0" eaLnBrk="1" hangingPunct="1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       被动发生变化的量（变化导致的结果） </a:t>
            </a:r>
            <a:r>
              <a:rPr lang="en-US" altLang="zh-CN" sz="1800" dirty="0">
                <a:solidFill>
                  <a:srgbClr val="FF0000"/>
                </a:solidFill>
                <a:latin typeface="+mn-ea"/>
              </a:rPr>
              <a:t>.</a:t>
            </a:r>
            <a:r>
              <a:rPr lang="en-US" altLang="zh-CN" sz="1800" dirty="0">
                <a:solidFill>
                  <a:srgbClr val="0033CC"/>
                </a:solidFill>
                <a:latin typeface="+mn-ea"/>
              </a:rPr>
              <a:t> 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125" y="3949304"/>
            <a:ext cx="6858000" cy="8572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/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       在这一变化过程中，小车下滑的距离（木板长度）一直没有变化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像这种在变化过程中数值始终不变的量叫做</a:t>
            </a:r>
            <a:r>
              <a:rPr lang="zh-CN" altLang="en-US" dirty="0">
                <a:solidFill>
                  <a:srgbClr val="0033CC"/>
                </a:solidFill>
                <a:latin typeface="+mn-ea"/>
                <a:ea typeface="+mn-ea"/>
              </a:rPr>
              <a:t>常量 </a:t>
            </a:r>
            <a:r>
              <a:rPr lang="en-US" altLang="zh-CN" dirty="0">
                <a:solidFill>
                  <a:srgbClr val="0033CC"/>
                </a:solidFill>
                <a:latin typeface="+mn-ea"/>
                <a:ea typeface="+mn-ea"/>
              </a:rPr>
              <a:t>.</a:t>
            </a:r>
            <a:r>
              <a:rPr lang="en-US" altLang="zh-CN" dirty="0">
                <a:latin typeface="+mn-ea"/>
                <a:ea typeface="+mn-ea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0125" y="973932"/>
            <a:ext cx="1310879" cy="392906"/>
          </a:xfrm>
          <a:prstGeom prst="rect">
            <a:avLst/>
          </a:prstGeom>
        </p:spPr>
        <p:txBody>
          <a:bodyPr lIns="68580" tIns="34290" rIns="68580" bIns="3429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相关概念：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9479" y="1504950"/>
            <a:ext cx="5649515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0"/>
              </a:lnSpc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latin typeface="+mn-ea"/>
                <a:ea typeface="+mn-ea"/>
              </a:rPr>
              <a:t>)</a:t>
            </a:r>
            <a:r>
              <a:rPr lang="zh-CN" altLang="en-US" sz="1800" dirty="0">
                <a:latin typeface="+mn-ea"/>
                <a:ea typeface="+mn-ea"/>
              </a:rPr>
              <a:t>在变化过程中，我们把变化着的量叫做变量，其中一个叫做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，另一个叫做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；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11041" y="2696766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92291" y="2702719"/>
            <a:ext cx="11882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39478" y="3709988"/>
            <a:ext cx="4918472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(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latin typeface="+mn-ea"/>
                <a:ea typeface="+mn-ea"/>
              </a:rPr>
              <a:t>)________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随</a:t>
            </a:r>
            <a:r>
              <a:rPr lang="en-US" altLang="zh-CN" sz="1800" dirty="0">
                <a:latin typeface="+mn-ea"/>
                <a:ea typeface="+mn-ea"/>
              </a:rPr>
              <a:t>_______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的变化而变化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63528" y="3654028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57412" y="3651647"/>
            <a:ext cx="10810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73944" y="1112044"/>
            <a:ext cx="102989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1800" b="1">
                <a:solidFill>
                  <a:srgbClr val="0070C0"/>
                </a:solidFill>
                <a:latin typeface="+mn-ea"/>
                <a:ea typeface="+mn-ea"/>
              </a:rPr>
              <a:t>填一填：</a:t>
            </a:r>
            <a:endParaRPr lang="en-US" altLang="zh-CN" sz="1800" b="1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3944" y="1014413"/>
            <a:ext cx="39504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指出下列实例中的自变量与因变量：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14463" y="1759744"/>
            <a:ext cx="577929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）气温随高度而变化的过程中，其中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14463" y="2750344"/>
            <a:ext cx="6098381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  <a:ea typeface="+mn-ea"/>
              </a:rPr>
              <a:t>）蜡烛在燃烧的过程中，剩余蜡烛的长度随燃烧时间的</a:t>
            </a:r>
            <a:endParaRPr lang="en-US" altLang="zh-CN" sz="1800" dirty="0">
              <a:latin typeface="+mn-ea"/>
              <a:ea typeface="+mn-ea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         </a:t>
            </a:r>
            <a:r>
              <a:rPr lang="zh-CN" altLang="en-US" sz="1800" dirty="0">
                <a:latin typeface="+mn-ea"/>
                <a:ea typeface="+mn-ea"/>
              </a:rPr>
              <a:t>变化而变化，其中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14463" y="3946922"/>
            <a:ext cx="676156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  <a:ea typeface="+mn-ea"/>
              </a:rPr>
              <a:t>）在圆的周长公式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2π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zh-CN" altLang="en-US" sz="1800" dirty="0">
                <a:latin typeface="+mn-ea"/>
                <a:ea typeface="+mn-ea"/>
              </a:rPr>
              <a:t>中，随着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zh-CN" altLang="en-US" sz="1800" dirty="0">
                <a:latin typeface="+mn-ea"/>
                <a:ea typeface="+mn-ea"/>
              </a:rPr>
              <a:t>的变大，</a:t>
            </a:r>
            <a:r>
              <a:rPr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sz="1800" dirty="0">
                <a:latin typeface="+mn-ea"/>
                <a:ea typeface="+mn-ea"/>
              </a:rPr>
              <a:t>也变大 ，其中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10966" y="2255044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10966" y="3468291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10966" y="4435078"/>
            <a:ext cx="15656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自变量是：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27923" y="2255044"/>
            <a:ext cx="162044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225404" y="2255044"/>
            <a:ext cx="9715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高度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35216" y="2255044"/>
            <a:ext cx="9715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气温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411392" y="3758804"/>
            <a:ext cx="1782365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zh-CN" altLang="en-US" sz="1800">
              <a:latin typeface="+mn-ea"/>
              <a:ea typeface="+mn-ea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385073" y="3470673"/>
            <a:ext cx="1674019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332560" y="3469482"/>
            <a:ext cx="105251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燃烧时间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756672" y="3467101"/>
            <a:ext cx="18145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0033CC"/>
                </a:solidFill>
                <a:latin typeface="+mn-ea"/>
                <a:ea typeface="+mn-ea"/>
              </a:rPr>
              <a:t>剩余蜡烛的长度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130278" y="4435078"/>
            <a:ext cx="18907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3300"/>
                </a:solidFill>
                <a:latin typeface="+mn-ea"/>
                <a:ea typeface="+mn-ea"/>
              </a:rPr>
              <a:t>因变量是：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89697" y="4430316"/>
            <a:ext cx="9715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33CC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368529" y="4438651"/>
            <a:ext cx="3881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33CC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1107282"/>
            <a:ext cx="6991064" cy="337423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在某一运动变化过程中，数值发生变化的量，叫做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变量 </a:t>
            </a:r>
            <a:r>
              <a:rPr lang="en-US" altLang="zh-CN" sz="1800" dirty="0">
                <a:latin typeface="+mn-ea"/>
              </a:rPr>
              <a:t>.</a:t>
            </a: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在变化过程中数值始终不变的量叫做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常量 </a:t>
            </a:r>
            <a:r>
              <a:rPr lang="en-US" altLang="zh-CN" sz="1800" dirty="0">
                <a:latin typeface="+mn-ea"/>
              </a:rPr>
              <a:t>.</a:t>
            </a:r>
            <a:endParaRPr lang="zh-CN" altLang="en-US" sz="1800" dirty="0">
              <a:latin typeface="+mn-ea"/>
            </a:endParaRP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自己主动发生变化的量叫</a:t>
            </a: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自变量</a:t>
            </a:r>
            <a:r>
              <a:rPr lang="zh-CN" altLang="en-US" sz="1800" dirty="0">
                <a:latin typeface="+mn-ea"/>
              </a:rPr>
              <a:t>（变化产生的原因）</a:t>
            </a:r>
            <a:r>
              <a:rPr lang="en-US" altLang="zh-CN" sz="1800" dirty="0">
                <a:latin typeface="+mn-ea"/>
              </a:rPr>
              <a:t>.</a:t>
            </a:r>
            <a:endParaRPr lang="zh-CN" altLang="en-US" sz="1800" dirty="0">
              <a:latin typeface="+mn-ea"/>
            </a:endParaRPr>
          </a:p>
          <a:p>
            <a:pPr marL="0" indent="0" eaLnBrk="1" hangingPunct="1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被动发生变化的量</a:t>
            </a: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叫因变量</a:t>
            </a:r>
            <a:r>
              <a:rPr lang="zh-CN" altLang="en-US" sz="1800" dirty="0">
                <a:latin typeface="+mn-ea"/>
              </a:rPr>
              <a:t>（变化导致的结果） </a:t>
            </a:r>
            <a:r>
              <a:rPr lang="en-US" altLang="zh-CN" sz="1800" dirty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84660" y="1067991"/>
            <a:ext cx="4396978" cy="513159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</a:rPr>
              <a:t>、树苗的生长情况表：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38263" y="2706291"/>
            <a:ext cx="6160294" cy="856059"/>
          </a:xfrm>
          <a:prstGeom prst="rect">
            <a:avLst/>
          </a:prstGeom>
          <a:noFill/>
          <a:ln>
            <a:noFill/>
          </a:ln>
        </p:spPr>
        <p:txBody>
          <a:bodyPr lIns="72563" tIns="36282" rIns="72563" bIns="36282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）从小树苗长成参天大树的过程中哪些量发生了变化？</a:t>
            </a:r>
            <a:endParaRPr lang="en-US" altLang="zh-CN" sz="1800" dirty="0">
              <a:latin typeface="+mn-ea"/>
              <a:ea typeface="+mn-ea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1800" dirty="0">
                <a:latin typeface="+mn-ea"/>
                <a:ea typeface="+mn-ea"/>
              </a:rPr>
              <a:t>        </a:t>
            </a:r>
            <a:r>
              <a:rPr lang="zh-CN" altLang="en-US" sz="1800" dirty="0">
                <a:latin typeface="+mn-ea"/>
                <a:ea typeface="+mn-ea"/>
              </a:rPr>
              <a:t>其中，自变量和因变量分别是哪个变量？</a:t>
            </a:r>
          </a:p>
        </p:txBody>
      </p:sp>
      <p:graphicFrame>
        <p:nvGraphicFramePr>
          <p:cNvPr id="6" name="Group 41"/>
          <p:cNvGraphicFramePr>
            <a:graphicFrameLocks noGrp="1"/>
          </p:cNvGraphicFramePr>
          <p:nvPr/>
        </p:nvGraphicFramePr>
        <p:xfrm>
          <a:off x="1546622" y="1649016"/>
          <a:ext cx="6160294" cy="912019"/>
        </p:xfrm>
        <a:graphic>
          <a:graphicData uri="http://schemas.openxmlformats.org/drawingml/2006/table">
            <a:tbl>
              <a:tblPr/>
              <a:tblGrid>
                <a:gridCol w="106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年数（年）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树高（米）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806179" y="3704035"/>
            <a:ext cx="5588794" cy="348853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latin typeface="+mn-ea"/>
                <a:ea typeface="+mn-ea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解：由表中数据知：年数和树高发生了变化；</a:t>
            </a:r>
          </a:p>
        </p:txBody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2333625" y="4194573"/>
            <a:ext cx="4143375" cy="348853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自变量：年数；因变量：树高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66"/>
          <p:cNvSpPr txBox="1">
            <a:spLocks noChangeArrowheads="1"/>
          </p:cNvSpPr>
          <p:nvPr/>
        </p:nvSpPr>
        <p:spPr bwMode="auto">
          <a:xfrm>
            <a:off x="1073944" y="2125266"/>
            <a:ext cx="6723460" cy="902494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(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  <a:ea typeface="+mn-ea"/>
              </a:rPr>
              <a:t>)请你根据以上信息预测第六年、第八年树的高度以及当小树苗</a:t>
            </a:r>
            <a:endParaRPr lang="en-US" altLang="zh-CN" sz="1800" dirty="0">
              <a:latin typeface="+mn-ea"/>
              <a:ea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800" dirty="0">
                <a:latin typeface="+mn-ea"/>
                <a:ea typeface="+mn-ea"/>
              </a:rPr>
              <a:t>    </a:t>
            </a:r>
            <a:r>
              <a:rPr lang="zh-CN" altLang="en-US" sz="1800" dirty="0">
                <a:latin typeface="+mn-ea"/>
                <a:ea typeface="+mn-ea"/>
              </a:rPr>
              <a:t>长到</a:t>
            </a:r>
            <a:r>
              <a:rPr lang="zh-CN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latin typeface="+mn-ea"/>
                <a:ea typeface="+mn-ea"/>
              </a:rPr>
              <a:t>米时，所需的年数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67"/>
          <p:cNvSpPr txBox="1">
            <a:spLocks noChangeArrowheads="1"/>
          </p:cNvSpPr>
          <p:nvPr/>
        </p:nvSpPr>
        <p:spPr bwMode="auto">
          <a:xfrm>
            <a:off x="1359694" y="3099198"/>
            <a:ext cx="5616179" cy="626269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解：第六年时：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2.5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2.7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（米）；</a:t>
            </a:r>
          </a:p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第八年时：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2.7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+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3.1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（米）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68"/>
          <p:cNvSpPr txBox="1">
            <a:spLocks noChangeArrowheads="1"/>
          </p:cNvSpPr>
          <p:nvPr/>
        </p:nvSpPr>
        <p:spPr bwMode="auto">
          <a:xfrm>
            <a:off x="1816894" y="3745707"/>
            <a:ext cx="5719763" cy="902494"/>
          </a:xfrm>
          <a:prstGeom prst="rect">
            <a:avLst/>
          </a:prstGeom>
          <a:noFill/>
          <a:ln>
            <a:noFill/>
          </a:ln>
        </p:spPr>
        <p:txBody>
          <a:bodyPr lIns="72572" tIns="36286" rIns="72572" bIns="36286">
            <a:spAutoFit/>
          </a:bodyPr>
          <a:lstStyle>
            <a:lvl1pPr defTabSz="9683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68375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68375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6837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由表格可知，小树苗原本高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米，每年都长高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米，</a:t>
            </a:r>
          </a:p>
          <a:p>
            <a:pPr eaLnBrk="0" hangingPunct="0">
              <a:defRPr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所以当小树苗长到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米时，所需的年数为（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3.5－1.5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）÷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0.2＝10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（年）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/>
        </p:nvGraphicFramePr>
        <p:xfrm>
          <a:off x="1159669" y="1042988"/>
          <a:ext cx="6160295" cy="912019"/>
        </p:xfrm>
        <a:graphic>
          <a:graphicData uri="http://schemas.openxmlformats.org/drawingml/2006/table">
            <a:tbl>
              <a:tblPr/>
              <a:tblGrid>
                <a:gridCol w="106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年数（年）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树高（米）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72572" marR="72572" marT="36286" marB="36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6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6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3944" y="1083469"/>
            <a:ext cx="7135416" cy="3511154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、在具体情境中理解什么是变量、自变量、因变量；</a:t>
            </a:r>
          </a:p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、能从表格中获得变量之间关系的信息，能用表格表示变量之间的关系，尝试对变化趋势进行初步的预测； </a:t>
            </a:r>
          </a:p>
          <a:p>
            <a:pPr marL="0" indent="0" algn="just" eaLnBrk="1" hangingPunct="1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、经历观察、实验、猜想、验证等数学活动，发展合理推理能力，并能有条理地、清晰地阐述自己的观点</a:t>
            </a:r>
            <a:r>
              <a:rPr lang="en-US" altLang="zh-CN" sz="1800" dirty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3"/>
          <p:cNvSpPr txBox="1"/>
          <p:nvPr/>
        </p:nvSpPr>
        <p:spPr bwMode="auto">
          <a:xfrm>
            <a:off x="1073944" y="771525"/>
            <a:ext cx="7389019" cy="12573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、婴儿在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latin typeface="+mn-ea"/>
              </a:rPr>
              <a:t>个月、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周岁、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周岁时体重分别大约是出生时的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倍、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倍、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latin typeface="+mn-ea"/>
              </a:rPr>
              <a:t>倍，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latin typeface="+mn-ea"/>
              </a:rPr>
              <a:t>周岁、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latin typeface="+mn-ea"/>
              </a:rPr>
              <a:t>周岁时体重分别约是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</a:rPr>
              <a:t>周岁时的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倍、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+mn-ea"/>
              </a:rPr>
              <a:t>倍</a:t>
            </a:r>
            <a:r>
              <a:rPr lang="en-US" altLang="zh-CN" sz="1800" dirty="0">
                <a:latin typeface="+mn-ea"/>
              </a:rPr>
              <a:t>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1588" y="2768203"/>
            <a:ext cx="681871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latin typeface="+mn-ea"/>
                <a:ea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）上述的哪些量在发生变化？自变量和因变量各是什么？</a:t>
            </a:r>
            <a:endParaRPr lang="zh-CN" altLang="en-US" sz="1800" dirty="0">
              <a:solidFill>
                <a:srgbClr val="0033CC"/>
              </a:solidFill>
              <a:latin typeface="+mn-ea"/>
              <a:ea typeface="+mn-ea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4279" y="3165873"/>
            <a:ext cx="5455444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30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解：年龄和体重都在发生变化；</a:t>
            </a:r>
          </a:p>
          <a:p>
            <a:pPr>
              <a:lnSpc>
                <a:spcPct val="30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年龄是自变量，体重是因变量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3" y="189834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1013222" y="2834879"/>
          <a:ext cx="7261620" cy="1600200"/>
        </p:xfrm>
        <a:graphic>
          <a:graphicData uri="http://schemas.openxmlformats.org/drawingml/2006/table">
            <a:tbl>
              <a:tblPr/>
              <a:tblGrid>
                <a:gridCol w="115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年龄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刚出生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个月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周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岁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体重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千克</a:t>
                      </a: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3"/>
          <p:cNvSpPr txBox="1"/>
          <p:nvPr/>
        </p:nvSpPr>
        <p:spPr bwMode="auto">
          <a:xfrm>
            <a:off x="948929" y="509588"/>
            <a:ext cx="6980634" cy="19942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zh-CN" altLang="en-US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</a:rPr>
              <a:t>）某婴儿在出生时的体重是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</a:t>
            </a:r>
            <a:r>
              <a:rPr lang="zh-CN" altLang="en-US" sz="1800" dirty="0">
                <a:latin typeface="+mn-ea"/>
              </a:rPr>
              <a:t>千克，请把他在发育过程中的体重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3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     </a:t>
            </a:r>
            <a:r>
              <a:rPr lang="zh-CN" altLang="en-US" sz="1800" dirty="0">
                <a:latin typeface="+mn-ea"/>
              </a:rPr>
              <a:t>情况填入下表：</a:t>
            </a:r>
            <a:endParaRPr lang="en-US" altLang="zh-CN" sz="1800" dirty="0">
              <a:latin typeface="+mn-ea"/>
            </a:endParaRP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45626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3.5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403997" y="384214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7.0</a:t>
            </a: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434221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10.5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5310188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14.0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6444853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21.0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7466410" y="3840957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31.5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73944" y="1027510"/>
            <a:ext cx="6842522" cy="3684984"/>
            <a:chOff x="1431925" y="1370679"/>
            <a:chExt cx="9123780" cy="4913232"/>
          </a:xfrm>
        </p:grpSpPr>
        <p:pic>
          <p:nvPicPr>
            <p:cNvPr id="4110" name="Picture 3" descr="2008120415414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31925" y="1370679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Text Box 4"/>
            <p:cNvSpPr txBox="1">
              <a:spLocks noChangeArrowheads="1"/>
            </p:cNvSpPr>
            <p:nvPr/>
          </p:nvSpPr>
          <p:spPr bwMode="auto">
            <a:xfrm>
              <a:off x="8507497" y="4521233"/>
              <a:ext cx="1873250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春</a:t>
              </a:r>
            </a:p>
          </p:txBody>
        </p:sp>
      </p:grpSp>
      <p:grpSp>
        <p:nvGrpSpPr>
          <p:cNvPr id="3" name="组合 4"/>
          <p:cNvGrpSpPr/>
          <p:nvPr/>
        </p:nvGrpSpPr>
        <p:grpSpPr bwMode="auto">
          <a:xfrm>
            <a:off x="1073944" y="1027510"/>
            <a:ext cx="6842522" cy="3684984"/>
            <a:chOff x="2772454" y="-54908"/>
            <a:chExt cx="9123780" cy="4913232"/>
          </a:xfrm>
        </p:grpSpPr>
        <p:pic>
          <p:nvPicPr>
            <p:cNvPr id="4108" name="Picture 3" descr="5b519f28b4a51884f35d5199d306829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72454" y="-54908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Text Box 4"/>
            <p:cNvSpPr txBox="1">
              <a:spLocks noChangeArrowheads="1"/>
            </p:cNvSpPr>
            <p:nvPr/>
          </p:nvSpPr>
          <p:spPr bwMode="auto">
            <a:xfrm>
              <a:off x="9874658" y="3167304"/>
              <a:ext cx="1865829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夏</a:t>
              </a:r>
            </a:p>
          </p:txBody>
        </p:sp>
      </p:grpSp>
      <p:grpSp>
        <p:nvGrpSpPr>
          <p:cNvPr id="4" name="组合 8"/>
          <p:cNvGrpSpPr/>
          <p:nvPr/>
        </p:nvGrpSpPr>
        <p:grpSpPr bwMode="auto">
          <a:xfrm>
            <a:off x="1073944" y="1027510"/>
            <a:ext cx="6842522" cy="3684984"/>
            <a:chOff x="1906972" y="757894"/>
            <a:chExt cx="9123780" cy="4913232"/>
          </a:xfrm>
        </p:grpSpPr>
        <p:pic>
          <p:nvPicPr>
            <p:cNvPr id="4106" name="Picture 3" descr="11M254033110444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6972" y="757894"/>
              <a:ext cx="9123780" cy="49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Text Box 4"/>
            <p:cNvSpPr txBox="1">
              <a:spLocks noChangeArrowheads="1"/>
            </p:cNvSpPr>
            <p:nvPr/>
          </p:nvSpPr>
          <p:spPr bwMode="auto">
            <a:xfrm>
              <a:off x="8974458" y="3908448"/>
              <a:ext cx="1869108" cy="1600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 秋</a:t>
              </a:r>
            </a:p>
          </p:txBody>
        </p:sp>
      </p:grpSp>
      <p:grpSp>
        <p:nvGrpSpPr>
          <p:cNvPr id="5" name="组合 11"/>
          <p:cNvGrpSpPr/>
          <p:nvPr/>
        </p:nvGrpSpPr>
        <p:grpSpPr bwMode="auto">
          <a:xfrm>
            <a:off x="1073944" y="1020366"/>
            <a:ext cx="6842522" cy="3700463"/>
            <a:chOff x="2475144" y="344239"/>
            <a:chExt cx="9123780" cy="4935201"/>
          </a:xfrm>
        </p:grpSpPr>
        <p:pic>
          <p:nvPicPr>
            <p:cNvPr id="4104" name="Picture 3" descr="958a33e83d7c1923b90e2d5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75144" y="344239"/>
              <a:ext cx="9123780" cy="4935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Text Box 4"/>
            <p:cNvSpPr txBox="1">
              <a:spLocks noChangeArrowheads="1"/>
            </p:cNvSpPr>
            <p:nvPr/>
          </p:nvSpPr>
          <p:spPr bwMode="auto">
            <a:xfrm>
              <a:off x="9842817" y="3528588"/>
              <a:ext cx="1478964" cy="1600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7200" b="1">
                  <a:solidFill>
                    <a:srgbClr val="FF0066"/>
                  </a:solidFill>
                  <a:ea typeface="隶书" panose="02010509060101010101" pitchFamily="49" charset="-122"/>
                </a:rPr>
                <a:t>冬</a:t>
              </a:r>
            </a:p>
          </p:txBody>
        </p:sp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290638" y="1431132"/>
            <a:ext cx="6410325" cy="2562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lang="zh-CN" altLang="en-US" dirty="0">
                <a:latin typeface="+mn-ea"/>
                <a:ea typeface="+mn-ea"/>
              </a:rPr>
              <a:t>       万物都在悄悄地发生着变化，从数学的角度研究它们之间的关系，将有助于我们更好地认识世界，预测未来，那就让我们一起来揭开变化的新篇章吧</a:t>
            </a:r>
            <a:r>
              <a:rPr lang="en-US" altLang="zh-CN" dirty="0">
                <a:latin typeface="+mn-ea"/>
                <a:ea typeface="+mn-ea"/>
              </a:rPr>
              <a:t>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2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84006" y="913210"/>
            <a:ext cx="3105150" cy="246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25" y="973932"/>
            <a:ext cx="2103835" cy="392906"/>
          </a:xfrm>
          <a:prstGeom prst="rect">
            <a:avLst/>
          </a:prstGeom>
        </p:spPr>
        <p:txBody>
          <a:bodyPr lIns="68580" tIns="34290" rIns="68580" bIns="3429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通过数据感受变化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00125" y="1320404"/>
            <a:ext cx="4614863" cy="1353740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zh-CN" altLang="en-US" dirty="0">
                <a:latin typeface="+mn-ea"/>
              </a:rPr>
              <a:t>王波学习小组利用同一块木板，测量小车从不同的高度下滑的时间，并将得到的数据填入下表：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971551" y="3138488"/>
          <a:ext cx="7537848" cy="1714500"/>
        </p:xfrm>
        <a:graphic>
          <a:graphicData uri="http://schemas.openxmlformats.org/drawingml/2006/table">
            <a:tbl>
              <a:tblPr/>
              <a:tblGrid>
                <a:gridCol w="181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5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支撑物高度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cm</a:t>
                      </a:r>
                    </a:p>
                  </a:txBody>
                  <a:tcPr marL="68587" marR="68587" marT="34290" marB="3429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小车下滑时间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7" marR="68587" marT="34290" marB="34290" anchor="ctr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</a:p>
                  </a:txBody>
                  <a:tcPr marL="68587" marR="68587" marT="34290" marB="3429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6147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6158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59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6160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1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2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3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4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5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6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7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8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6169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05451" y="2886075"/>
            <a:ext cx="898922" cy="3786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4.23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  <p:sp>
        <p:nvSpPr>
          <p:cNvPr id="6149" name="AutoShape 16"/>
          <p:cNvSpPr>
            <a:spLocks noChangeArrowheads="1"/>
          </p:cNvSpPr>
          <p:nvPr/>
        </p:nvSpPr>
        <p:spPr bwMode="auto">
          <a:xfrm rot="172838">
            <a:off x="2243137" y="4040982"/>
            <a:ext cx="4025504" cy="332185"/>
          </a:xfrm>
          <a:prstGeom prst="parallelogram">
            <a:avLst>
              <a:gd name="adj" fmla="val 9105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pSp>
        <p:nvGrpSpPr>
          <p:cNvPr id="3" name="Group 17"/>
          <p:cNvGrpSpPr/>
          <p:nvPr/>
        </p:nvGrpSpPr>
        <p:grpSpPr bwMode="auto">
          <a:xfrm rot="223277">
            <a:off x="2246710" y="3494485"/>
            <a:ext cx="1278731" cy="663178"/>
            <a:chOff x="0" y="0"/>
            <a:chExt cx="1882" cy="981"/>
          </a:xfrm>
        </p:grpSpPr>
        <p:sp>
          <p:nvSpPr>
            <p:cNvPr id="6151" name="Oval 18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2" name="Oval 19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3" name="Oval 20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4" name="Oval 21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5" name="Rectangle 22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6" name="Rectangle 23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Rectangle 24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39844 0.0574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7171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7182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83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7184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5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6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7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8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9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90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1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2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7193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7172" name="AutoShape 15"/>
          <p:cNvSpPr>
            <a:spLocks noChangeArrowheads="1"/>
          </p:cNvSpPr>
          <p:nvPr/>
        </p:nvSpPr>
        <p:spPr bwMode="auto">
          <a:xfrm rot="488066">
            <a:off x="2268142" y="3929063"/>
            <a:ext cx="3620690" cy="298847"/>
          </a:xfrm>
          <a:prstGeom prst="parallelogram">
            <a:avLst>
              <a:gd name="adj" fmla="val 9103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pSp>
        <p:nvGrpSpPr>
          <p:cNvPr id="3" name="Group 16"/>
          <p:cNvGrpSpPr/>
          <p:nvPr/>
        </p:nvGrpSpPr>
        <p:grpSpPr bwMode="auto">
          <a:xfrm rot="538505">
            <a:off x="2305050" y="3311129"/>
            <a:ext cx="1150144" cy="596503"/>
            <a:chOff x="0" y="0"/>
            <a:chExt cx="1882" cy="981"/>
          </a:xfrm>
        </p:grpSpPr>
        <p:sp>
          <p:nvSpPr>
            <p:cNvPr id="7175" name="Oval 17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6" name="Oval 18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7" name="Oval 19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8" name="Oval 20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9" name="Rectangle 21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0" name="Rectangle 22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1" name="Rectangle 23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5367338" y="2951560"/>
            <a:ext cx="808435" cy="34170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3.00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36003 0.0995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8195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8206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07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8208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0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1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2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3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4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5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6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8217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8196" name="AutoShape 14"/>
          <p:cNvSpPr>
            <a:spLocks noChangeArrowheads="1"/>
          </p:cNvSpPr>
          <p:nvPr/>
        </p:nvSpPr>
        <p:spPr bwMode="auto">
          <a:xfrm rot="835058">
            <a:off x="2281238" y="3761185"/>
            <a:ext cx="3658791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009606">
            <a:off x="2334816" y="3037285"/>
            <a:ext cx="1162050" cy="602456"/>
            <a:chOff x="0" y="0"/>
            <a:chExt cx="1882" cy="981"/>
          </a:xfrm>
        </p:grpSpPr>
        <p:sp>
          <p:nvSpPr>
            <p:cNvPr id="8199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0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1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2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3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4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8205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2.45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0.35742 0.157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9219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9230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31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9232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3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4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5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6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7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8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39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40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9241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9220" name="AutoShape 14"/>
          <p:cNvSpPr>
            <a:spLocks noChangeArrowheads="1"/>
          </p:cNvSpPr>
          <p:nvPr/>
        </p:nvSpPr>
        <p:spPr bwMode="auto">
          <a:xfrm rot="1167177">
            <a:off x="2187179" y="3687366"/>
            <a:ext cx="3658790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333664">
            <a:off x="2334816" y="2855119"/>
            <a:ext cx="1162050" cy="602456"/>
            <a:chOff x="0" y="0"/>
            <a:chExt cx="1882" cy="981"/>
          </a:xfrm>
        </p:grpSpPr>
        <p:sp>
          <p:nvSpPr>
            <p:cNvPr id="9223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4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5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6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7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8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9229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2.13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35326 0.21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0243" name="Group 2"/>
          <p:cNvGrpSpPr/>
          <p:nvPr/>
        </p:nvGrpSpPr>
        <p:grpSpPr bwMode="auto">
          <a:xfrm>
            <a:off x="1556148" y="1790701"/>
            <a:ext cx="6031706" cy="2899172"/>
            <a:chOff x="0" y="896"/>
            <a:chExt cx="5783" cy="2778"/>
          </a:xfrm>
        </p:grpSpPr>
        <p:sp>
          <p:nvSpPr>
            <p:cNvPr id="10254" name="Rectangle 3"/>
            <p:cNvSpPr>
              <a:spLocks noChangeArrowheads="1"/>
            </p:cNvSpPr>
            <p:nvPr/>
          </p:nvSpPr>
          <p:spPr bwMode="auto">
            <a:xfrm>
              <a:off x="51" y="2767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20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55" name="AutoShape 4" descr="深色木质"/>
            <p:cNvSpPr>
              <a:spLocks noChangeArrowheads="1"/>
            </p:cNvSpPr>
            <p:nvPr/>
          </p:nvSpPr>
          <p:spPr bwMode="auto">
            <a:xfrm>
              <a:off x="0" y="3084"/>
              <a:ext cx="5783" cy="590"/>
            </a:xfrm>
            <a:prstGeom prst="parallelogram">
              <a:avLst>
                <a:gd name="adj" fmla="val 142306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256" name="Rectangle 5"/>
            <p:cNvSpPr>
              <a:spLocks noChangeArrowheads="1"/>
            </p:cNvSpPr>
            <p:nvPr/>
          </p:nvSpPr>
          <p:spPr bwMode="auto">
            <a:xfrm>
              <a:off x="738" y="896"/>
              <a:ext cx="79" cy="246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7" name="Rectangle 6"/>
            <p:cNvSpPr>
              <a:spLocks noChangeArrowheads="1"/>
            </p:cNvSpPr>
            <p:nvPr/>
          </p:nvSpPr>
          <p:spPr bwMode="auto">
            <a:xfrm>
              <a:off x="817" y="2041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8" name="Rectangle 7"/>
            <p:cNvSpPr>
              <a:spLocks noChangeArrowheads="1"/>
            </p:cNvSpPr>
            <p:nvPr/>
          </p:nvSpPr>
          <p:spPr bwMode="auto">
            <a:xfrm>
              <a:off x="817" y="2313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9" name="Rectangle 8"/>
            <p:cNvSpPr>
              <a:spLocks noChangeArrowheads="1"/>
            </p:cNvSpPr>
            <p:nvPr/>
          </p:nvSpPr>
          <p:spPr bwMode="auto">
            <a:xfrm>
              <a:off x="817" y="2585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0" name="Rectangle 9"/>
            <p:cNvSpPr>
              <a:spLocks noChangeArrowheads="1"/>
            </p:cNvSpPr>
            <p:nvPr/>
          </p:nvSpPr>
          <p:spPr bwMode="auto">
            <a:xfrm>
              <a:off x="817" y="2858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817" y="3129"/>
              <a:ext cx="91" cy="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1" y="3039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10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3" name="Rectangle 12"/>
            <p:cNvSpPr>
              <a:spLocks noChangeArrowheads="1"/>
            </p:cNvSpPr>
            <p:nvPr/>
          </p:nvSpPr>
          <p:spPr bwMode="auto">
            <a:xfrm>
              <a:off x="51" y="2494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30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4" name="Rectangle 13"/>
            <p:cNvSpPr>
              <a:spLocks noChangeArrowheads="1"/>
            </p:cNvSpPr>
            <p:nvPr/>
          </p:nvSpPr>
          <p:spPr bwMode="auto">
            <a:xfrm>
              <a:off x="51" y="2222"/>
              <a:ext cx="629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40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  <p:sp>
          <p:nvSpPr>
            <p:cNvPr id="10265" name="Rectangle 14"/>
            <p:cNvSpPr>
              <a:spLocks noChangeArrowheads="1"/>
            </p:cNvSpPr>
            <p:nvPr/>
          </p:nvSpPr>
          <p:spPr bwMode="auto">
            <a:xfrm>
              <a:off x="51" y="1950"/>
              <a:ext cx="606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en-US" altLang="zh-CN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50</a:t>
              </a:r>
              <a:r>
                <a:rPr lang="zh-CN" altLang="en-US" sz="1500" b="1">
                  <a:solidFill>
                    <a:srgbClr val="FFFFFF"/>
                  </a:solidFill>
                  <a:ea typeface="宋体" panose="02010600030101010101" pitchFamily="2" charset="-122"/>
                </a:rPr>
                <a:t>厘米</a:t>
              </a:r>
            </a:p>
          </p:txBody>
        </p:sp>
      </p:grpSp>
      <p:sp>
        <p:nvSpPr>
          <p:cNvPr id="10244" name="AutoShape 14"/>
          <p:cNvSpPr>
            <a:spLocks noChangeArrowheads="1"/>
          </p:cNvSpPr>
          <p:nvPr/>
        </p:nvSpPr>
        <p:spPr bwMode="auto">
          <a:xfrm rot="1383670">
            <a:off x="2141935" y="3518298"/>
            <a:ext cx="3658790" cy="301228"/>
          </a:xfrm>
          <a:prstGeom prst="parallelogram">
            <a:avLst>
              <a:gd name="adj" fmla="val 91266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>
              <a:ea typeface="楷体_GB2312" pitchFamily="49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 rot="1496757">
            <a:off x="2302669" y="2588419"/>
            <a:ext cx="1162050" cy="603647"/>
            <a:chOff x="0" y="0"/>
            <a:chExt cx="1882" cy="981"/>
          </a:xfrm>
        </p:grpSpPr>
        <p:sp>
          <p:nvSpPr>
            <p:cNvPr id="10247" name="Oval 16"/>
            <p:cNvSpPr>
              <a:spLocks noChangeArrowheads="1"/>
            </p:cNvSpPr>
            <p:nvPr/>
          </p:nvSpPr>
          <p:spPr bwMode="auto">
            <a:xfrm>
              <a:off x="295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48" name="Oval 17"/>
            <p:cNvSpPr>
              <a:spLocks noChangeArrowheads="1"/>
            </p:cNvSpPr>
            <p:nvPr/>
          </p:nvSpPr>
          <p:spPr bwMode="auto">
            <a:xfrm>
              <a:off x="249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49" name="Oval 18"/>
            <p:cNvSpPr>
              <a:spLocks noChangeArrowheads="1"/>
            </p:cNvSpPr>
            <p:nvPr/>
          </p:nvSpPr>
          <p:spPr bwMode="auto">
            <a:xfrm>
              <a:off x="1383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0" name="Oval 19"/>
            <p:cNvSpPr>
              <a:spLocks noChangeArrowheads="1"/>
            </p:cNvSpPr>
            <p:nvPr/>
          </p:nvSpPr>
          <p:spPr bwMode="auto">
            <a:xfrm>
              <a:off x="1338" y="70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1" name="Rectangle 20"/>
            <p:cNvSpPr>
              <a:spLocks noChangeArrowheads="1"/>
            </p:cNvSpPr>
            <p:nvPr/>
          </p:nvSpPr>
          <p:spPr bwMode="auto">
            <a:xfrm>
              <a:off x="1383" y="210"/>
              <a:ext cx="499" cy="5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292" y="0"/>
              <a:ext cx="91" cy="7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0" y="255"/>
              <a:ext cx="1292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楷体_GB2312" pitchFamily="49" charset="-122"/>
              </a:endParaRPr>
            </a:p>
          </p:txBody>
        </p: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5241131" y="2769394"/>
            <a:ext cx="1025129" cy="4321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1.89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34727 0.24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Microsoft Office PowerPoint</Application>
  <PresentationFormat>全屏显示(16:9)</PresentationFormat>
  <Paragraphs>297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第三章  变量之间的关系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2023-01-17T02:10:15Z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3238E647DE904DE0A9BB058D7B513A62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