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59" r:id="rId4"/>
    <p:sldId id="260" r:id="rId5"/>
    <p:sldId id="308" r:id="rId6"/>
    <p:sldId id="309" r:id="rId7"/>
    <p:sldId id="310" r:id="rId8"/>
    <p:sldId id="311" r:id="rId9"/>
    <p:sldId id="312" r:id="rId10"/>
    <p:sldId id="313" r:id="rId11"/>
    <p:sldId id="275" r:id="rId12"/>
    <p:sldId id="267" r:id="rId13"/>
    <p:sldId id="314" r:id="rId14"/>
    <p:sldId id="315" r:id="rId15"/>
    <p:sldId id="316" r:id="rId16"/>
    <p:sldId id="317" r:id="rId17"/>
    <p:sldId id="318" r:id="rId18"/>
    <p:sldId id="319" r:id="rId19"/>
    <p:sldId id="321" r:id="rId20"/>
    <p:sldId id="322" r:id="rId21"/>
    <p:sldId id="320" r:id="rId22"/>
    <p:sldId id="289" r:id="rId23"/>
    <p:sldId id="290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81E00DFC-D699-425F-89A7-B6E6C8536BA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CN Light" panose="02020300000000000000" pitchFamily="18" charset="-122"/>
                <a:ea typeface="思源宋体 CN Light" panose="02020300000000000000" pitchFamily="18" charset="-122"/>
              </a:defRPr>
            </a:lvl1pPr>
          </a:lstStyle>
          <a:p>
            <a:fld id="{6BD89864-AF4E-4968-9E7E-9F3638A324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CN Light" panose="02020300000000000000" pitchFamily="18" charset="-122"/>
        <a:ea typeface="思源宋体 CN Light" panose="02020300000000000000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2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10.png"/><Relationship Id="rId4" Type="http://schemas.openxmlformats.org/officeDocument/2006/relationships/tags" Target="../tags/tag4.xml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2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image" Target="../media/image24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23.png"/><Relationship Id="rId5" Type="http://schemas.openxmlformats.org/officeDocument/2006/relationships/tags" Target="../tags/tag47.xml"/><Relationship Id="rId10" Type="http://schemas.openxmlformats.org/officeDocument/2006/relationships/image" Target="../media/image12.png"/><Relationship Id="rId4" Type="http://schemas.openxmlformats.org/officeDocument/2006/relationships/tags" Target="../tags/tag46.xml"/><Relationship Id="rId9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5.wmf"/><Relationship Id="rId2" Type="http://schemas.openxmlformats.org/officeDocument/2006/relationships/tags" Target="../tags/tag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167930" y="1806468"/>
            <a:ext cx="7111156" cy="2424232"/>
            <a:chOff x="5167930" y="2176843"/>
            <a:chExt cx="7111156" cy="2424232"/>
          </a:xfrm>
        </p:grpSpPr>
        <p:sp>
          <p:nvSpPr>
            <p:cNvPr id="13" name="Shape 40"/>
            <p:cNvSpPr/>
            <p:nvPr/>
          </p:nvSpPr>
          <p:spPr>
            <a:xfrm>
              <a:off x="5236061" y="4263890"/>
              <a:ext cx="4565494" cy="33718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02" rIns="34202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dist"/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主讲人：</a:t>
              </a:r>
              <a:r>
                <a:rPr lang="en-US" altLang="zh-CN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PPT818     </a:t>
              </a:r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人教版 数学八年级下册</a:t>
              </a:r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260870" y="2176843"/>
              <a:ext cx="36125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第十七章</a:t>
              </a:r>
              <a:r>
                <a:rPr lang="en-US" altLang="zh-CN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05</a:t>
              </a:r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节 勾股定理</a:t>
              </a:r>
              <a:endPara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167930" y="2702632"/>
              <a:ext cx="711115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blipFill dpi="0" rotWithShape="1">
                    <a:blip r:embed="rId2"/>
                    <a:srcRect/>
                    <a:stretch>
                      <a:fillRect/>
                    </a:stretch>
                  </a:blip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勾股定理的逆定理</a:t>
              </a:r>
              <a:endParaRPr lang="en-US" altLang="zh-CN" sz="5400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  <a:p>
              <a:r>
                <a:rPr lang="zh-CN" altLang="en-US" sz="2800" dirty="0">
                  <a:blipFill dpi="0" rotWithShape="1">
                    <a:blip r:embed="rId2"/>
                    <a:srcRect/>
                    <a:stretch>
                      <a:fillRect/>
                    </a:stretch>
                  </a:blip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（勾股定理逆定理的证明）</a:t>
              </a:r>
              <a:endParaRPr lang="en-US" altLang="zh-CN" sz="3200" dirty="0"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71380" y="4186209"/>
              <a:ext cx="67341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3"/>
          <a:stretch>
            <a:fillRect/>
          </a:stretch>
        </p:blipFill>
        <p:spPr>
          <a:xfrm>
            <a:off x="-2004903" y="6535971"/>
            <a:ext cx="16201806" cy="159283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168" y="6159653"/>
            <a:ext cx="2664981" cy="5158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69" y="4989407"/>
            <a:ext cx="3281972" cy="16861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229">
            <a:off x="254238" y="1848498"/>
            <a:ext cx="4812558" cy="232173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87" y="4846361"/>
            <a:ext cx="1792156" cy="11819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17" y="-370655"/>
            <a:ext cx="3637390" cy="2599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7477" y="178223"/>
            <a:ext cx="6551323" cy="744454"/>
            <a:chOff x="598777" y="343323"/>
            <a:chExt cx="6551323" cy="744454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判断直角三角形的方法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98777" y="343323"/>
              <a:ext cx="1582330" cy="744454"/>
              <a:chOff x="4809075" y="1684593"/>
              <a:chExt cx="1582330" cy="744454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75" y="1684593"/>
                <a:ext cx="989744" cy="744454"/>
              </a:xfrm>
              <a:prstGeom prst="rect">
                <a:avLst/>
              </a:prstGeom>
            </p:spPr>
          </p:pic>
        </p:grpSp>
      </p:grpSp>
      <p:sp>
        <p:nvSpPr>
          <p:cNvPr id="9" name="矩形 8"/>
          <p:cNvSpPr/>
          <p:nvPr/>
        </p:nvSpPr>
        <p:spPr>
          <a:xfrm>
            <a:off x="1439482" y="2362506"/>
            <a:ext cx="7143875" cy="2805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用角判断： 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两个锐角互余  的三角形是直角三角形； 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有一个角是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90°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的三角形是直角三角形； </a:t>
            </a:r>
          </a:p>
          <a:p>
            <a:pPr defTabSz="685800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用边判断：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如果已知条件与边有关，则可通过勾股定理的逆定理（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a²+b²=c²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）进行判断</a:t>
            </a:r>
            <a:r>
              <a:rPr lang="en-US" altLang="zh-CN" sz="2000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 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88691" y="2784168"/>
            <a:ext cx="4463729" cy="1142194"/>
            <a:chOff x="8266676" y="1577362"/>
            <a:chExt cx="2048067" cy="524066"/>
          </a:xfrm>
        </p:grpSpPr>
        <p:sp>
          <p:nvSpPr>
            <p:cNvPr id="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8266676" y="1577362"/>
              <a:ext cx="1906510" cy="35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02 </a:t>
              </a:r>
              <a:r>
                <a:rPr lang="zh-CN" altLang="en-US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278442" y="1981395"/>
              <a:ext cx="2036301" cy="120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PRACTICE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17843" y="1811117"/>
            <a:ext cx="3335253" cy="3181972"/>
            <a:chOff x="1917843" y="1849217"/>
            <a:chExt cx="3335253" cy="31819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678" y="1849217"/>
              <a:ext cx="2462254" cy="1851694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>
              <a:fillRect/>
            </a:stretch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02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66964" y="247651"/>
            <a:ext cx="3481407" cy="752072"/>
            <a:chOff x="608264" y="412751"/>
            <a:chExt cx="3481407" cy="752072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p:sp>
        <p:nvSpPr>
          <p:cNvPr id="18" name="矩形 17"/>
          <p:cNvSpPr/>
          <p:nvPr/>
        </p:nvSpPr>
        <p:spPr>
          <a:xfrm>
            <a:off x="1814146" y="1374162"/>
            <a:ext cx="7739641" cy="1424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kern="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下面以</a:t>
            </a:r>
            <a:r>
              <a:rPr lang="en-US" altLang="zh-CN" sz="2000" i="1" kern="0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000" kern="0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,</a:t>
            </a:r>
            <a:r>
              <a:rPr lang="en-US" altLang="zh-CN" sz="2000" i="1" kern="0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2000" kern="0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,</a:t>
            </a:r>
            <a:r>
              <a:rPr lang="en-US" altLang="zh-CN" sz="2000" i="1" kern="0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c</a:t>
            </a:r>
            <a:r>
              <a:rPr lang="zh-CN" altLang="en-US" sz="2000" kern="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为边长的三角形是不是直角三角形？</a:t>
            </a:r>
            <a:endParaRPr lang="en-US" altLang="zh-CN" sz="2000" kern="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a=15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b=8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c=17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a=13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b=14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c=15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14146" y="3058754"/>
            <a:ext cx="6407834" cy="1291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解：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∵15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+8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=289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17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=289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∴15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+8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=17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根据勾股定理的逆定理，这个三角形是直角三角形。</a:t>
            </a:r>
          </a:p>
        </p:txBody>
      </p:sp>
      <p:sp>
        <p:nvSpPr>
          <p:cNvPr id="20" name="矩形 19"/>
          <p:cNvSpPr/>
          <p:nvPr/>
        </p:nvSpPr>
        <p:spPr>
          <a:xfrm>
            <a:off x="2142583" y="4444827"/>
            <a:ext cx="5163091" cy="1295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∵13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+14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=365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15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=225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</a:p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∴13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+14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≠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15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，不符合勾股定理的逆定理，</a:t>
            </a:r>
          </a:p>
          <a:p>
            <a:pPr defTabSz="685800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∴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这个三角形不是直角三角形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66964" y="247651"/>
            <a:ext cx="3481407" cy="752072"/>
            <a:chOff x="608264" y="412751"/>
            <a:chExt cx="3481407" cy="752072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小结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p:sp>
        <p:nvSpPr>
          <p:cNvPr id="12" name="矩形 11"/>
          <p:cNvSpPr/>
          <p:nvPr/>
        </p:nvSpPr>
        <p:spPr>
          <a:xfrm>
            <a:off x="1716516" y="2343290"/>
            <a:ext cx="8346664" cy="2790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运用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勾股定理的逆定理判断直角三角形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的一般步骤：</a:t>
            </a:r>
          </a:p>
          <a:p>
            <a:pPr algn="just"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找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：确定三角形的最长边。 </a:t>
            </a:r>
          </a:p>
          <a:p>
            <a:pPr algn="just"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算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：分别计算出最长边的平方与另两边的平方和。 </a:t>
            </a:r>
          </a:p>
          <a:p>
            <a:pPr algn="just"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比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：通过比较来判断最长边的平方与另两边的平方和是否相等。 </a:t>
            </a:r>
          </a:p>
          <a:p>
            <a:pPr algn="just"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判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：作出结论，若相等，则说明这个三角形是直角三角形，否则不是直角三角形。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66964" y="247651"/>
            <a:ext cx="5033711" cy="752072"/>
            <a:chOff x="608264" y="412751"/>
            <a:chExt cx="5033711" cy="752072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3258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互逆命题与互逆定理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754589" y="1798607"/>
            <a:ext cx="45448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观察下面的两个命题，你发现了什么？</a:t>
            </a:r>
          </a:p>
        </p:txBody>
      </p:sp>
      <p:sp>
        <p:nvSpPr>
          <p:cNvPr id="10" name="矩形 9"/>
          <p:cNvSpPr/>
          <p:nvPr/>
        </p:nvSpPr>
        <p:spPr>
          <a:xfrm>
            <a:off x="1754589" y="2625573"/>
            <a:ext cx="7558872" cy="177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4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命题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如果直角三角形的两条直角边长分别为</a:t>
            </a:r>
            <a:r>
              <a:rPr lang="en-US" altLang="zh-CN" sz="2000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a,b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斜边为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c,</a:t>
            </a:r>
          </a:p>
          <a:p>
            <a:pPr defTabSz="685800">
              <a:lnSpc>
                <a:spcPct val="14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那么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+b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=c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lang="en-US" altLang="zh-CN" sz="2000" baseline="30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4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命题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如果三角形的三边长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满足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+b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=c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</a:p>
          <a:p>
            <a:pPr defTabSz="685800">
              <a:lnSpc>
                <a:spcPct val="14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那么这个三角形是直角三角形。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93635" y="5113121"/>
            <a:ext cx="42883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zh-CN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它们是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题设和结论正好相反两个命题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66964" y="247651"/>
            <a:ext cx="3481407" cy="752072"/>
            <a:chOff x="608264" y="412751"/>
            <a:chExt cx="3481407" cy="752072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小结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p:sp>
        <p:nvSpPr>
          <p:cNvPr id="9" name="文本框 9"/>
          <p:cNvSpPr txBox="1">
            <a:spLocks noChangeArrowheads="1"/>
          </p:cNvSpPr>
          <p:nvPr/>
        </p:nvSpPr>
        <p:spPr bwMode="auto">
          <a:xfrm>
            <a:off x="1466248" y="3699786"/>
            <a:ext cx="6567912" cy="165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一般地，原命题成立时，它的逆命题既可能成立，也可能不成立.如果一个定理的逆命题经过证明是正确的，那么它也是一个定理，我们称这两个定理互为逆定理。勾股定理与勾股定理的逆定理为互逆定理。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66248" y="2515801"/>
            <a:ext cx="6629543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5800">
              <a:lnSpc>
                <a:spcPct val="14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题设和结论正好相反的两个命题，叫做互逆命题，其中一个叫做原命题，另一个叫做原命题的逆命题。</a:t>
            </a:r>
            <a:endParaRPr lang="zh-CN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66964" y="247651"/>
            <a:ext cx="3481407" cy="752072"/>
            <a:chOff x="608264" y="412751"/>
            <a:chExt cx="3481407" cy="752072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439482" y="2359722"/>
            <a:ext cx="8332773" cy="235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说出下列命题的逆命题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,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这些逆命题成立吗？</a:t>
            </a:r>
          </a:p>
          <a:p>
            <a:pPr algn="just"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(1)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两条直线平行，内错角相等。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  <a:p>
            <a:pPr algn="just"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(2)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如果两个实数的绝对值相等，那么这两个实数的平方相等。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  <a:p>
            <a:pPr algn="just"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(3)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对顶角相等。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  <a:p>
            <a:pPr algn="just"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(4)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在角的内部，到角的两边距离相等的点在角的平分线上。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66964" y="247651"/>
            <a:ext cx="3481407" cy="752072"/>
            <a:chOff x="608264" y="412751"/>
            <a:chExt cx="3481407" cy="752072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p:sp>
        <p:nvSpPr>
          <p:cNvPr id="9" name="矩形 8"/>
          <p:cNvSpPr/>
          <p:nvPr/>
        </p:nvSpPr>
        <p:spPr>
          <a:xfrm>
            <a:off x="1549897" y="1394340"/>
            <a:ext cx="88990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．已知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中，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分别是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的对边，下列条件不能判断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是直角三角形的是（　　）</a:t>
            </a:r>
          </a:p>
          <a:p>
            <a:pPr defTabSz="685800" fontAlgn="ctr">
              <a:lnSpc>
                <a:spcPct val="150000"/>
              </a:lnSpc>
              <a:tabLst>
                <a:tab pos="2637155" algn="l"/>
              </a:tabLst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	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24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：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25</a:t>
            </a:r>
            <a:endParaRPr lang="zh-CN" altLang="zh-CN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 fontAlgn="ctr">
              <a:lnSpc>
                <a:spcPct val="150000"/>
              </a:lnSpc>
              <a:tabLst>
                <a:tab pos="2637155" algn="l"/>
              </a:tabLst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kern="1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en-US" altLang="zh-CN" kern="1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﹣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en-US" altLang="zh-CN" kern="1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	              D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﹣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i="1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endParaRPr lang="zh-CN" altLang="zh-CN" kern="1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608714" y="3621216"/>
                <a:ext cx="7793534" cy="2838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【详解】解：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3+4+5</m:t>
                        </m:r>
                      </m:den>
                    </m:f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×180°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75°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en-US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故不能判定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是直角三角形；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∵7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+24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25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为直角三角形；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，故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为直角三角形；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﹣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，且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180°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90°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，故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为直角三角形．故选：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714" y="3621216"/>
                <a:ext cx="7793534" cy="2838213"/>
              </a:xfrm>
              <a:prstGeom prst="rect">
                <a:avLst/>
              </a:prstGeom>
              <a:blipFill rotWithShape="1">
                <a:blip r:embed="rId5"/>
                <a:stretch>
                  <a:fillRect l="-3" t="-16" r="6" b="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笑脸 10"/>
          <p:cNvSpPr/>
          <p:nvPr/>
        </p:nvSpPr>
        <p:spPr>
          <a:xfrm>
            <a:off x="1608714" y="2402350"/>
            <a:ext cx="274320" cy="29195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66964" y="247651"/>
            <a:ext cx="3481407" cy="752072"/>
            <a:chOff x="608264" y="412751"/>
            <a:chExt cx="3481407" cy="752072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671208" y="1906948"/>
                <a:ext cx="8263367" cy="3044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．下列各组数据中的三个数作为三角形的边长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,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其中能构成直角三角形的是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(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　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)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2637155" algn="l"/>
                  </a:tabLst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2637155" algn="l"/>
                  </a:tabLst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6,7,8	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2,3,4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．下列由线段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组成的三角形是直角三角形的是（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2637155" algn="l"/>
                  </a:tabLst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 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 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6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2637155" algn="l"/>
                  </a:tabLst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9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15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13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14 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15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2637155" algn="l"/>
                  </a:tabLst>
                </a:pP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208" y="1906948"/>
                <a:ext cx="8263367" cy="3044103"/>
              </a:xfrm>
              <a:prstGeom prst="rect">
                <a:avLst/>
              </a:prstGeom>
              <a:blipFill rotWithShape="1">
                <a:blip r:embed="rId5"/>
                <a:stretch>
                  <a:fillRect l="-6" t="-1" b="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笑脸 9"/>
          <p:cNvSpPr/>
          <p:nvPr/>
        </p:nvSpPr>
        <p:spPr>
          <a:xfrm>
            <a:off x="4339446" y="2915007"/>
            <a:ext cx="274320" cy="29195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笑脸 10"/>
          <p:cNvSpPr/>
          <p:nvPr/>
        </p:nvSpPr>
        <p:spPr>
          <a:xfrm>
            <a:off x="1691236" y="4188720"/>
            <a:ext cx="274320" cy="29195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66964" y="247651"/>
            <a:ext cx="3481407" cy="752072"/>
            <a:chOff x="608264" y="412751"/>
            <a:chExt cx="3481407" cy="752072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939807" y="1418240"/>
                <a:ext cx="7556761" cy="1382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．满足下列条件的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△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不是直角三角形的是（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   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altLang="zh-CN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         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07" y="1418240"/>
                <a:ext cx="7556761" cy="1382110"/>
              </a:xfrm>
              <a:prstGeom prst="rect">
                <a:avLst/>
              </a:prstGeom>
              <a:blipFill rotWithShape="1">
                <a:blip r:embed="rId5"/>
                <a:stretch>
                  <a:fillRect l="-7" t="-21" r="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849572" y="3021610"/>
                <a:ext cx="7976382" cy="3120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=2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是直角三角形，故本选项不符合题意；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∵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1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+2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宋体" panose="02010600030101010101" pitchFamily="2" charset="-122"/>
                  </a:rPr>
                  <a:t>∴△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是直角三角形，故本选项不符合题意；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．设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=3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=4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=5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（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x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sz="1600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是直角三角形，故本选项不符合题意；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=180°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=3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：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=45°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∠5=60°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∠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=75°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不是直角三角形，故本选项符合题意．故选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D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72" y="3021610"/>
                <a:ext cx="7976382" cy="3120406"/>
              </a:xfrm>
              <a:prstGeom prst="rect">
                <a:avLst/>
              </a:prstGeom>
              <a:blipFill rotWithShape="1">
                <a:blip r:embed="rId6"/>
                <a:stretch>
                  <a:fillRect l="-6" t="-9" r="8" b="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笑脸 10"/>
          <p:cNvSpPr/>
          <p:nvPr/>
        </p:nvSpPr>
        <p:spPr>
          <a:xfrm>
            <a:off x="5310225" y="2452062"/>
            <a:ext cx="274320" cy="29195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30625" y="1743316"/>
            <a:ext cx="2642172" cy="2342833"/>
            <a:chOff x="2092905" y="1767376"/>
            <a:chExt cx="2642172" cy="2342833"/>
          </a:xfrm>
        </p:grpSpPr>
        <p:sp>
          <p:nvSpPr>
            <p:cNvPr id="5" name="文本框 4"/>
            <p:cNvSpPr txBox="1"/>
            <p:nvPr/>
          </p:nvSpPr>
          <p:spPr>
            <a:xfrm>
              <a:off x="2092905" y="1767376"/>
              <a:ext cx="1659429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5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目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站酷快乐体2016修订版" panose="02010600030101010101" pitchFamily="2" charset="-122"/>
                <a:ea typeface="站酷快乐体2016修订版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421897" y="2663659"/>
              <a:ext cx="131318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站酷快乐体2016修订版" panose="02010600030101010101" pitchFamily="2" charset="-122"/>
                  <a:ea typeface="站酷快乐体2016修订版" panose="02010600030101010101" pitchFamily="2" charset="-122"/>
                </a:rPr>
                <a:t>录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153275" y="1356683"/>
            <a:ext cx="6610224" cy="2151959"/>
            <a:chOff x="4765078" y="1157702"/>
            <a:chExt cx="6610224" cy="2151959"/>
          </a:xfrm>
        </p:grpSpPr>
        <p:grpSp>
          <p:nvGrpSpPr>
            <p:cNvPr id="14" name="组合 13"/>
            <p:cNvGrpSpPr/>
            <p:nvPr/>
          </p:nvGrpSpPr>
          <p:grpSpPr>
            <a:xfrm>
              <a:off x="4889105" y="1862831"/>
              <a:ext cx="3712114" cy="461665"/>
              <a:chOff x="8266676" y="1577362"/>
              <a:chExt cx="3305288" cy="411069"/>
            </a:xfrm>
          </p:grpSpPr>
          <p:sp>
            <p:nvSpPr>
              <p:cNvPr id="16" name="文本框 3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学习目标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463446" y="1773267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LEARNING OBJECTIVES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4765078" y="1157702"/>
              <a:ext cx="1626327" cy="781122"/>
              <a:chOff x="4765078" y="1739496"/>
              <a:chExt cx="1626327" cy="781122"/>
            </a:xfrm>
          </p:grpSpPr>
          <p:sp>
            <p:nvSpPr>
              <p:cNvPr id="12" name="矩形: 圆角 11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5078" y="1739496"/>
                <a:ext cx="1038970" cy="781122"/>
              </a:xfrm>
              <a:prstGeom prst="rect">
                <a:avLst/>
              </a:prstGeom>
            </p:spPr>
          </p:pic>
        </p:grpSp>
        <p:sp>
          <p:nvSpPr>
            <p:cNvPr id="42" name="矩形 41"/>
            <p:cNvSpPr/>
            <p:nvPr/>
          </p:nvSpPr>
          <p:spPr>
            <a:xfrm>
              <a:off x="4920034" y="2281366"/>
              <a:ext cx="6455268" cy="1028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1.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理解勾股定理的逆定理及证明过程。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能简单的运用勾股定理的逆定理判定直角三角形。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3.</a:t>
              </a: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了解命题的逆命题，定理逆定理以及它们之间的关系。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277301" y="3783287"/>
            <a:ext cx="3102513" cy="1526799"/>
            <a:chOff x="4889104" y="1136531"/>
            <a:chExt cx="3102513" cy="1526799"/>
          </a:xfrm>
        </p:grpSpPr>
        <p:grpSp>
          <p:nvGrpSpPr>
            <p:cNvPr id="66" name="组合 65"/>
            <p:cNvGrpSpPr/>
            <p:nvPr/>
          </p:nvGrpSpPr>
          <p:grpSpPr>
            <a:xfrm>
              <a:off x="4889104" y="1862831"/>
              <a:ext cx="3102513" cy="461665"/>
              <a:chOff x="8266676" y="1577362"/>
              <a:chExt cx="2762496" cy="411069"/>
            </a:xfrm>
          </p:grpSpPr>
          <p:sp>
            <p:nvSpPr>
              <p:cNvPr id="72" name="文本框 38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重点</a:t>
                </a: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920654" y="1771898"/>
                <a:ext cx="2108518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A KEY</a:t>
                </a: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4904084" y="1136531"/>
              <a:ext cx="1487321" cy="673656"/>
              <a:chOff x="4904084" y="1718325"/>
              <a:chExt cx="1487321" cy="673656"/>
            </a:xfrm>
          </p:grpSpPr>
          <p:sp>
            <p:nvSpPr>
              <p:cNvPr id="69" name="矩形: 圆角 68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04084" y="1718325"/>
                <a:ext cx="899964" cy="673656"/>
              </a:xfrm>
              <a:prstGeom prst="rect">
                <a:avLst/>
              </a:prstGeom>
            </p:spPr>
          </p:pic>
        </p:grpSp>
        <p:sp>
          <p:nvSpPr>
            <p:cNvPr id="68" name="矩形 67"/>
            <p:cNvSpPr/>
            <p:nvPr/>
          </p:nvSpPr>
          <p:spPr>
            <a:xfrm>
              <a:off x="4920034" y="2281366"/>
              <a:ext cx="2548328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勾股定理逆定理的理解。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8544732" y="3799671"/>
            <a:ext cx="3112197" cy="1510415"/>
            <a:chOff x="4817046" y="1152915"/>
            <a:chExt cx="3112197" cy="1510415"/>
          </a:xfrm>
        </p:grpSpPr>
        <p:grpSp>
          <p:nvGrpSpPr>
            <p:cNvPr id="75" name="组合 74"/>
            <p:cNvGrpSpPr/>
            <p:nvPr/>
          </p:nvGrpSpPr>
          <p:grpSpPr>
            <a:xfrm>
              <a:off x="4889103" y="1862831"/>
              <a:ext cx="1940208" cy="461665"/>
              <a:chOff x="8266676" y="1577362"/>
              <a:chExt cx="1727573" cy="411069"/>
            </a:xfrm>
          </p:grpSpPr>
          <p:sp>
            <p:nvSpPr>
              <p:cNvPr id="8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8266676" y="1577362"/>
                <a:ext cx="1518843" cy="41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4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难点</a:t>
                </a: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8920654" y="1771898"/>
                <a:ext cx="1073595" cy="1781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7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DIFFICULTY</a:t>
                </a: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4817046" y="1152915"/>
              <a:ext cx="1574359" cy="711872"/>
              <a:chOff x="4817046" y="1734709"/>
              <a:chExt cx="1574359" cy="711872"/>
            </a:xfrm>
          </p:grpSpPr>
          <p:sp>
            <p:nvSpPr>
              <p:cNvPr id="78" name="矩形: 圆角 77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文本框 38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80" name="图片 7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7046" y="1734709"/>
                <a:ext cx="951018" cy="711872"/>
              </a:xfrm>
              <a:prstGeom prst="rect">
                <a:avLst/>
              </a:prstGeom>
            </p:spPr>
          </p:pic>
        </p:grpSp>
        <p:sp>
          <p:nvSpPr>
            <p:cNvPr id="77" name="矩形 76"/>
            <p:cNvSpPr/>
            <p:nvPr/>
          </p:nvSpPr>
          <p:spPr>
            <a:xfrm>
              <a:off x="4920034" y="2281366"/>
              <a:ext cx="3009209" cy="381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勾股定理逆定理的证明。</a:t>
              </a: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743" y="2907077"/>
            <a:ext cx="1670686" cy="1255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66964" y="247651"/>
            <a:ext cx="3481407" cy="752072"/>
            <a:chOff x="608264" y="412751"/>
            <a:chExt cx="3481407" cy="752072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367018" y="1368200"/>
                <a:ext cx="911048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．已知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的三边分别长为</a:t>
                </a:r>
                <a:r>
                  <a:rPr lang="en-US" altLang="zh-CN" kern="100" dirty="0" err="1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a,b,c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，且满足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−17</m:t>
                    </m:r>
                    <m:sSup>
                      <m:sSup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+64=0</m:t>
                    </m:r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，则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是（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   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）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.</a:t>
                </a:r>
                <a:endParaRPr lang="zh-CN" altLang="zh-CN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  <a:tabLst>
                    <a:tab pos="2637155" algn="l"/>
                  </a:tabLst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．以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为斜边的直角三角形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．以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为斜边的直角三角形</a:t>
                </a:r>
              </a:p>
              <a:p>
                <a:pPr defTabSz="685800" fontAlgn="ctr">
                  <a:lnSpc>
                    <a:spcPct val="150000"/>
                  </a:lnSpc>
                  <a:tabLst>
                    <a:tab pos="2637155" algn="l"/>
                  </a:tabLst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．以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为斜边的直角三角形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	D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．不是直角三角形</a:t>
                </a: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018" y="1368200"/>
                <a:ext cx="9110482" cy="1754326"/>
              </a:xfrm>
              <a:prstGeom prst="rect">
                <a:avLst/>
              </a:prstGeom>
              <a:blipFill rotWithShape="1">
                <a:blip r:embed="rId5"/>
                <a:stretch>
                  <a:fillRect l="-5" t="-23" b="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367018" y="3429000"/>
                <a:ext cx="7303542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endParaRPr lang="zh-CN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【解析】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等式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−17</m:t>
                            </m:r>
                          </m:e>
                        </m:d>
                      </m:e>
                      <m: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−16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+64</m:t>
                    </m:r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可化为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altLang="zh-CN" sz="1600" i="1" kern="1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−17</m:t>
                            </m:r>
                          </m:e>
                        </m:d>
                      </m:e>
                      <m: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−15</m:t>
                        </m:r>
                      </m:e>
                    </m:d>
                  </m:oMath>
                </a14:m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</a:t>
                </a:r>
                <a14:m>
                  <m:oMath xmlns:m="http://schemas.openxmlformats.org/officeDocument/2006/math">
                    <m:r>
                      <a:rPr lang="zh-CN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（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）</m:t>
                        </m:r>
                      </m:e>
                      <m: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＝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en-US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根据非负数的性质可得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-17=0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-15=0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-8=0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en-US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所以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=17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=15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=8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；又因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+1</m:t>
                    </m:r>
                    <m:sSup>
                      <m:sSup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zh-CN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altLang="zh-CN" sz="16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  <a:endParaRPr lang="en-US" altLang="zh-CN" sz="16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所以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  <a:cs typeface="Cambria Math" panose="02040503050406030204" pitchFamily="18" charset="0"/>
                  </a:rPr>
                  <a:t>△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ABC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是 以</a:t>
                </a:r>
                <a:r>
                  <a:rPr lang="en-US" altLang="zh-CN" sz="1600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  <a:r>
                  <a:rPr lang="zh-CN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为斜边的直角三角形，故选</a:t>
                </a:r>
                <a:r>
                  <a:rPr lang="en-US" altLang="zh-CN" sz="1600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A.</a:t>
                </a:r>
                <a:endParaRPr lang="zh-CN" altLang="zh-CN" sz="1400" kern="1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018" y="3429000"/>
                <a:ext cx="7303542" cy="2677656"/>
              </a:xfrm>
              <a:prstGeom prst="rect">
                <a:avLst/>
              </a:prstGeom>
              <a:blipFill rotWithShape="1">
                <a:blip r:embed="rId6"/>
                <a:stretch>
                  <a:fillRect l="-7" r="4" b="-3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笑脸 10"/>
          <p:cNvSpPr/>
          <p:nvPr/>
        </p:nvSpPr>
        <p:spPr>
          <a:xfrm>
            <a:off x="1439026" y="2342902"/>
            <a:ext cx="274320" cy="291950"/>
          </a:xfrm>
          <a:prstGeom prst="smileyFace">
            <a:avLst/>
          </a:prstGeom>
          <a:solidFill>
            <a:schemeClr val="bg1"/>
          </a:solidFill>
          <a:ln w="25400" cap="flat" cmpd="sng" algn="ctr">
            <a:solidFill>
              <a:srgbClr val="4BC5B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366964" y="247651"/>
            <a:ext cx="3481407" cy="752072"/>
            <a:chOff x="608264" y="412751"/>
            <a:chExt cx="3481407" cy="752072"/>
          </a:xfrm>
        </p:grpSpPr>
        <p:sp>
          <p:nvSpPr>
            <p:cNvPr id="28" name="文本框 27"/>
            <p:cNvSpPr txBox="1"/>
            <p:nvPr>
              <p:custDataLst>
                <p:tags r:id="rId1"/>
              </p:custDataLst>
            </p:nvPr>
          </p:nvSpPr>
          <p:spPr>
            <a:xfrm>
              <a:off x="2383884" y="563671"/>
              <a:ext cx="170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练一练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08264" y="412751"/>
              <a:ext cx="1572843" cy="752072"/>
              <a:chOff x="4818562" y="1754021"/>
              <a:chExt cx="1572843" cy="752072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8562" y="1754021"/>
                <a:ext cx="1000054" cy="752072"/>
              </a:xfrm>
              <a:prstGeom prst="rect">
                <a:avLst/>
              </a:prstGeom>
            </p:spPr>
          </p:pic>
        </p:grpSp>
      </p:grpSp>
      <p:sp>
        <p:nvSpPr>
          <p:cNvPr id="9" name="矩形 8"/>
          <p:cNvSpPr/>
          <p:nvPr/>
        </p:nvSpPr>
        <p:spPr>
          <a:xfrm>
            <a:off x="1939807" y="1794162"/>
            <a:ext cx="752695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ctr">
              <a:lnSpc>
                <a:spcPct val="150000"/>
              </a:lnSpc>
            </a:pP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．一个三角形的三边长分别为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13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、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，则最长边上的高是</a:t>
            </a:r>
            <a:r>
              <a:rPr lang="en-US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</a:t>
            </a:r>
            <a:r>
              <a:rPr lang="zh-CN" altLang="zh-CN" kern="1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939807" y="2551539"/>
                <a:ext cx="6030416" cy="3107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【答案】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【详解】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∵5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+12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=13</a:t>
                </a:r>
                <a:r>
                  <a:rPr lang="en-US" altLang="zh-CN" kern="100" baseline="30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∴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此三角形是直角三角形，设最长边上的高为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h  cm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S=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×5×12=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×13×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h</a:t>
                </a: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，解得：</a:t>
                </a:r>
                <a:r>
                  <a:rPr lang="en-US" altLang="zh-CN" i="1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h</a:t>
                </a:r>
                <a:r>
                  <a:rPr lang="en-US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  <a:p>
                <a:pPr defTabSz="685800" fontAlgn="ctr">
                  <a:lnSpc>
                    <a:spcPct val="150000"/>
                  </a:lnSpc>
                </a:pPr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故答案为：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altLang="zh-CN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zh-CN" altLang="zh-CN" kern="1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．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07" y="2551539"/>
                <a:ext cx="6030416" cy="3107967"/>
              </a:xfrm>
              <a:prstGeom prst="rect">
                <a:avLst/>
              </a:prstGeom>
              <a:blipFill rotWithShape="1">
                <a:blip r:embed="rId5"/>
                <a:stretch>
                  <a:fillRect l="-9" t="-4" r="6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281876" y="1456011"/>
            <a:ext cx="3335253" cy="3438072"/>
            <a:chOff x="1917843" y="1593117"/>
            <a:chExt cx="3335253" cy="343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7144" y="1593117"/>
              <a:ext cx="2950812" cy="221910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>
              <a:fillRect/>
            </a:stretch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03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pic>
        <p:nvPicPr>
          <p:cNvPr id="9" name="图片 8" descr="图片包含 黑色, 游戏机, 桌子&#10;&#10;描述已自动生成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29" y="3891072"/>
            <a:ext cx="1044810" cy="965079"/>
          </a:xfrm>
          <a:prstGeom prst="rect">
            <a:avLst/>
          </a:prstGeom>
        </p:spPr>
      </p:pic>
      <p:sp>
        <p:nvSpPr>
          <p:cNvPr id="11" name="文本框 38"/>
          <p:cNvSpPr txBox="1"/>
          <p:nvPr>
            <p:custDataLst>
              <p:tags r:id="rId1"/>
            </p:custDataLst>
          </p:nvPr>
        </p:nvSpPr>
        <p:spPr>
          <a:xfrm>
            <a:off x="1448327" y="4322986"/>
            <a:ext cx="3022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4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课后回顾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467229" y="1685926"/>
            <a:ext cx="6064455" cy="810750"/>
            <a:chOff x="4998927" y="1337208"/>
            <a:chExt cx="6064455" cy="810750"/>
          </a:xfrm>
        </p:grpSpPr>
        <p:sp>
          <p:nvSpPr>
            <p:cNvPr id="24" name="文本框 38"/>
            <p:cNvSpPr txBox="1"/>
            <p:nvPr>
              <p:custDataLst>
                <p:tags r:id="rId6"/>
              </p:custDataLst>
            </p:nvPr>
          </p:nvSpPr>
          <p:spPr>
            <a:xfrm>
              <a:off x="6942490" y="1602136"/>
              <a:ext cx="4120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理解勾股定理逆定理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998927" y="1337208"/>
              <a:ext cx="1576380" cy="810750"/>
              <a:chOff x="4815025" y="1649778"/>
              <a:chExt cx="1576380" cy="810750"/>
            </a:xfrm>
          </p:grpSpPr>
          <p:sp>
            <p:nvSpPr>
              <p:cNvPr id="21" name="矩形: 圆角 2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文本框 38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5025" y="1649778"/>
                <a:ext cx="1078082" cy="810750"/>
              </a:xfrm>
              <a:prstGeom prst="rect">
                <a:avLst/>
              </a:prstGeom>
            </p:spPr>
          </p:pic>
        </p:grpSp>
      </p:grpSp>
      <p:grpSp>
        <p:nvGrpSpPr>
          <p:cNvPr id="27" name="组合 26"/>
          <p:cNvGrpSpPr/>
          <p:nvPr/>
        </p:nvGrpSpPr>
        <p:grpSpPr>
          <a:xfrm>
            <a:off x="5421905" y="3027455"/>
            <a:ext cx="5868395" cy="878920"/>
            <a:chOff x="4953603" y="1303123"/>
            <a:chExt cx="5868395" cy="878920"/>
          </a:xfrm>
        </p:grpSpPr>
        <p:sp>
          <p:nvSpPr>
            <p:cNvPr id="28" name="文本框 38"/>
            <p:cNvSpPr txBox="1"/>
            <p:nvPr>
              <p:custDataLst>
                <p:tags r:id="rId4"/>
              </p:custDataLst>
            </p:nvPr>
          </p:nvSpPr>
          <p:spPr>
            <a:xfrm>
              <a:off x="6942490" y="1602136"/>
              <a:ext cx="38795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掌握勾股定理逆定理的证明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4953603" y="1303123"/>
              <a:ext cx="1621704" cy="878920"/>
              <a:chOff x="4769701" y="1615693"/>
              <a:chExt cx="1621704" cy="878920"/>
            </a:xfrm>
          </p:grpSpPr>
          <p:sp>
            <p:nvSpPr>
              <p:cNvPr id="30" name="矩形: 圆角 29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文本框 38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2" name="图片 31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69701" y="1615693"/>
                <a:ext cx="1168730" cy="878920"/>
              </a:xfrm>
              <a:prstGeom prst="rect">
                <a:avLst/>
              </a:prstGeom>
            </p:spPr>
          </p:pic>
        </p:grpSp>
      </p:grpSp>
      <p:grpSp>
        <p:nvGrpSpPr>
          <p:cNvPr id="33" name="组合 32"/>
          <p:cNvGrpSpPr/>
          <p:nvPr/>
        </p:nvGrpSpPr>
        <p:grpSpPr>
          <a:xfrm>
            <a:off x="5467230" y="4437155"/>
            <a:ext cx="5975554" cy="810748"/>
            <a:chOff x="4998928" y="1337209"/>
            <a:chExt cx="5975554" cy="810748"/>
          </a:xfrm>
        </p:grpSpPr>
        <p:sp>
          <p:nvSpPr>
            <p:cNvPr id="35" name="文本框 38"/>
            <p:cNvSpPr txBox="1"/>
            <p:nvPr>
              <p:custDataLst>
                <p:tags r:id="rId2"/>
              </p:custDataLst>
            </p:nvPr>
          </p:nvSpPr>
          <p:spPr>
            <a:xfrm>
              <a:off x="6942490" y="1602136"/>
              <a:ext cx="4031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互逆命题之间的关系</a:t>
              </a: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4998928" y="1337209"/>
              <a:ext cx="1576379" cy="810748"/>
              <a:chOff x="4815026" y="1649779"/>
              <a:chExt cx="1576379" cy="810748"/>
            </a:xfrm>
          </p:grpSpPr>
          <p:sp>
            <p:nvSpPr>
              <p:cNvPr id="41" name="矩形: 圆角 40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15026" y="1649779"/>
                <a:ext cx="1078080" cy="81074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5167930" y="2016018"/>
            <a:ext cx="6837550" cy="2063743"/>
            <a:chOff x="5167930" y="2176843"/>
            <a:chExt cx="6837550" cy="2063743"/>
          </a:xfrm>
        </p:grpSpPr>
        <p:sp>
          <p:nvSpPr>
            <p:cNvPr id="13" name="Shape 40"/>
            <p:cNvSpPr/>
            <p:nvPr/>
          </p:nvSpPr>
          <p:spPr>
            <a:xfrm>
              <a:off x="5236061" y="3903401"/>
              <a:ext cx="4565494" cy="337185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34202" rIns="34202">
              <a:spAutoFit/>
            </a:bodyPr>
            <a:lstStyle>
              <a:lvl1pPr>
                <a:defRPr sz="3600">
                  <a:solidFill>
                    <a:srgbClr val="B61C22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lvl1pPr>
            </a:lstStyle>
            <a:p>
              <a:pPr algn="dist"/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主讲人：</a:t>
              </a:r>
              <a:r>
                <a:rPr lang="en-US" altLang="zh-CN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PPT818     </a:t>
              </a:r>
              <a:r>
                <a:rPr lang="zh-CN" altLang="en-US" sz="1600" smtClean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微软雅黑" panose="020B0503020204020204" charset="-122"/>
                </a:rPr>
                <a:t>人教版 数学八年级下册</a:t>
              </a:r>
              <a:endParaRPr lang="zh-CN" altLang="en-US" sz="16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213244" y="2176843"/>
              <a:ext cx="351026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240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第十七章</a:t>
              </a:r>
              <a:r>
                <a:rPr lang="en-US" altLang="zh-CN" sz="240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05</a:t>
              </a:r>
              <a:r>
                <a:rPr lang="zh-CN" altLang="en-US" sz="2400" dirty="0">
                  <a:solidFill>
                    <a:prstClr val="white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节 勾股定理</a:t>
              </a:r>
              <a:endParaRPr lang="en-US" altLang="zh-CN" sz="24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167930" y="2702632"/>
              <a:ext cx="65412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blipFill dpi="0" rotWithShape="1">
                    <a:blip r:embed="rId3"/>
                    <a:srcRect/>
                    <a:stretch>
                      <a:fillRect/>
                    </a:stretch>
                  </a:blip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谢谢各位同学倾听！</a:t>
              </a:r>
              <a:endParaRPr lang="en-US" altLang="zh-CN" sz="32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271380" y="3681085"/>
              <a:ext cx="67341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33"/>
          <p:cNvSpPr txBox="1"/>
          <p:nvPr>
            <p:custDataLst>
              <p:tags r:id="rId1"/>
            </p:custDataLst>
          </p:nvPr>
        </p:nvSpPr>
        <p:spPr>
          <a:xfrm>
            <a:off x="3738625" y="3687160"/>
            <a:ext cx="2878009" cy="400110"/>
          </a:xfrm>
          <a:prstGeom prst="rect">
            <a:avLst/>
          </a:prstGeom>
          <a:ln w="12700">
            <a:miter lim="400000"/>
          </a:ln>
        </p:spPr>
        <p:txBody>
          <a:bodyPr wrap="square" lIns="34202" rIns="34202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3"/>
          <a:stretch>
            <a:fillRect/>
          </a:stretch>
        </p:blipFill>
        <p:spPr>
          <a:xfrm>
            <a:off x="-2004903" y="6535971"/>
            <a:ext cx="16201806" cy="1592834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168" y="6159653"/>
            <a:ext cx="2664981" cy="51586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569" y="4989407"/>
            <a:ext cx="3281972" cy="168611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3229">
            <a:off x="254238" y="1848498"/>
            <a:ext cx="4812558" cy="232173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87" y="4846361"/>
            <a:ext cx="1792156" cy="118197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17" y="-370655"/>
            <a:ext cx="3637390" cy="25993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388691" y="2784168"/>
            <a:ext cx="4463729" cy="1142194"/>
            <a:chOff x="8266676" y="1577362"/>
            <a:chExt cx="2048067" cy="524066"/>
          </a:xfrm>
        </p:grpSpPr>
        <p:sp>
          <p:nvSpPr>
            <p:cNvPr id="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8266676" y="1577362"/>
              <a:ext cx="1906510" cy="353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altLang="zh-CN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01 </a:t>
              </a:r>
              <a:r>
                <a:rPr lang="zh-CN" altLang="en-US" sz="4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学习目标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8278442" y="1981395"/>
              <a:ext cx="2036301" cy="1200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1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LEARNING OBJECTIVES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917843" y="1671012"/>
            <a:ext cx="3335253" cy="3485434"/>
            <a:chOff x="1917843" y="1545755"/>
            <a:chExt cx="3335253" cy="348543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473" y="1545755"/>
              <a:ext cx="2998468" cy="225535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253"/>
            <a:stretch>
              <a:fillRect/>
            </a:stretch>
          </p:blipFill>
          <p:spPr>
            <a:xfrm flipH="1">
              <a:off x="1917843" y="3962521"/>
              <a:ext cx="3335253" cy="106866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2617049" y="3700911"/>
              <a:ext cx="19368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PART 01</a:t>
              </a:r>
              <a:endParaRPr lang="zh-CN" altLang="en-US" sz="28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7477" y="178223"/>
            <a:ext cx="6551323" cy="744454"/>
            <a:chOff x="598777" y="343323"/>
            <a:chExt cx="6551323" cy="744454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勾股定理知识点回顾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98777" y="343323"/>
              <a:ext cx="1582330" cy="744454"/>
              <a:chOff x="4809075" y="1684593"/>
              <a:chExt cx="1582330" cy="744454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75" y="1684593"/>
                <a:ext cx="989744" cy="744454"/>
              </a:xfrm>
              <a:prstGeom prst="rect">
                <a:avLst/>
              </a:prstGeom>
            </p:spPr>
          </p:pic>
        </p:grpSp>
      </p:grpSp>
      <p:graphicFrame>
        <p:nvGraphicFramePr>
          <p:cNvPr id="46" name="表格 10"/>
          <p:cNvGraphicFramePr>
            <a:graphicFrameLocks noGrp="1"/>
          </p:cNvGraphicFramePr>
          <p:nvPr/>
        </p:nvGraphicFramePr>
        <p:xfrm>
          <a:off x="1158960" y="4953363"/>
          <a:ext cx="6096000" cy="1112520"/>
        </p:xfrm>
        <a:graphic>
          <a:graphicData uri="http://schemas.openxmlformats.org/drawingml/2006/table">
            <a:tbl>
              <a:tblPr firstRow="1" bandRow="1"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AC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2.5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BC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AB</a:t>
                      </a: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C5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7" name="矩形 46"/>
          <p:cNvSpPr/>
          <p:nvPr/>
        </p:nvSpPr>
        <p:spPr>
          <a:xfrm>
            <a:off x="3178272" y="1572939"/>
            <a:ext cx="6050075" cy="96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如果直角三角形的两直角边长分别为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，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b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，斜边长为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c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，那么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a²+b²=c²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 。  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504764" y="2933193"/>
            <a:ext cx="3942085" cy="2817171"/>
            <a:chOff x="4757168" y="1196435"/>
            <a:chExt cx="3942085" cy="2817171"/>
          </a:xfrm>
        </p:grpSpPr>
        <p:sp>
          <p:nvSpPr>
            <p:cNvPr id="49" name="直角三角形 48"/>
            <p:cNvSpPr>
              <a:spLocks noChangeArrowheads="1"/>
            </p:cNvSpPr>
            <p:nvPr/>
          </p:nvSpPr>
          <p:spPr bwMode="auto">
            <a:xfrm rot="16200000">
              <a:off x="5798209" y="1079975"/>
              <a:ext cx="1823669" cy="2983550"/>
            </a:xfrm>
            <a:prstGeom prst="rtTriangle">
              <a:avLst/>
            </a:prstGeom>
            <a:solidFill>
              <a:srgbClr val="FFFF00"/>
            </a:solidFill>
            <a:ln w="9525" algn="ctr">
              <a:solidFill>
                <a:sysClr val="windowText" lastClr="000000"/>
              </a:solidFill>
              <a:miter lim="800000"/>
            </a:ln>
          </p:spPr>
          <p:txBody>
            <a:bodyPr wrap="none" lIns="91304" tIns="45650" rIns="91304" bIns="45650"/>
            <a:lstStyle>
              <a:lvl1pPr defTabSz="91313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defTabSz="91313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defTabSz="91313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defTabSz="91313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defTabSz="91313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313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710043" y="3551941"/>
              <a:ext cx="49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8201819" y="2399391"/>
              <a:ext cx="49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6212609" y="2011815"/>
              <a:ext cx="4974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  <p:grpSp>
          <p:nvGrpSpPr>
            <p:cNvPr id="53" name="组合 52"/>
            <p:cNvGrpSpPr/>
            <p:nvPr/>
          </p:nvGrpSpPr>
          <p:grpSpPr>
            <a:xfrm rot="8165088">
              <a:off x="7897219" y="3248710"/>
              <a:ext cx="291389" cy="155572"/>
              <a:chOff x="6100877" y="2287705"/>
              <a:chExt cx="291389" cy="155572"/>
            </a:xfrm>
          </p:grpSpPr>
          <p:cxnSp>
            <p:nvCxnSpPr>
              <p:cNvPr id="57" name="直接连接符 56"/>
              <p:cNvCxnSpPr/>
              <p:nvPr/>
            </p:nvCxnSpPr>
            <p:spPr>
              <a:xfrm>
                <a:off x="6100877" y="2287705"/>
                <a:ext cx="160934" cy="15557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58" name="直接连接符 57"/>
              <p:cNvCxnSpPr/>
              <p:nvPr/>
            </p:nvCxnSpPr>
            <p:spPr>
              <a:xfrm flipV="1">
                <a:off x="6261811" y="2301042"/>
                <a:ext cx="130455" cy="13765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54" name="文本框 53"/>
            <p:cNvSpPr txBox="1"/>
            <p:nvPr/>
          </p:nvSpPr>
          <p:spPr>
            <a:xfrm>
              <a:off x="4757168" y="3086766"/>
              <a:ext cx="497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827920" y="1196435"/>
              <a:ext cx="497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8193024" y="3295975"/>
              <a:ext cx="4974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  <p:sp>
        <p:nvSpPr>
          <p:cNvPr id="59" name="矩形 58"/>
          <p:cNvSpPr/>
          <p:nvPr/>
        </p:nvSpPr>
        <p:spPr>
          <a:xfrm>
            <a:off x="2818646" y="2599800"/>
            <a:ext cx="2932811" cy="1420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∵△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ABC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是直角三角形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∴三边之间的关系为：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          a²+b²=c²</a:t>
            </a:r>
            <a:endParaRPr lang="zh-CN" altLang="en-US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165692" y="1667240"/>
            <a:ext cx="2505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勾股定理的内容：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165691" y="2695995"/>
            <a:ext cx="25053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几何描述：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1158960" y="4050203"/>
            <a:ext cx="440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练一练（已知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Rt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△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ABC,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）：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3082057" y="5666066"/>
            <a:ext cx="65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endParaRPr lang="zh-CN" altLang="en-US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548647" y="5666066"/>
            <a:ext cx="867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6.25</a:t>
            </a:r>
            <a:endParaRPr lang="zh-CN" altLang="en-US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/>
              <p:cNvSpPr txBox="1"/>
              <p:nvPr/>
            </p:nvSpPr>
            <p:spPr>
              <a:xfrm>
                <a:off x="6126993" y="5666066"/>
                <a:ext cx="654148" cy="401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zh-CN" altLang="en-US" i="1" dirty="0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zh-CN" altLang="en-US" dirty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zh-CN" altLang="en-US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65" name="文本框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993" y="5666066"/>
                <a:ext cx="654148" cy="401970"/>
              </a:xfrm>
              <a:prstGeom prst="rect">
                <a:avLst/>
              </a:prstGeom>
              <a:blipFill rotWithShape="1">
                <a:blip r:embed="rId5"/>
                <a:stretch>
                  <a:fillRect l="-78" t="-148" r="93" b="1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9" grpId="0"/>
      <p:bldP spid="62" grpId="0"/>
      <p:bldP spid="63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7477" y="178223"/>
            <a:ext cx="6551323" cy="744454"/>
            <a:chOff x="598777" y="343323"/>
            <a:chExt cx="6551323" cy="744454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情景引入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98777" y="343323"/>
              <a:ext cx="1582330" cy="744454"/>
              <a:chOff x="4809075" y="1684593"/>
              <a:chExt cx="1582330" cy="744454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75" y="1684593"/>
                <a:ext cx="989744" cy="744454"/>
              </a:xfrm>
              <a:prstGeom prst="rect">
                <a:avLst/>
              </a:prstGeom>
            </p:spPr>
          </p:pic>
        </p:grpSp>
      </p:grp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2300035" y="1602288"/>
            <a:ext cx="7591930" cy="116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685800">
              <a:lnSpc>
                <a:spcPct val="12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据说古埃及人用图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的方法画直角：把一根长绳打上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13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个等距离的结，然后以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个结间距、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个结间距、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个结间距的长度为边长，用木桩钉成一个三角形，其中一个角便是直角。</a:t>
            </a:r>
          </a:p>
        </p:txBody>
      </p:sp>
      <p:grpSp>
        <p:nvGrpSpPr>
          <p:cNvPr id="10" name="Group 5"/>
          <p:cNvGrpSpPr/>
          <p:nvPr/>
        </p:nvGrpSpPr>
        <p:grpSpPr bwMode="auto">
          <a:xfrm>
            <a:off x="4722570" y="3167755"/>
            <a:ext cx="2142693" cy="2003287"/>
            <a:chOff x="0" y="7"/>
            <a:chExt cx="2401" cy="2251"/>
          </a:xfrm>
        </p:grpSpPr>
        <p:pic>
          <p:nvPicPr>
            <p:cNvPr id="11" name="Picture 26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546"/>
            <a:stretch>
              <a:fillRect/>
            </a:stretch>
          </p:blipFill>
          <p:spPr bwMode="auto">
            <a:xfrm>
              <a:off x="416" y="7"/>
              <a:ext cx="1985" cy="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8" y="594"/>
              <a:ext cx="5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0" y="982"/>
              <a:ext cx="5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8" y="1370"/>
              <a:ext cx="5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8" y="1775"/>
              <a:ext cx="59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 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591" y="1921"/>
              <a:ext cx="55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5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971" y="1921"/>
              <a:ext cx="59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6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 </a:t>
              </a: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1391" y="1921"/>
              <a:ext cx="59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7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 </a:t>
              </a:r>
            </a:p>
          </p:txBody>
        </p:sp>
        <p:sp>
          <p:nvSpPr>
            <p:cNvPr id="19" name="Text Box 20"/>
            <p:cNvSpPr txBox="1">
              <a:spLocks noChangeArrowheads="1"/>
            </p:cNvSpPr>
            <p:nvPr/>
          </p:nvSpPr>
          <p:spPr bwMode="auto">
            <a:xfrm>
              <a:off x="1805" y="1921"/>
              <a:ext cx="59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8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 </a:t>
              </a:r>
            </a:p>
          </p:txBody>
        </p:sp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369" y="453"/>
              <a:ext cx="66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13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 </a:t>
              </a: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>
              <a:off x="633" y="725"/>
              <a:ext cx="66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12</a:t>
              </a:r>
              <a:r>
                <a: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 </a:t>
              </a:r>
            </a:p>
          </p:txBody>
        </p:sp>
        <p:sp>
          <p:nvSpPr>
            <p:cNvPr id="22" name="Text Box 23"/>
            <p:cNvSpPr txBox="1">
              <a:spLocks noChangeArrowheads="1"/>
            </p:cNvSpPr>
            <p:nvPr/>
          </p:nvSpPr>
          <p:spPr bwMode="auto">
            <a:xfrm>
              <a:off x="984" y="969"/>
              <a:ext cx="66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11</a:t>
              </a:r>
              <a:r>
                <a:rPr kumimoji="0" lang="zh-CN" altLang="en-US" sz="13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 </a:t>
              </a:r>
            </a:p>
          </p:txBody>
        </p:sp>
        <p:sp>
          <p:nvSpPr>
            <p:cNvPr id="23" name="Text Box 24"/>
            <p:cNvSpPr txBox="1">
              <a:spLocks noChangeArrowheads="1"/>
            </p:cNvSpPr>
            <p:nvPr/>
          </p:nvSpPr>
          <p:spPr bwMode="auto">
            <a:xfrm>
              <a:off x="1316" y="1236"/>
              <a:ext cx="668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10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 </a:t>
              </a: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1645" y="1464"/>
              <a:ext cx="596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</a:t>
              </a:r>
              <a:r>
                <a:rPr kumimoji="0" lang="en-US" altLang="zh-CN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9</a:t>
              </a:r>
              <a:r>
                <a: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） 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"/>
              <p:cNvSpPr>
                <a:spLocks noChangeArrowheads="1"/>
              </p:cNvSpPr>
              <p:nvPr/>
            </p:nvSpPr>
            <p:spPr bwMode="auto">
              <a:xfrm>
                <a:off x="2396030" y="5329451"/>
                <a:ext cx="7084465" cy="734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defTabSz="68580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如果一个三角形三边长分别为</a:t>
                </a:r>
                <a:r>
                  <a:rPr lang="en-US" altLang="zh-CN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3</a:t>
                </a: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4</a:t>
                </a: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、</a:t>
                </a:r>
                <a:r>
                  <a:rPr lang="en-US" altLang="zh-CN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5</a:t>
                </a: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，它们符合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zh-CN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zh-CN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altLang="zh-CN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  <a:p>
                <a:pPr algn="ctr" defTabSz="685800">
                  <a:lnSpc>
                    <a:spcPct val="120000"/>
                  </a:lnSpc>
                  <a:buFont typeface="Arial" panose="020B0604020202020204" pitchFamily="34" charset="0"/>
                  <a:buNone/>
                </a:pPr>
                <a:r>
                  <a: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那么围成的三角形为直角三角形，你认为这个结论正确吗</a:t>
                </a:r>
                <a:r>
                  <a:rPr lang="en-US" altLang="zh-CN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?</a:t>
                </a:r>
                <a:endPara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6030" y="5329451"/>
                <a:ext cx="7084465" cy="734175"/>
              </a:xfrm>
              <a:prstGeom prst="rect">
                <a:avLst/>
              </a:prstGeom>
              <a:blipFill rotWithShape="1">
                <a:blip r:embed="rId6"/>
                <a:stretch>
                  <a:fillRect l="-2" t="-72" r="8" b="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7477" y="178223"/>
            <a:ext cx="6551323" cy="744454"/>
            <a:chOff x="598777" y="343323"/>
            <a:chExt cx="6551323" cy="744454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小组讨论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98777" y="343323"/>
              <a:ext cx="1582330" cy="744454"/>
              <a:chOff x="4809075" y="1684593"/>
              <a:chExt cx="1582330" cy="744454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75" y="1684593"/>
                <a:ext cx="989744" cy="744454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10"/>
              <p:cNvGraphicFramePr>
                <a:graphicFrameLocks noGrp="1"/>
              </p:cNvGraphicFramePr>
              <p:nvPr/>
            </p:nvGraphicFramePr>
            <p:xfrm>
              <a:off x="1358036" y="1961031"/>
              <a:ext cx="6096000" cy="225228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AB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2.5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BC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AC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zh-CN" altLang="en-US" sz="18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zh-CN" altLang="en-US" sz="18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zh-CN" altLang="en-US" dirty="0"/>
                            <a:t>∠</a:t>
                          </a:r>
                          <a:r>
                            <a:rPr lang="en-US" altLang="zh-CN" dirty="0"/>
                            <a:t>A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dirty="0"/>
                            <a:t>∠</a:t>
                          </a:r>
                          <a:r>
                            <a:rPr lang="en-US" altLang="zh-CN" dirty="0"/>
                            <a:t>B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dirty="0"/>
                            <a:t>∠</a:t>
                          </a:r>
                          <a:r>
                            <a:rPr lang="en-US" altLang="zh-CN" dirty="0"/>
                            <a:t>C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10"/>
              <p:cNvGraphicFramePr>
                <a:graphicFrameLocks noGrp="1"/>
              </p:cNvGraphicFramePr>
              <p:nvPr/>
            </p:nvGraphicFramePr>
            <p:xfrm>
              <a:off x="1358036" y="1961031"/>
              <a:ext cx="6096000" cy="225228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524000"/>
                    <a:gridCol w="1524000"/>
                    <a:gridCol w="1524000"/>
                    <a:gridCol w="1524000"/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AB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3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2.5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BC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4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6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1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/>
                            <a:t>AC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dirty="0">
                              <a:solidFill>
                                <a:schemeClr val="tx1"/>
                              </a:solidFill>
                            </a:rPr>
                            <a:t>6.25</a:t>
                          </a:r>
                          <a:endParaRPr lang="zh-CN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zh-CN" altLang="en-US" dirty="0"/>
                            <a:t>∠</a:t>
                          </a:r>
                          <a:r>
                            <a:rPr lang="en-US" altLang="zh-CN" dirty="0"/>
                            <a:t>A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dirty="0"/>
                            <a:t>∠</a:t>
                          </a:r>
                          <a:r>
                            <a:rPr lang="en-US" altLang="zh-CN" dirty="0"/>
                            <a:t>B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20000"/>
                          </a:srgb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defRPr/>
                          </a:pPr>
                          <a:r>
                            <a:rPr lang="zh-CN" altLang="en-US" dirty="0"/>
                            <a:t>∠</a:t>
                          </a:r>
                          <a:r>
                            <a:rPr lang="en-US" altLang="zh-CN" dirty="0"/>
                            <a:t>C</a:t>
                          </a:r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zh-CN" altLang="en-US" dirty="0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BC5B9">
                            <a:tint val="40000"/>
                          </a:srgb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0" name="组合 9"/>
          <p:cNvGrpSpPr/>
          <p:nvPr/>
        </p:nvGrpSpPr>
        <p:grpSpPr>
          <a:xfrm>
            <a:off x="8005327" y="3527879"/>
            <a:ext cx="3182499" cy="2693815"/>
            <a:chOff x="4924941" y="1114918"/>
            <a:chExt cx="3570205" cy="3200198"/>
          </a:xfrm>
        </p:grpSpPr>
        <p:sp>
          <p:nvSpPr>
            <p:cNvPr id="11" name="直角三角形 10"/>
            <p:cNvSpPr>
              <a:spLocks noChangeArrowheads="1"/>
            </p:cNvSpPr>
            <p:nvPr/>
          </p:nvSpPr>
          <p:spPr bwMode="auto">
            <a:xfrm rot="16200000">
              <a:off x="5798209" y="1079975"/>
              <a:ext cx="1823669" cy="2983550"/>
            </a:xfrm>
            <a:prstGeom prst="rtTriangle">
              <a:avLst/>
            </a:prstGeom>
            <a:solidFill>
              <a:srgbClr val="FFFF00"/>
            </a:solidFill>
            <a:ln w="9525" algn="ctr">
              <a:solidFill>
                <a:sysClr val="windowText" lastClr="000000"/>
              </a:solidFill>
              <a:miter lim="800000"/>
            </a:ln>
          </p:spPr>
          <p:txBody>
            <a:bodyPr wrap="none" lIns="91304" tIns="45650" rIns="91304" bIns="45650"/>
            <a:lstStyle>
              <a:lvl1pPr defTabSz="91313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defTabSz="91313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defTabSz="91313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defTabSz="91313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defTabSz="91313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313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 rot="8165088">
              <a:off x="7897219" y="3248710"/>
              <a:ext cx="291389" cy="155572"/>
              <a:chOff x="6100877" y="2287705"/>
              <a:chExt cx="291389" cy="155572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00877" y="2287705"/>
                <a:ext cx="160934" cy="15557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7" name="直接连接符 16"/>
              <p:cNvCxnSpPr/>
              <p:nvPr/>
            </p:nvCxnSpPr>
            <p:spPr>
              <a:xfrm flipV="1">
                <a:off x="6261811" y="2301042"/>
                <a:ext cx="130455" cy="13765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3" name="文本框 12"/>
            <p:cNvSpPr txBox="1"/>
            <p:nvPr/>
          </p:nvSpPr>
          <p:spPr>
            <a:xfrm>
              <a:off x="7997712" y="1114918"/>
              <a:ext cx="497434" cy="86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944307" y="3450338"/>
              <a:ext cx="497434" cy="86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4924941" y="3443807"/>
              <a:ext cx="497434" cy="864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347221" y="1367131"/>
            <a:ext cx="7427639" cy="40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尝试画出满足表格数据的三角形，测量它的三个角度数，你发现了什么？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152136" y="3105839"/>
            <a:ext cx="114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约</a:t>
            </a:r>
            <a:r>
              <a:rPr lang="en-US" altLang="zh-CN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36.5°</a:t>
            </a:r>
            <a:endParaRPr lang="zh-CN" altLang="en-US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593966" y="3107233"/>
            <a:ext cx="1241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约</a:t>
            </a:r>
            <a:r>
              <a:rPr lang="en-US" altLang="zh-CN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22.5°</a:t>
            </a:r>
            <a:endParaRPr lang="zh-CN" altLang="en-US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326069" y="3086175"/>
            <a:ext cx="65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45°</a:t>
            </a:r>
            <a:endParaRPr lang="zh-CN" altLang="en-US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6326068" y="3450970"/>
                <a:ext cx="654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 smtClean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90°</m:t>
                      </m:r>
                    </m:oMath>
                  </m:oMathPara>
                </a14:m>
                <a:endParaRPr lang="zh-CN" altLang="en-US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068" y="3450970"/>
                <a:ext cx="65414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0" t="-103" r="45" b="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/>
          <p:cNvSpPr txBox="1"/>
          <p:nvPr/>
        </p:nvSpPr>
        <p:spPr>
          <a:xfrm>
            <a:off x="3140816" y="3854452"/>
            <a:ext cx="1149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约</a:t>
            </a:r>
            <a:r>
              <a:rPr lang="en-US" altLang="zh-CN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53.5°</a:t>
            </a:r>
            <a:endParaRPr lang="zh-CN" altLang="en-US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93966" y="3854452"/>
            <a:ext cx="114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约</a:t>
            </a:r>
            <a:r>
              <a:rPr lang="en-US" altLang="zh-CN" dirty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67.5°</a:t>
            </a:r>
            <a:endParaRPr lang="zh-CN" altLang="en-US" dirty="0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/>
              <p:cNvSpPr txBox="1"/>
              <p:nvPr/>
            </p:nvSpPr>
            <p:spPr>
              <a:xfrm>
                <a:off x="6326069" y="3839862"/>
                <a:ext cx="6541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 smtClean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45°</m:t>
                      </m:r>
                    </m:oMath>
                  </m:oMathPara>
                </a14:m>
                <a:endParaRPr lang="zh-CN" altLang="en-US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5" name="文本框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069" y="3839862"/>
                <a:ext cx="654148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30" t="-5" r="45" b="1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/>
              <p:cNvSpPr txBox="1"/>
              <p:nvPr/>
            </p:nvSpPr>
            <p:spPr>
              <a:xfrm>
                <a:off x="4986812" y="3463018"/>
                <a:ext cx="654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 smtClean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90°</m:t>
                      </m:r>
                    </m:oMath>
                  </m:oMathPara>
                </a14:m>
                <a:endParaRPr lang="zh-CN" altLang="en-US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6" name="文本框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812" y="3463018"/>
                <a:ext cx="65414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4" t="-98" r="39" b="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/>
              <p:cNvSpPr txBox="1"/>
              <p:nvPr/>
            </p:nvSpPr>
            <p:spPr>
              <a:xfrm>
                <a:off x="3388526" y="3466411"/>
                <a:ext cx="6541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CN" dirty="0" smtClean="0">
                          <a:solidFill>
                            <a:sysClr val="windowText" lastClr="000000"/>
                          </a:solidFill>
                          <a:latin typeface="思源黑体 CN Bold" panose="020B0800000000000000" pitchFamily="34" charset="-122"/>
                          <a:ea typeface="思源黑体 CN Bold" panose="020B0800000000000000" pitchFamily="34" charset="-122"/>
                        </a:rPr>
                        <m:t>90°</m:t>
                      </m:r>
                    </m:oMath>
                  </m:oMathPara>
                </a14:m>
                <a:endParaRPr lang="zh-CN" altLang="en-US" dirty="0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mc:Choice>
        <mc:Fallback xmlns="">
          <p:sp>
            <p:nvSpPr>
              <p:cNvPr id="27" name="文本框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526" y="3466411"/>
                <a:ext cx="654149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5" t="-157" r="41" b="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/>
          <p:cNvSpPr/>
          <p:nvPr/>
        </p:nvSpPr>
        <p:spPr>
          <a:xfrm>
            <a:off x="1347221" y="4436847"/>
            <a:ext cx="4572000" cy="87588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如果三角形的三边长</a:t>
            </a:r>
            <a:r>
              <a:rPr lang="en-US" altLang="zh-CN" i="1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en-US" altLang="zh-CN" i="1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en-US" altLang="zh-CN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  <a:r>
              <a:rPr lang="en-US" altLang="zh-CN" i="1" dirty="0" err="1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满足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,</a:t>
            </a:r>
          </a:p>
          <a:p>
            <a:pPr defTabSz="685800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那么这个三角形是直角三角形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endParaRPr lang="zh-CN" altLang="en-US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7477" y="178223"/>
            <a:ext cx="6551323" cy="744454"/>
            <a:chOff x="598777" y="343323"/>
            <a:chExt cx="6551323" cy="744454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98777" y="343323"/>
              <a:ext cx="1582330" cy="744454"/>
              <a:chOff x="4809075" y="1684593"/>
              <a:chExt cx="1582330" cy="744454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75" y="1684593"/>
                <a:ext cx="989744" cy="744454"/>
              </a:xfrm>
              <a:prstGeom prst="rect">
                <a:avLst/>
              </a:prstGeom>
            </p:spPr>
          </p:pic>
        </p:grpSp>
      </p:grp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325856" y="1647039"/>
            <a:ext cx="66191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已知：如图，△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的三边长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，满足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+b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=c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 </a:t>
            </a:r>
          </a:p>
          <a:p>
            <a:pPr defTabSz="6858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求证： 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是直角三角形．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347220" y="3172172"/>
            <a:ext cx="7588527" cy="2352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分析：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要证明△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是直角三角形，即要证明∠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C=______°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构造△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A’B’C’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，使其满足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______________________</a:t>
            </a: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__________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  <a:endParaRPr lang="en-US" altLang="zh-CN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defTabSz="685800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 ____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A’B’C’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，则△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是直角三角形。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502070" y="3698775"/>
            <a:ext cx="577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90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33565" y="5066183"/>
            <a:ext cx="577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≌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919167" y="4153157"/>
            <a:ext cx="2915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AC=A’C’,BC=B’C</a:t>
            </a:r>
            <a:endParaRPr lang="zh-CN" altLang="en-US" sz="20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537186" y="1111500"/>
            <a:ext cx="3047244" cy="2295692"/>
            <a:chOff x="4757168" y="1196435"/>
            <a:chExt cx="3942085" cy="2948437"/>
          </a:xfrm>
        </p:grpSpPr>
        <p:sp>
          <p:nvSpPr>
            <p:cNvPr id="15" name="直角三角形 14"/>
            <p:cNvSpPr>
              <a:spLocks noChangeArrowheads="1"/>
            </p:cNvSpPr>
            <p:nvPr/>
          </p:nvSpPr>
          <p:spPr bwMode="auto">
            <a:xfrm rot="16200000">
              <a:off x="5798209" y="1079975"/>
              <a:ext cx="1823669" cy="2983550"/>
            </a:xfrm>
            <a:prstGeom prst="rtTriangle">
              <a:avLst/>
            </a:prstGeom>
            <a:solidFill>
              <a:srgbClr val="FFFF00"/>
            </a:solidFill>
            <a:ln w="9525" algn="ctr">
              <a:solidFill>
                <a:sysClr val="windowText" lastClr="000000"/>
              </a:solidFill>
              <a:miter lim="800000"/>
            </a:ln>
          </p:spPr>
          <p:txBody>
            <a:bodyPr wrap="none" lIns="91304" tIns="45650" rIns="91304" bIns="45650"/>
            <a:lstStyle>
              <a:lvl1pPr defTabSz="91313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defTabSz="91313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defTabSz="91313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defTabSz="91313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defTabSz="91313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313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710042" y="3551940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201819" y="2399390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212608" y="2011815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 rot="8165088">
              <a:off x="7897219" y="3248710"/>
              <a:ext cx="291389" cy="155572"/>
              <a:chOff x="6100877" y="2287705"/>
              <a:chExt cx="291389" cy="155572"/>
            </a:xfrm>
          </p:grpSpPr>
          <p:cxnSp>
            <p:nvCxnSpPr>
              <p:cNvPr id="23" name="直接连接符 22"/>
              <p:cNvCxnSpPr/>
              <p:nvPr/>
            </p:nvCxnSpPr>
            <p:spPr>
              <a:xfrm>
                <a:off x="6100877" y="2287705"/>
                <a:ext cx="160934" cy="15557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4" name="直接连接符 23"/>
              <p:cNvCxnSpPr/>
              <p:nvPr/>
            </p:nvCxnSpPr>
            <p:spPr>
              <a:xfrm flipV="1">
                <a:off x="6261811" y="2301042"/>
                <a:ext cx="130455" cy="13765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20" name="文本框 19"/>
            <p:cNvSpPr txBox="1"/>
            <p:nvPr/>
          </p:nvSpPr>
          <p:spPr>
            <a:xfrm>
              <a:off x="4757168" y="3086766"/>
              <a:ext cx="497434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827920" y="1196435"/>
              <a:ext cx="497434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193023" y="3295976"/>
              <a:ext cx="497434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337743" y="3995345"/>
            <a:ext cx="3260731" cy="2295693"/>
            <a:chOff x="4480989" y="1196435"/>
            <a:chExt cx="4218264" cy="2948438"/>
          </a:xfrm>
        </p:grpSpPr>
        <p:sp>
          <p:nvSpPr>
            <p:cNvPr id="26" name="直角三角形 25"/>
            <p:cNvSpPr>
              <a:spLocks noChangeArrowheads="1"/>
            </p:cNvSpPr>
            <p:nvPr/>
          </p:nvSpPr>
          <p:spPr bwMode="auto">
            <a:xfrm rot="16200000">
              <a:off x="5798209" y="1079975"/>
              <a:ext cx="1823669" cy="2983550"/>
            </a:xfrm>
            <a:prstGeom prst="rtTriangle">
              <a:avLst/>
            </a:prstGeom>
            <a:solidFill>
              <a:srgbClr val="FFFF00"/>
            </a:solidFill>
            <a:ln w="9525" algn="ctr">
              <a:solidFill>
                <a:sysClr val="windowText" lastClr="000000"/>
              </a:solidFill>
              <a:miter lim="800000"/>
            </a:ln>
          </p:spPr>
          <p:txBody>
            <a:bodyPr wrap="none" lIns="91304" tIns="45650" rIns="91304" bIns="45650"/>
            <a:lstStyle>
              <a:lvl1pPr defTabSz="91313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defTabSz="91313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defTabSz="91313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defTabSz="91313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defTabSz="91313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313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710044" y="3551941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201819" y="2399392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212610" y="2011815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 rot="8165088">
              <a:off x="7897219" y="3248710"/>
              <a:ext cx="291389" cy="155572"/>
              <a:chOff x="6100877" y="2287705"/>
              <a:chExt cx="291389" cy="155572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6100877" y="2287705"/>
                <a:ext cx="160934" cy="15557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40" name="直接连接符 39"/>
              <p:cNvCxnSpPr/>
              <p:nvPr/>
            </p:nvCxnSpPr>
            <p:spPr>
              <a:xfrm flipV="1">
                <a:off x="6261811" y="2301042"/>
                <a:ext cx="130455" cy="13765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31" name="文本框 30"/>
            <p:cNvSpPr txBox="1"/>
            <p:nvPr/>
          </p:nvSpPr>
          <p:spPr>
            <a:xfrm>
              <a:off x="4480989" y="3086766"/>
              <a:ext cx="773613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 ’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827920" y="1196435"/>
              <a:ext cx="862537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 ’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7950052" y="3368895"/>
              <a:ext cx="731033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 ’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511381" y="4580120"/>
            <a:ext cx="142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∠</a:t>
            </a:r>
            <a:r>
              <a:rPr lang="en-US" altLang="zh-CN" sz="2000" dirty="0">
                <a:solidFill>
                  <a:prstClr val="whit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C’=90°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7477" y="178223"/>
            <a:ext cx="6551323" cy="744454"/>
            <a:chOff x="598777" y="343323"/>
            <a:chExt cx="6551323" cy="744454"/>
          </a:xfrm>
        </p:grpSpPr>
        <p:sp>
          <p:nvSpPr>
            <p:cNvPr id="39" name="文本框 38"/>
            <p:cNvSpPr txBox="1"/>
            <p:nvPr>
              <p:custDataLst>
                <p:tags r:id="rId2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探索与思考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98777" y="343323"/>
              <a:ext cx="1582330" cy="744454"/>
              <a:chOff x="4809075" y="1684593"/>
              <a:chExt cx="1582330" cy="744454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75" y="1684593"/>
                <a:ext cx="989744" cy="744454"/>
              </a:xfrm>
              <a:prstGeom prst="rect">
                <a:avLst/>
              </a:prstGeom>
            </p:spPr>
          </p:pic>
        </p:grpSp>
      </p:grp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316466" y="1344708"/>
            <a:ext cx="66191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6858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已知：如图，△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的三边长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，满足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+b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=c</a:t>
            </a:r>
            <a:r>
              <a:rPr lang="en-US" altLang="zh-CN" sz="2000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． </a:t>
            </a:r>
          </a:p>
          <a:p>
            <a:pPr defTabSz="6858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求证： △</a:t>
            </a: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ABC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是直角三角形．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347221" y="2397318"/>
            <a:ext cx="5165197" cy="3788088"/>
            <a:chOff x="234664" y="1529131"/>
            <a:chExt cx="5165197" cy="3788088"/>
          </a:xfrm>
        </p:grpSpPr>
        <p:sp>
          <p:nvSpPr>
            <p:cNvPr id="11" name="矩形 10"/>
            <p:cNvSpPr/>
            <p:nvPr/>
          </p:nvSpPr>
          <p:spPr>
            <a:xfrm>
              <a:off x="234664" y="1529131"/>
              <a:ext cx="5165197" cy="37880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证明：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作</a:t>
              </a:r>
              <a:r>
                <a:rPr kumimoji="0" lang="en-US" altLang="zh-CN" sz="1800" b="0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Rt△A′B′C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′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，使∠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C′=90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°，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B′C′=a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A′C′=b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则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A′B′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 B′C′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+ A′C′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 a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+b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∵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+b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=c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 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∴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A′B′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=c</a:t>
              </a:r>
              <a:r>
                <a:rPr kumimoji="0" lang="en-US" altLang="zh-CN" sz="1800" b="0" i="0" u="none" strike="noStrike" kern="0" cap="none" spc="0" normalizeH="0" baseline="300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  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则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A′B′=c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在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△ABC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与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△A′B′C′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中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∴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△ABC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≌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△A′B′C′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，则∠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C=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∠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 ′=90°</a:t>
              </a:r>
            </a:p>
            <a:p>
              <a:pPr marL="0" marR="0" lvl="0" indent="0" defTabSz="6858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∴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 △ABC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是直角三角形</a:t>
              </a:r>
              <a:endPara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graphicFrame>
          <p:nvGraphicFramePr>
            <p:cNvPr id="12" name="Object 34"/>
            <p:cNvGraphicFramePr>
              <a:graphicFrameLocks noChangeAspect="1"/>
            </p:cNvGraphicFramePr>
            <p:nvPr/>
          </p:nvGraphicFramePr>
          <p:xfrm>
            <a:off x="243306" y="3605127"/>
            <a:ext cx="1479905" cy="982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r:id="rId6" imgW="812800" imgH="711200" progId="Equation.DSMT4">
                    <p:embed/>
                  </p:oleObj>
                </mc:Choice>
                <mc:Fallback>
                  <p:oleObj r:id="rId6" imgW="812800" imgH="711200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306" y="3605127"/>
                          <a:ext cx="1479905" cy="982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组合 12"/>
          <p:cNvGrpSpPr/>
          <p:nvPr/>
        </p:nvGrpSpPr>
        <p:grpSpPr>
          <a:xfrm>
            <a:off x="8040001" y="1355456"/>
            <a:ext cx="3047244" cy="2295692"/>
            <a:chOff x="4757168" y="1196435"/>
            <a:chExt cx="3942085" cy="2948437"/>
          </a:xfrm>
        </p:grpSpPr>
        <p:sp>
          <p:nvSpPr>
            <p:cNvPr id="14" name="直角三角形 13"/>
            <p:cNvSpPr>
              <a:spLocks noChangeArrowheads="1"/>
            </p:cNvSpPr>
            <p:nvPr/>
          </p:nvSpPr>
          <p:spPr bwMode="auto">
            <a:xfrm rot="16200000">
              <a:off x="5798209" y="1079975"/>
              <a:ext cx="1823669" cy="2983550"/>
            </a:xfrm>
            <a:prstGeom prst="rtTriangle">
              <a:avLst/>
            </a:prstGeom>
            <a:solidFill>
              <a:srgbClr val="FFFF00"/>
            </a:solidFill>
            <a:ln w="9525" algn="ctr">
              <a:solidFill>
                <a:sysClr val="windowText" lastClr="000000"/>
              </a:solidFill>
              <a:miter lim="800000"/>
            </a:ln>
          </p:spPr>
          <p:txBody>
            <a:bodyPr wrap="none" lIns="91304" tIns="45650" rIns="91304" bIns="45650"/>
            <a:lstStyle>
              <a:lvl1pPr defTabSz="91313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defTabSz="91313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defTabSz="91313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defTabSz="91313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defTabSz="91313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313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710042" y="3551940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201819" y="2399390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212608" y="2011815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 rot="8165088">
              <a:off x="7897219" y="3248710"/>
              <a:ext cx="291389" cy="155572"/>
              <a:chOff x="6100877" y="2287705"/>
              <a:chExt cx="291389" cy="155572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6100877" y="2287705"/>
                <a:ext cx="160934" cy="15557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6261811" y="2301042"/>
                <a:ext cx="130455" cy="13765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4757168" y="3086766"/>
              <a:ext cx="497434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827920" y="1196435"/>
              <a:ext cx="497434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193023" y="3295976"/>
              <a:ext cx="497434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42350" y="4016459"/>
            <a:ext cx="3260731" cy="2295693"/>
            <a:chOff x="4480989" y="1196435"/>
            <a:chExt cx="4218264" cy="2948438"/>
          </a:xfrm>
        </p:grpSpPr>
        <p:sp>
          <p:nvSpPr>
            <p:cNvPr id="25" name="直角三角形 24"/>
            <p:cNvSpPr>
              <a:spLocks noChangeArrowheads="1"/>
            </p:cNvSpPr>
            <p:nvPr/>
          </p:nvSpPr>
          <p:spPr bwMode="auto">
            <a:xfrm rot="16200000">
              <a:off x="5798209" y="1079975"/>
              <a:ext cx="1823669" cy="2983550"/>
            </a:xfrm>
            <a:prstGeom prst="rtTriangle">
              <a:avLst/>
            </a:prstGeom>
            <a:solidFill>
              <a:srgbClr val="FFFF00"/>
            </a:solidFill>
            <a:ln w="9525" algn="ctr">
              <a:solidFill>
                <a:sysClr val="windowText" lastClr="000000"/>
              </a:solidFill>
              <a:miter lim="800000"/>
            </a:ln>
          </p:spPr>
          <p:txBody>
            <a:bodyPr wrap="none" lIns="91304" tIns="45650" rIns="91304" bIns="45650"/>
            <a:lstStyle>
              <a:lvl1pPr defTabSz="91313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defTabSz="91313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defTabSz="91313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defTabSz="91313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defTabSz="91313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defTabSz="91313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313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710044" y="3551941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201819" y="2399392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212610" y="2011815"/>
              <a:ext cx="497434" cy="592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 rot="8165088">
              <a:off x="7897219" y="3248710"/>
              <a:ext cx="291389" cy="155572"/>
              <a:chOff x="6100877" y="2287705"/>
              <a:chExt cx="291389" cy="155572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6100877" y="2287705"/>
                <a:ext cx="160934" cy="15557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35" name="直接连接符 34"/>
              <p:cNvCxnSpPr/>
              <p:nvPr/>
            </p:nvCxnSpPr>
            <p:spPr>
              <a:xfrm flipV="1">
                <a:off x="6261811" y="2301042"/>
                <a:ext cx="130455" cy="13765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  <p:sp>
          <p:nvSpPr>
            <p:cNvPr id="30" name="文本框 29"/>
            <p:cNvSpPr txBox="1"/>
            <p:nvPr/>
          </p:nvSpPr>
          <p:spPr>
            <a:xfrm>
              <a:off x="4480989" y="3086766"/>
              <a:ext cx="773613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 ’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827920" y="1196435"/>
              <a:ext cx="862537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B ’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950052" y="3368895"/>
              <a:ext cx="731033" cy="75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C ’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</a:rPr>
              <a:t>BY YUSHEN</a:t>
            </a:r>
            <a:endParaRPr lang="zh-CN" altLang="en-US" dirty="0">
              <a:noFill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7477" y="178223"/>
            <a:ext cx="6551323" cy="744454"/>
            <a:chOff x="598777" y="343323"/>
            <a:chExt cx="6551323" cy="744454"/>
          </a:xfrm>
        </p:grpSpPr>
        <p:sp>
          <p:nvSpPr>
            <p:cNvPr id="39" name="文本框 38"/>
            <p:cNvSpPr txBox="1"/>
            <p:nvPr>
              <p:custDataLst>
                <p:tags r:id="rId1"/>
              </p:custDataLst>
            </p:nvPr>
          </p:nvSpPr>
          <p:spPr>
            <a:xfrm>
              <a:off x="2383883" y="563671"/>
              <a:ext cx="47662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勾股定理的逆定理</a:t>
              </a: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98777" y="343323"/>
              <a:ext cx="1582330" cy="744454"/>
              <a:chOff x="4809075" y="1684593"/>
              <a:chExt cx="1582330" cy="744454"/>
            </a:xfrm>
          </p:grpSpPr>
          <p:sp>
            <p:nvSpPr>
              <p:cNvPr id="36" name="矩形: 圆角 35"/>
              <p:cNvSpPr/>
              <p:nvPr/>
            </p:nvSpPr>
            <p:spPr>
              <a:xfrm>
                <a:off x="5400881" y="1904941"/>
                <a:ext cx="980398" cy="450233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文本框 38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5768064" y="1904941"/>
                <a:ext cx="623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altLang="zh-CN" sz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9075" y="1684593"/>
                <a:ext cx="989744" cy="744454"/>
              </a:xfrm>
              <a:prstGeom prst="rect">
                <a:avLst/>
              </a:prstGeom>
            </p:spPr>
          </p:pic>
        </p:grpSp>
      </p:grpSp>
      <p:sp>
        <p:nvSpPr>
          <p:cNvPr id="9" name="矩形 8"/>
          <p:cNvSpPr/>
          <p:nvPr/>
        </p:nvSpPr>
        <p:spPr>
          <a:xfrm>
            <a:off x="783281" y="1622824"/>
            <a:ext cx="7499559" cy="2075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如果三角形的三边长</a:t>
            </a:r>
            <a:r>
              <a:rPr lang="en-US" altLang="zh-CN" sz="2000" b="1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 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b="1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 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sz="2000" b="1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满足 </a:t>
            </a:r>
            <a:r>
              <a:rPr lang="en-US" altLang="zh-CN" sz="2000" b="1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sz="2000" b="1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</a:t>
            </a:r>
            <a:r>
              <a:rPr lang="en-US" altLang="zh-CN" sz="2000" b="1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en-US" altLang="zh-CN" sz="2000" b="1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2000" b="1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en-US" altLang="zh-CN" sz="2000" b="1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sz="2000" b="1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那么这个三角形是直角三角形。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defTabSz="685800">
              <a:lnSpc>
                <a:spcPct val="12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几何描述：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∵三角形三边之间的关系为：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a²+b²=c²</a:t>
            </a:r>
          </a:p>
          <a:p>
            <a:pPr defTabSz="685800">
              <a:lnSpc>
                <a:spcPct val="150000"/>
              </a:lnSpc>
              <a:spcBef>
                <a:spcPct val="0"/>
              </a:spcBef>
            </a:pP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∴△</a:t>
            </a:r>
            <a:r>
              <a:rPr lang="en-US" altLang="zh-CN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ABC</a:t>
            </a:r>
            <a:r>
              <a:rPr lang="zh-CN" altLang="en-US" sz="20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是直角三角形</a:t>
            </a:r>
            <a:endParaRPr lang="en-US" altLang="zh-CN" sz="2000" b="1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0795" y="4380861"/>
            <a:ext cx="7763026" cy="170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勾股数的概念：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如果三角形的三边长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满足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，那么这个三角形是直角三角形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.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满足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+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b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</a:t>
            </a:r>
            <a:r>
              <a:rPr lang="en-US" altLang="zh-CN" baseline="30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的三个正整数，称为勾股数。</a:t>
            </a:r>
            <a:endParaRPr lang="en-US" altLang="zh-CN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just" defTabSz="685800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勾股数的性质：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一组勾股数，都扩大相同倍数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(</a:t>
            </a:r>
            <a:r>
              <a:rPr lang="en-US" altLang="zh-CN" i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k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为正整数</a:t>
            </a:r>
            <a:r>
              <a:rPr lang="en-US" altLang="zh-CN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)</a:t>
            </a:r>
            <a:r>
              <a:rPr lang="zh-CN" altLang="en-US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，得到一组新数，这组数同样是勾股数。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540861" y="2114550"/>
            <a:ext cx="2649890" cy="1946278"/>
            <a:chOff x="4672232" y="1296125"/>
            <a:chExt cx="4055243" cy="2770385"/>
          </a:xfrm>
        </p:grpSpPr>
        <p:grpSp>
          <p:nvGrpSpPr>
            <p:cNvPr id="12" name="组合 11"/>
            <p:cNvGrpSpPr/>
            <p:nvPr/>
          </p:nvGrpSpPr>
          <p:grpSpPr>
            <a:xfrm>
              <a:off x="4672232" y="1296125"/>
              <a:ext cx="4055243" cy="2770385"/>
              <a:chOff x="4419014" y="1246888"/>
              <a:chExt cx="4055243" cy="2770385"/>
            </a:xfrm>
          </p:grpSpPr>
          <p:sp>
            <p:nvSpPr>
              <p:cNvPr id="16" name="直角三角形 15"/>
              <p:cNvSpPr>
                <a:spLocks noChangeArrowheads="1"/>
              </p:cNvSpPr>
              <p:nvPr/>
            </p:nvSpPr>
            <p:spPr bwMode="auto">
              <a:xfrm rot="16200000">
                <a:off x="5528976" y="1022785"/>
                <a:ext cx="1823669" cy="2983550"/>
              </a:xfrm>
              <a:prstGeom prst="rtTriangle">
                <a:avLst/>
              </a:prstGeom>
              <a:solidFill>
                <a:srgbClr val="FFFF00"/>
              </a:solidFill>
              <a:ln w="9525" algn="ctr">
                <a:solidFill>
                  <a:sysClr val="windowText" lastClr="000000"/>
                </a:solidFill>
                <a:miter lim="800000"/>
              </a:ln>
            </p:spPr>
            <p:txBody>
              <a:bodyPr wrap="none" lIns="91304" tIns="45650" rIns="91304" bIns="45650"/>
              <a:lstStyle>
                <a:lvl1pPr defTabSz="91313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defTabSz="91313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defTabSz="91313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defTabSz="91313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defTabSz="91313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defTabSz="91313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defTabSz="91313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defTabSz="91313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defTabSz="91313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91313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6355223" y="3053770"/>
                <a:ext cx="497434" cy="65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976823" y="2214245"/>
                <a:ext cx="497434" cy="65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164034" y="1869236"/>
                <a:ext cx="497434" cy="657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419014" y="3027374"/>
                <a:ext cx="497434" cy="832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A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950642" y="1246888"/>
                <a:ext cx="497434" cy="832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B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7899244" y="3184888"/>
                <a:ext cx="497434" cy="832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C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 rot="8165088">
              <a:off x="7897219" y="3248710"/>
              <a:ext cx="291389" cy="155572"/>
              <a:chOff x="6100877" y="2287705"/>
              <a:chExt cx="291389" cy="155572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6100877" y="2287705"/>
                <a:ext cx="160934" cy="15557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6261811" y="2301042"/>
                <a:ext cx="130455" cy="137652"/>
              </a:xfrm>
              <a:prstGeom prst="line">
                <a:avLst/>
              </a:prstGeom>
              <a:noFill/>
              <a:ln w="28575" cap="flat" cmpd="sng" algn="ctr">
                <a:solidFill>
                  <a:srgbClr val="50742F">
                    <a:shade val="95000"/>
                    <a:satMod val="105000"/>
                  </a:srgbClr>
                </a:solidFill>
                <a:prstDash val="solid"/>
              </a:ln>
              <a:effectLst/>
            </p:spPr>
          </p:cxn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1438</Words>
  <Application>Microsoft Office PowerPoint</Application>
  <PresentationFormat>宽屏</PresentationFormat>
  <Paragraphs>297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思源黑体 CN Bold</vt:lpstr>
      <vt:lpstr>思源黑体 CN Heavy</vt:lpstr>
      <vt:lpstr>思源黑体 CN Light</vt:lpstr>
      <vt:lpstr>思源黑体 CN Regular</vt:lpstr>
      <vt:lpstr>思源宋体 CN Light</vt:lpstr>
      <vt:lpstr>宋体</vt:lpstr>
      <vt:lpstr>微软雅黑</vt:lpstr>
      <vt:lpstr>站酷快乐体2016修订版</vt:lpstr>
      <vt:lpstr>Arial</vt:lpstr>
      <vt:lpstr>Calibri</vt:lpstr>
      <vt:lpstr>Cambria Math</vt:lpstr>
      <vt:lpstr>Times New Roman</vt:lpstr>
      <vt:lpstr>www.2ppt.com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70</cp:revision>
  <dcterms:created xsi:type="dcterms:W3CDTF">2020-03-19T09:30:00Z</dcterms:created>
  <dcterms:modified xsi:type="dcterms:W3CDTF">2023-01-17T02:10:23Z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786257637FFE4045874EDDAFBD5F705C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