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9" r:id="rId3"/>
    <p:sldId id="292" r:id="rId4"/>
    <p:sldId id="295" r:id="rId5"/>
    <p:sldId id="271" r:id="rId6"/>
    <p:sldId id="343" r:id="rId7"/>
    <p:sldId id="352" r:id="rId8"/>
    <p:sldId id="353" r:id="rId9"/>
    <p:sldId id="277" r:id="rId10"/>
    <p:sldId id="315" r:id="rId11"/>
    <p:sldId id="340" r:id="rId12"/>
    <p:sldId id="341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942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04054" y="2022124"/>
            <a:ext cx="9701071" cy="2154347"/>
            <a:chOff x="3775" y="1514"/>
            <a:chExt cx="11289" cy="3134"/>
          </a:xfrm>
        </p:grpSpPr>
        <p:sp>
          <p:nvSpPr>
            <p:cNvPr id="3" name="Rectangle 5"/>
            <p:cNvSpPr/>
            <p:nvPr/>
          </p:nvSpPr>
          <p:spPr>
            <a:xfrm>
              <a:off x="3775" y="3618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Task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514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Unit 1</a:t>
              </a:r>
              <a:r>
                <a:rPr lang="zh-CN" altLang="en-US" sz="6000" b="1" dirty="0"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zh-CN" altLang="en-US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US" altLang="zh-CN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This is me!</a:t>
              </a:r>
              <a:endParaRPr lang="zh-CN" altLang="en-US" sz="60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72116" y="2022124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52772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60601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6018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394874"/>
            <a:ext cx="1111045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They are all very nice.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他们都非常好。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2067803"/>
            <a:ext cx="1044301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意为“全部，所有”，指三者或三者以上的人或事物。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既可作形容词，也可作代词或副词。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like all the lessons at Sunshine Middle School.(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我喜欢阳光中学的所有课程。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are silent.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作代词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大家都沉默了。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dressed all in white.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作副词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他穿得一身白。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2450873"/>
            <a:ext cx="11129930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意为“两者都”，用在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动词、助动词或情态动词之后，行为动词之前。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both…and…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两者都”。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617170"/>
            <a:ext cx="1075550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classmates________ me. And I like them, too.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all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like 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all like  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likes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679120" y="1828801"/>
            <a:ext cx="5722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眼镜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ɡlɑːsɪz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每人，人人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evrɪwʌn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552396" y="3508628"/>
            <a:ext cx="13837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glasses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8750760" y="4303523"/>
            <a:ext cx="13628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everyone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come from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．戴眼镜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．喜欢所有的功课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．擅长数学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485043" y="2095102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来自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6404394" y="2878873"/>
            <a:ext cx="17949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wear glasses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663170" y="3674524"/>
            <a:ext cx="28440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 all the lessons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6558774" y="4458294"/>
            <a:ext cx="24513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good at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Maths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060709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1.They ________ ________ very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他们都非常好。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2.I ________ ________ my family in Beijing.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我和我的家人住在北京。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655382" y="2311118"/>
            <a:ext cx="52817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               all                           nice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009300" y="3866082"/>
            <a:ext cx="39803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live             with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wear 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穿；戴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2933217"/>
            <a:ext cx="10206502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glasses.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我戴着眼镜。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father often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wears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pair of black glasses.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我父亲常常戴着一副黑色的眼镜。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56260" y="2041964"/>
          <a:ext cx="11519065" cy="3429000"/>
        </p:xfrm>
        <a:graphic>
          <a:graphicData uri="http://schemas.openxmlformats.org/drawingml/2006/table">
            <a:tbl>
              <a:tblPr/>
              <a:tblGrid>
                <a:gridCol w="114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7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1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130">
                <a:tc>
                  <a:txBody>
                    <a:bodyPr/>
                    <a:lstStyle/>
                    <a:p>
                      <a:pPr marL="0" algn="ctr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意义及用法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例句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780">
                <a:tc>
                  <a:txBody>
                    <a:bodyPr/>
                    <a:lstStyle/>
                    <a:p>
                      <a:pPr marL="0" algn="l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dress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作动词，意为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给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穿衣服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，后接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________(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物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dress up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化装，打扮”。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Mrs White dresses her daughter every morning.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怀特夫人每天早上给她的女儿穿衣服。</a:t>
                      </a:r>
                    </a:p>
                    <a:p>
                      <a:pPr marL="0" algn="just" defTabSz="914400" rtl="0" eaLnBrk="0" latin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 daughter is too young to dress herself.</a:t>
                      </a:r>
                    </a:p>
                    <a:p>
                      <a:pPr marL="0" algn="just" defTabSz="914400" rtl="0" eaLnBrk="0" latin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我女儿太小，自己不能穿衣服。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936532"/>
            <a:ext cx="1075550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dress, put on, wear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in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066304" y="3883930"/>
            <a:ext cx="1175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32510" y="2066277"/>
          <a:ext cx="11495314" cy="3657600"/>
        </p:xfrm>
        <a:graphic>
          <a:graphicData uri="http://schemas.openxmlformats.org/drawingml/2006/table">
            <a:tbl>
              <a:tblPr/>
              <a:tblGrid>
                <a:gridCol w="1045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0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9390"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put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just" defTabSz="914400" rtl="0" eaLnBrk="0" latin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穿；戴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，指穿或戴的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，后面接穿戴的东西，其反义词组为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take off(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脱下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 is cold today.Please put on your coat.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今天天冷。请穿上你的外套。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520">
                <a:tc>
                  <a:txBody>
                    <a:bodyPr/>
                    <a:lstStyle/>
                    <a:p>
                      <a:pPr marL="0" algn="l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wear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穿着；戴着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，指穿或戴的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，后面接穿戴的东西，如衣服、袜子、鞋子、帽子、手套、眼镜、首饰等。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wear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后也可接表示颜色的词。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Does the little boy wear a yellow coat?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just" defTabSz="914400" rtl="0" eaLnBrk="0" latin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这个小男孩穿着一件黄色的外套吗？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793170" y="2542019"/>
            <a:ext cx="1175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动作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757550" y="3919555"/>
            <a:ext cx="14962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状态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34939" y="1209657"/>
            <a:ext cx="10755507" cy="7018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（续表）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73778" y="2125652"/>
          <a:ext cx="10212780" cy="2057400"/>
        </p:xfrm>
        <a:graphic>
          <a:graphicData uri="http://schemas.openxmlformats.org/drawingml/2006/table">
            <a:tbl>
              <a:tblPr/>
              <a:tblGrid>
                <a:gridCol w="1235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9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8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6260">
                <a:tc>
                  <a:txBody>
                    <a:bodyPr/>
                    <a:lstStyle/>
                    <a:p>
                      <a:pPr marL="0" algn="l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 in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穿着</a:t>
                      </a: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，指穿的状态，后面接表示衣服或颜色的名词。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girl is in a red dress.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那个女孩穿着一条红色的连衣裙。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34939" y="1209657"/>
            <a:ext cx="10755507" cy="7018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（续表）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8212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9558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554063"/>
            <a:ext cx="10755507" cy="4856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dress, put on, wear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(1)Take off your old coat, and ________ this new one.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Smith is ________ a black shirt now.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(3)Simon ________ a new sweater today.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(4)The mother __________ her son quickly and takes him to the hospital.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(5)The girl ________ white is Alice.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835106" y="2458894"/>
            <a:ext cx="13850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on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713887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5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Task &amp; </a:t>
            </a:r>
            <a:r>
              <a:rPr lang="en-US" altLang="zh-CN" b="1" dirty="0" err="1" smtClean="0">
                <a:latin typeface="微软雅黑" panose="020B0503020204020204" charset="-122"/>
                <a:ea typeface="微软雅黑" panose="020B0503020204020204" charset="-122"/>
              </a:rPr>
              <a:t>Self­assessment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123213" y="3147659"/>
            <a:ext cx="17812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in/wearing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05695" y="3848303"/>
            <a:ext cx="10331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479469" y="4525198"/>
            <a:ext cx="12469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dresses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470069" y="5890860"/>
            <a:ext cx="16387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wearing/in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636</Words>
  <Application>Microsoft Office PowerPoint</Application>
  <PresentationFormat>宽屏</PresentationFormat>
  <Paragraphs>105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仿宋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2023-01-17T02:10:55Z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D3A5A51B37B543E5A29B24C5BCF72B7D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