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3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9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9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91590" y="673917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2C47-9DFE-4B37-86C7-95A7C75CC1F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A183-DD37-45E6-AF8B-AD740488B8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705178"/>
            <a:ext cx="231505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3249" y="882149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7426" y="882149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41603" y="643622"/>
            <a:ext cx="2430474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10269" y="882149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3390" y="3455478"/>
            <a:ext cx="485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五四共青团团委活动策划模板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9076" y="642943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822016" y="1391921"/>
            <a:ext cx="3589888" cy="89691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cs typeface="+mn-ea"/>
                <a:sym typeface="+mn-lt"/>
              </a:rPr>
              <a:t>第四部分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9669" y="2719297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方案实施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02200" y="3032453"/>
            <a:ext cx="6852920" cy="243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先由各班推选数位具有演讲才能的同学，自选题材进行预选；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预选通过的同学会在特定会场进行决赛；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届时会有各位领导和辅导员老师参加评判，各班同学也将参与大会。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86072" y="1617986"/>
            <a:ext cx="2945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1</a:t>
            </a:r>
            <a:r>
              <a:rPr lang="zh-CN" altLang="en-US" sz="2400" b="1" dirty="0">
                <a:cs typeface="+mn-ea"/>
                <a:sym typeface="+mn-lt"/>
              </a:rPr>
              <a:t>、诗歌朗诵大赛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3840" y="1942491"/>
            <a:ext cx="4612640" cy="461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51585" y="2449401"/>
            <a:ext cx="9688830" cy="304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此项活动面向全体金融学院学生，主要考虑到现在大学生普遍没有明确的人生规划和目标，鼓励大家去为自己的人生做一份有计划的规划，做一个有梦想的当代大学生。金融学院所有同学都可以参加，每位参赛同学将以</a:t>
            </a:r>
            <a:r>
              <a:rPr lang="en-US" altLang="zh-CN" sz="2000" dirty="0">
                <a:cs typeface="+mn-ea"/>
                <a:sym typeface="+mn-lt"/>
              </a:rPr>
              <a:t>ppt</a:t>
            </a:r>
            <a:r>
              <a:rPr lang="zh-CN" altLang="en-US" sz="2000" dirty="0">
                <a:cs typeface="+mn-ea"/>
                <a:sym typeface="+mn-lt"/>
              </a:rPr>
              <a:t>的形式展示自己的人生规划，同样，将有预赛，决赛，同学、老师、领导届时也会到场参与评判。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86072" y="1617986"/>
            <a:ext cx="2945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2</a:t>
            </a:r>
            <a:r>
              <a:rPr lang="zh-CN" altLang="en-US" sz="2400" b="1" dirty="0">
                <a:cs typeface="+mn-ea"/>
                <a:sym typeface="+mn-lt"/>
              </a:rPr>
              <a:t>、人生规划师大赛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51585" y="2449401"/>
            <a:ext cx="9688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此项活动将广泛开展“青年节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我与祖国共奋进”主题教育活动，引导团员青年深入学习中国特色社会主义理论，学习贯彻党的十九大和两会精神，用习近平新时代中国特色社会主义核心价值体系教育学生，把爱国主义和社会主义、民族精神和时代精神、个人成就和社会责任紧密结合，通过专题讲座，各班的主题班会，以及组织同学们观看一部反映优秀共产党员典型事迹的电教片，使团员青年深入树立科学发展观，深入了解我国</a:t>
            </a:r>
            <a:r>
              <a:rPr lang="en-US" altLang="zh-CN" dirty="0">
                <a:cs typeface="+mn-ea"/>
                <a:sym typeface="+mn-lt"/>
              </a:rPr>
              <a:t>40</a:t>
            </a:r>
            <a:r>
              <a:rPr lang="zh-CN" altLang="en-US" dirty="0">
                <a:cs typeface="+mn-ea"/>
                <a:sym typeface="+mn-lt"/>
              </a:rPr>
              <a:t>多年改革开放和现代化建设取得的伟大成就，坚定跟党走中国特色社会主义道路的理想信念。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86072" y="1617986"/>
            <a:ext cx="6786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、“青年节</a:t>
            </a:r>
            <a:r>
              <a:rPr lang="en-US" altLang="zh-CN" sz="2400" b="1" dirty="0">
                <a:cs typeface="+mn-ea"/>
                <a:sym typeface="+mn-lt"/>
              </a:rPr>
              <a:t>——</a:t>
            </a:r>
            <a:r>
              <a:rPr lang="zh-CN" altLang="en-US" sz="2400" b="1" dirty="0">
                <a:cs typeface="+mn-ea"/>
                <a:sym typeface="+mn-lt"/>
              </a:rPr>
              <a:t>我与祖国共奋进”主题教育活动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19646" y="2489871"/>
            <a:ext cx="5620769" cy="370755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）</a:t>
            </a:r>
            <a:r>
              <a:rPr lang="en-US" altLang="zh-CN" b="1" dirty="0">
                <a:cs typeface="+mn-ea"/>
                <a:sym typeface="+mn-lt"/>
              </a:rPr>
              <a:t>5</a:t>
            </a:r>
            <a:r>
              <a:rPr lang="zh-CN" altLang="en-US" b="1" dirty="0">
                <a:cs typeface="+mn-ea"/>
                <a:sym typeface="+mn-lt"/>
              </a:rPr>
              <a:t>分钟跳绳</a:t>
            </a:r>
            <a:r>
              <a:rPr lang="zh-CN" altLang="en-US" dirty="0">
                <a:cs typeface="+mn-ea"/>
                <a:sym typeface="+mn-lt"/>
              </a:rPr>
              <a:t>   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方法：每队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人，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位摇绳，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位跳绳，必须按顺序依次跳（每人记一次），相邻的人可同时跳，并记相应的次数。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分钟内以跳过的人次计算（未跳过者不计），跳过人次多者为胜。如次数相同，则加时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分钟，以最后成绩多者为最后胜利者。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2993" y="1034030"/>
            <a:ext cx="5397500" cy="66192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86072" y="1617986"/>
            <a:ext cx="4581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、大学生身体素质拓展活动  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49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86072" y="1617986"/>
            <a:ext cx="4581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、大学生身体素质拓展活动  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6360" y="2428092"/>
            <a:ext cx="94792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cs typeface="+mn-ea"/>
                <a:sym typeface="+mn-lt"/>
              </a:rPr>
              <a:t>（</a:t>
            </a: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）运球投篮接力（</a:t>
            </a:r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男</a:t>
            </a:r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女）；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方法：两队在同一篮球场比赛，各站球场一端底线（篮球架右侧底线），待听到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开始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口令后，本方第一名持球队员快速向前运球至对面篮下投篮，投进后方能运球返回，交到同伴手中继续，直至本方队员进行完毕，各队按时间长短来判决成绩，用时短者为胜；   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规则：</a:t>
            </a:r>
            <a:r>
              <a:rPr lang="en-US" altLang="zh-CN" dirty="0">
                <a:cs typeface="+mn-ea"/>
                <a:sym typeface="+mn-lt"/>
              </a:rPr>
              <a:t>1. </a:t>
            </a:r>
            <a:r>
              <a:rPr lang="zh-CN" altLang="en-US" dirty="0">
                <a:cs typeface="+mn-ea"/>
                <a:sym typeface="+mn-lt"/>
              </a:rPr>
              <a:t>比赛中不能传球、滚球、抱球跑；   </a:t>
            </a:r>
            <a:r>
              <a:rPr lang="en-US" altLang="zh-CN" dirty="0">
                <a:cs typeface="+mn-ea"/>
                <a:sym typeface="+mn-lt"/>
              </a:rPr>
              <a:t>2.</a:t>
            </a:r>
            <a:r>
              <a:rPr lang="zh-CN" altLang="en-US" dirty="0">
                <a:cs typeface="+mn-ea"/>
                <a:sym typeface="+mn-lt"/>
              </a:rPr>
              <a:t>每名队员只能在底线外接到同伴递来的球后方可进场运球。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86072" y="1617986"/>
            <a:ext cx="4581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、大学生身体素质拓展活动  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54200" y="2343202"/>
            <a:ext cx="3147015" cy="397570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en-US" altLang="zh-CN" sz="2000" dirty="0">
                <a:cs typeface="+mn-ea"/>
                <a:sym typeface="+mn-lt"/>
              </a:rPr>
              <a:t>3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分钟投篮   方法：在指定地点自投自抢，如此反复，在</a:t>
            </a:r>
            <a:r>
              <a:rPr lang="en-US" altLang="zh-CN" sz="2000" dirty="0">
                <a:cs typeface="+mn-ea"/>
                <a:sym typeface="+mn-lt"/>
              </a:rPr>
              <a:t>30</a:t>
            </a:r>
            <a:r>
              <a:rPr lang="zh-CN" altLang="en-US" sz="2000" dirty="0">
                <a:cs typeface="+mn-ea"/>
                <a:sym typeface="+mn-lt"/>
              </a:rPr>
              <a:t>秒内投中多者为胜  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规则：投篮时不能越过指定投篮区。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38528" y="741642"/>
            <a:ext cx="5867400" cy="586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方案实施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86072" y="1617986"/>
            <a:ext cx="4581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 dirty="0">
                <a:cs typeface="+mn-ea"/>
                <a:sym typeface="+mn-lt"/>
              </a:rPr>
              <a:t>4</a:t>
            </a:r>
            <a:r>
              <a:rPr lang="zh-CN" altLang="en-US" sz="2400" b="1" dirty="0">
                <a:cs typeface="+mn-ea"/>
                <a:sym typeface="+mn-lt"/>
              </a:rPr>
              <a:t>、大学生身体素质拓展活动  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72535" y="2343202"/>
            <a:ext cx="9046930" cy="3785652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cs typeface="+mn-ea"/>
                <a:sym typeface="+mn-lt"/>
              </a:rPr>
              <a:t>（</a:t>
            </a:r>
            <a:r>
              <a:rPr lang="en-US" altLang="zh-CN" sz="2000" b="1" dirty="0">
                <a:cs typeface="+mn-ea"/>
                <a:sym typeface="+mn-lt"/>
              </a:rPr>
              <a:t>4</a:t>
            </a:r>
            <a:r>
              <a:rPr lang="zh-CN" altLang="en-US" sz="2000" b="1" dirty="0">
                <a:cs typeface="+mn-ea"/>
                <a:sym typeface="+mn-lt"/>
              </a:rPr>
              <a:t>）背靠背夹球跑  </a:t>
            </a:r>
            <a:r>
              <a:rPr lang="zh-CN" altLang="en-US" sz="2000" dirty="0">
                <a:cs typeface="+mn-ea"/>
                <a:sym typeface="+mn-lt"/>
              </a:rPr>
              <a:t>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．场地器材：</a:t>
            </a:r>
            <a:r>
              <a:rPr lang="en-US" altLang="zh-CN" sz="2000" dirty="0">
                <a:cs typeface="+mn-ea"/>
                <a:sym typeface="+mn-lt"/>
              </a:rPr>
              <a:t>15</a:t>
            </a:r>
            <a:r>
              <a:rPr lang="zh-CN" altLang="en-US" sz="2000" dirty="0">
                <a:cs typeface="+mn-ea"/>
                <a:sym typeface="+mn-lt"/>
              </a:rPr>
              <a:t>米直道，折返标志物，排球（或篮球）   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．规则：参赛者背靠背并用背夹紧排球站在起跑先后，听到口令后两人同时侧身向前进，到</a:t>
            </a:r>
            <a:r>
              <a:rPr lang="en-US" altLang="zh-CN" sz="2000" dirty="0">
                <a:cs typeface="+mn-ea"/>
                <a:sym typeface="+mn-lt"/>
              </a:rPr>
              <a:t>15</a:t>
            </a:r>
            <a:r>
              <a:rPr lang="zh-CN" altLang="en-US" sz="2000" dirty="0">
                <a:cs typeface="+mn-ea"/>
                <a:sym typeface="+mn-lt"/>
              </a:rPr>
              <a:t>米折返处，两人绕过标志物继续返回。若中途球落地，必须在球落地处将球夹好继续比赛，否则为犯规，取消比赛成绩。   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3.</a:t>
            </a:r>
            <a:r>
              <a:rPr lang="zh-CN" altLang="en-US" sz="2000" dirty="0">
                <a:cs typeface="+mn-ea"/>
                <a:sym typeface="+mn-lt"/>
              </a:rPr>
              <a:t>成绩：以所用时间排列名次，时间短者排在前面。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919050" y="1391921"/>
            <a:ext cx="3589888" cy="89691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cs typeface="+mn-ea"/>
                <a:sym typeface="+mn-lt"/>
              </a:rPr>
              <a:t>第五部分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2949" y="2719297"/>
            <a:ext cx="718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宣传工作及要求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42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宣传工作及要求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52320" y="2304256"/>
            <a:ext cx="8087360" cy="205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注重宣传，树立典型。进行“青年节”集中宣传。设计专题“青年节”网页，对各级团组织活动进行报道；海报宣传，围绕青年节的话题、活动和宣传等方面的内容设计制作不同海报，从四月份开始，陆续在学校食堂、宿舍楼等显著位置展示。</a:t>
            </a:r>
          </a:p>
        </p:txBody>
      </p:sp>
      <p:sp>
        <p:nvSpPr>
          <p:cNvPr id="9" name="矩形 8"/>
          <p:cNvSpPr/>
          <p:nvPr/>
        </p:nvSpPr>
        <p:spPr>
          <a:xfrm>
            <a:off x="893802" y="1871984"/>
            <a:ext cx="553998" cy="15570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宣传工作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2415" y="1076972"/>
            <a:ext cx="2245746" cy="2508425"/>
            <a:chOff x="2675239" y="432403"/>
            <a:chExt cx="2723569" cy="2508425"/>
          </a:xfrm>
        </p:grpSpPr>
        <p:sp>
          <p:nvSpPr>
            <p:cNvPr id="14" name="文本框 13"/>
            <p:cNvSpPr txBox="1"/>
            <p:nvPr/>
          </p:nvSpPr>
          <p:spPr>
            <a:xfrm>
              <a:off x="2675239" y="432403"/>
              <a:ext cx="1717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81805" y="1371168"/>
              <a:ext cx="1717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51519" y="1076972"/>
            <a:ext cx="2971334" cy="923330"/>
            <a:chOff x="6645147" y="2158616"/>
            <a:chExt cx="2971334" cy="923330"/>
          </a:xfrm>
        </p:grpSpPr>
        <p:grpSp>
          <p:nvGrpSpPr>
            <p:cNvPr id="17" name="组合 16"/>
            <p:cNvGrpSpPr/>
            <p:nvPr/>
          </p:nvGrpSpPr>
          <p:grpSpPr>
            <a:xfrm>
              <a:off x="6645147" y="2231849"/>
              <a:ext cx="532653" cy="850097"/>
              <a:chOff x="1825497" y="3917774"/>
              <a:chExt cx="532653" cy="850097"/>
            </a:xfrm>
          </p:grpSpPr>
          <p:sp>
            <p:nvSpPr>
              <p:cNvPr id="19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16741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3"/>
              <p:cNvSpPr txBox="1">
                <a:spLocks noChangeArrowheads="1"/>
              </p:cNvSpPr>
              <p:nvPr/>
            </p:nvSpPr>
            <p:spPr bwMode="auto">
              <a:xfrm>
                <a:off x="1839865" y="3936874"/>
                <a:ext cx="51828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活动背景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751519" y="2291949"/>
            <a:ext cx="3015808" cy="646331"/>
            <a:chOff x="6600673" y="2158616"/>
            <a:chExt cx="3015808" cy="646331"/>
          </a:xfrm>
        </p:grpSpPr>
        <p:grpSp>
          <p:nvGrpSpPr>
            <p:cNvPr id="32" name="组合 31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4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16741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活动安排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51519" y="3506926"/>
            <a:ext cx="3015808" cy="646331"/>
            <a:chOff x="6600673" y="2158616"/>
            <a:chExt cx="3015808" cy="646331"/>
          </a:xfrm>
        </p:grpSpPr>
        <p:grpSp>
          <p:nvGrpSpPr>
            <p:cNvPr id="37" name="组合 36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9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16741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活动内容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28476" y="2646632"/>
            <a:ext cx="3015808" cy="646331"/>
            <a:chOff x="6600673" y="2158616"/>
            <a:chExt cx="3015808" cy="646331"/>
          </a:xfrm>
        </p:grpSpPr>
        <p:grpSp>
          <p:nvGrpSpPr>
            <p:cNvPr id="42" name="组合 41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44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16741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实施方案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28476" y="1430939"/>
            <a:ext cx="4558202" cy="646331"/>
            <a:chOff x="6600673" y="2158616"/>
            <a:chExt cx="4558202" cy="646331"/>
          </a:xfrm>
        </p:grpSpPr>
        <p:grpSp>
          <p:nvGrpSpPr>
            <p:cNvPr id="47" name="组合 46"/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49" name="圆角矩形 13"/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16741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文本框 13"/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7295482" y="2158616"/>
              <a:ext cx="38633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宣传工作及要求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42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宣传工作及要求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05280" y="2129673"/>
            <a:ext cx="8981440" cy="278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同时制作相应展板、设计橱窗，利用学校校报、宣传栏、黑板报、校园网等阵地进行宣传；广播宣传，在校广播台开设“青年节”专栏，对我校“青年节”文化活动、话题探讨以及团员青年心声等进行宣传。挖掘宣传一批共青团先进集体和个人，唱响主旋律，积极营造浓郁的团员青年文化氛围，扩大共青团工作在外界的影响力和覆盖面。增强广大团员青年的责任感、自豪感和团员意识，激励团员青年在经济和社会发展的伟大实践中建功立业。</a:t>
            </a:r>
          </a:p>
        </p:txBody>
      </p:sp>
      <p:sp>
        <p:nvSpPr>
          <p:cNvPr id="9" name="矩形 8"/>
          <p:cNvSpPr/>
          <p:nvPr/>
        </p:nvSpPr>
        <p:spPr>
          <a:xfrm>
            <a:off x="893802" y="1871984"/>
            <a:ext cx="553998" cy="155701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宣传工作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42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宣传工作及要求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536399" y="1045429"/>
            <a:ext cx="6480341" cy="4573052"/>
            <a:chOff x="5355315" y="2109027"/>
            <a:chExt cx="5344952" cy="288433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355315" y="2109027"/>
              <a:ext cx="5344952" cy="288433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317205" y="2734926"/>
              <a:ext cx="3622851" cy="1106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1</a:t>
              </a:r>
              <a:r>
                <a:rPr lang="zh-CN" altLang="en-US" dirty="0">
                  <a:cs typeface="+mn-ea"/>
                  <a:sym typeface="+mn-lt"/>
                </a:rPr>
                <a:t>、 加强领导，精心组织 </a:t>
              </a:r>
              <a:endParaRPr lang="en-US" altLang="zh-CN" dirty="0">
                <a:cs typeface="+mn-ea"/>
                <a:sym typeface="+mn-lt"/>
              </a:endParaRPr>
            </a:p>
            <a:p>
              <a:pPr algn="dist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2</a:t>
              </a:r>
              <a:r>
                <a:rPr lang="zh-CN" altLang="en-US" dirty="0">
                  <a:cs typeface="+mn-ea"/>
                  <a:sym typeface="+mn-lt"/>
                </a:rPr>
                <a:t>、 突出主题，全面活跃 </a:t>
              </a:r>
              <a:endParaRPr lang="en-US" altLang="zh-CN" dirty="0">
                <a:cs typeface="+mn-ea"/>
                <a:sym typeface="+mn-lt"/>
              </a:endParaRPr>
            </a:p>
            <a:p>
              <a:pPr algn="dist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3</a:t>
              </a:r>
              <a:r>
                <a:rPr lang="zh-CN" altLang="en-US" dirty="0">
                  <a:cs typeface="+mn-ea"/>
                  <a:sym typeface="+mn-lt"/>
                </a:rPr>
                <a:t>、 营造氛围，注重实效。 </a:t>
              </a:r>
              <a:endParaRPr lang="en-US" altLang="zh-CN" dirty="0">
                <a:cs typeface="+mn-ea"/>
                <a:sym typeface="+mn-lt"/>
              </a:endParaRPr>
            </a:p>
            <a:p>
              <a:pPr algn="dist">
                <a:lnSpc>
                  <a:spcPct val="150000"/>
                </a:lnSpc>
              </a:pPr>
              <a:r>
                <a:rPr lang="en-US" altLang="zh-CN" dirty="0">
                  <a:cs typeface="+mn-ea"/>
                  <a:sym typeface="+mn-lt"/>
                </a:rPr>
                <a:t>4</a:t>
              </a:r>
              <a:r>
                <a:rPr lang="zh-CN" altLang="en-US" dirty="0">
                  <a:cs typeface="+mn-ea"/>
                  <a:sym typeface="+mn-lt"/>
                </a:rPr>
                <a:t>、 注重宣传，树立典型</a:t>
              </a:r>
              <a:endParaRPr lang="en-US" altLang="zh-CN" sz="1800" b="1" dirty="0"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46577" y="1553714"/>
            <a:ext cx="6773933" cy="501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705178"/>
            <a:ext cx="231505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3249" y="882149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47426" y="882149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41603" y="643622"/>
            <a:ext cx="2430474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10269" y="882149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3390" y="3455478"/>
            <a:ext cx="485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五四共青团团委活动策划模板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822016" y="1391921"/>
            <a:ext cx="3589888" cy="89691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cs typeface="+mn-ea"/>
                <a:sym typeface="+mn-lt"/>
              </a:rPr>
              <a:t>第一部分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9669" y="2719297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活动背景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活动背景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02088" y="1694743"/>
            <a:ext cx="3370153" cy="449517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值此五四青年节来临之际，为纪念中国共青团成立</a:t>
            </a:r>
            <a:r>
              <a:rPr lang="en-US" altLang="zh-CN" dirty="0">
                <a:cs typeface="+mn-ea"/>
                <a:sym typeface="+mn-lt"/>
              </a:rPr>
              <a:t>99</a:t>
            </a:r>
            <a:r>
              <a:rPr lang="zh-CN" altLang="en-US" dirty="0">
                <a:cs typeface="+mn-ea"/>
                <a:sym typeface="+mn-lt"/>
              </a:rPr>
              <a:t>周年，弘扬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五四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精神，展现同学们健康向上的精神风貌，增强团的凝聚力和向心力，特举办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弘扬五四精神，展现青春活力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活动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147846" y="1034030"/>
            <a:ext cx="6678665" cy="581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822016" y="1391921"/>
            <a:ext cx="3589888" cy="89691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cs typeface="+mn-ea"/>
                <a:sym typeface="+mn-lt"/>
              </a:rPr>
              <a:t>第二部分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9669" y="2719297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活动安排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活动安排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92530" y="2321326"/>
            <a:ext cx="980694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为庆祝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五四运动</a:t>
            </a:r>
            <a:r>
              <a:rPr lang="en-US" altLang="zh-CN" dirty="0">
                <a:cs typeface="+mn-ea"/>
                <a:sym typeface="+mn-lt"/>
              </a:rPr>
              <a:t>"</a:t>
            </a:r>
            <a:r>
              <a:rPr lang="zh-CN" altLang="en-US" dirty="0">
                <a:cs typeface="+mn-ea"/>
                <a:sym typeface="+mn-lt"/>
              </a:rPr>
              <a:t>引导同学们激发热情和斗志，继承和发扬光荣传统。也希望通过此次活动使青年加深对近代历史的认识，更进一步领略中华民族的伟大精神</a:t>
            </a:r>
            <a:r>
              <a:rPr lang="en-US" altLang="zh-CN" dirty="0">
                <a:cs typeface="+mn-ea"/>
                <a:sym typeface="+mn-lt"/>
              </a:rPr>
              <a:t>,</a:t>
            </a:r>
            <a:r>
              <a:rPr lang="zh-CN" altLang="en-US" dirty="0">
                <a:cs typeface="+mn-ea"/>
                <a:sym typeface="+mn-lt"/>
              </a:rPr>
              <a:t>意识到自己肩负的振兴中华的伟大历史使命，为实现民族的复兴祖国的强盛而努力学习，在今后的学习生活中坚强刻苦，乐观向上开拓进取，培养铮铮爱国情怀。对比今日我国国际地位的改变，使青年一代意识到今日的美好生活来之不易，感恩今日，回顾昨日，展望明日！同时丰富同学们的校园生活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88253" y="1530312"/>
            <a:ext cx="224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活动目的：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活动安排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46480" y="1738164"/>
            <a:ext cx="49233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主办单位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XXX</a:t>
            </a:r>
            <a:r>
              <a:rPr lang="zh-CN" altLang="en-US" sz="2400" dirty="0">
                <a:cs typeface="+mn-ea"/>
                <a:sym typeface="+mn-lt"/>
              </a:rPr>
              <a:t>大学共青团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承办单位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XXX</a:t>
            </a:r>
            <a:r>
              <a:rPr lang="zh-CN" altLang="en-US" sz="2400" dirty="0">
                <a:cs typeface="+mn-ea"/>
                <a:sym typeface="+mn-lt"/>
              </a:rPr>
              <a:t>大学团支部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活动主题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舞动青春，放飞梦想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797973" y="2029921"/>
            <a:ext cx="6637867" cy="562437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209205" y="1983720"/>
            <a:ext cx="4467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活动时间以及活动地点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时间：</a:t>
            </a:r>
            <a:r>
              <a:rPr lang="en-US" altLang="zh-CN" sz="2400" dirty="0">
                <a:cs typeface="+mn-ea"/>
                <a:sym typeface="+mn-lt"/>
              </a:rPr>
              <a:t>20XX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4</a:t>
            </a:r>
            <a:r>
              <a:rPr lang="zh-CN" altLang="en-US" sz="2400" dirty="0">
                <a:cs typeface="+mn-ea"/>
                <a:sym typeface="+mn-lt"/>
              </a:rPr>
              <a:t>日</a:t>
            </a:r>
            <a:r>
              <a:rPr lang="en-US" altLang="zh-CN" sz="2400" dirty="0">
                <a:cs typeface="+mn-ea"/>
                <a:sym typeface="+mn-lt"/>
              </a:rPr>
              <a:t>—5</a:t>
            </a:r>
            <a:r>
              <a:rPr lang="zh-CN" altLang="en-US" sz="2400" dirty="0">
                <a:cs typeface="+mn-ea"/>
                <a:sym typeface="+mn-lt"/>
              </a:rPr>
              <a:t>日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地点：</a:t>
            </a:r>
            <a:r>
              <a:rPr lang="en-US" altLang="zh-CN" sz="2400" dirty="0">
                <a:cs typeface="+mn-ea"/>
                <a:sym typeface="+mn-lt"/>
              </a:rPr>
              <a:t>XXX</a:t>
            </a:r>
            <a:r>
              <a:rPr lang="zh-CN" altLang="en-US" sz="2400" dirty="0">
                <a:cs typeface="+mn-ea"/>
                <a:sym typeface="+mn-lt"/>
              </a:rPr>
              <a:t>大学学生活动中心</a:t>
            </a:r>
            <a:endParaRPr lang="en-US" altLang="zh-CN" sz="24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活动对象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金融学院全体师生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822016" y="1391921"/>
            <a:ext cx="3589888" cy="896918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cs typeface="+mn-ea"/>
                <a:sym typeface="+mn-lt"/>
              </a:rPr>
              <a:t>第三部分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9669" y="2719297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b="1" spc="6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活动内容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243840" y="299720"/>
            <a:ext cx="11704320" cy="625856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文本框 25"/>
          <p:cNvSpPr txBox="1"/>
          <p:nvPr>
            <p:custDataLst>
              <p:tags r:id="rId1"/>
            </p:custDataLst>
          </p:nvPr>
        </p:nvSpPr>
        <p:spPr>
          <a:xfrm>
            <a:off x="1447800" y="449255"/>
            <a:ext cx="2484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活动内容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2740" y="252692"/>
            <a:ext cx="977900" cy="977900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2024380" y="1336540"/>
            <a:ext cx="3815080" cy="52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、大学生诗歌朗诵大赛</a:t>
            </a:r>
            <a:endParaRPr lang="en-US" altLang="zh-CN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6121400" y="4018124"/>
            <a:ext cx="2951480" cy="52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、人生规划师大赛</a:t>
            </a:r>
            <a:endParaRPr lang="en-US" altLang="zh-CN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7426960" y="5358916"/>
            <a:ext cx="4206240" cy="52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、组织大学生体能素质拓展活动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4759960" y="2677332"/>
            <a:ext cx="6751320" cy="52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、开展“青年节</a:t>
            </a:r>
            <a:r>
              <a:rPr lang="en-US" altLang="zh-CN" sz="2000" dirty="0">
                <a:solidFill>
                  <a:schemeClr val="tx1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cs typeface="+mn-ea"/>
                <a:sym typeface="+mn-lt"/>
              </a:rPr>
              <a:t>我与祖国共奋进”主题教育活动</a:t>
            </a:r>
            <a:endParaRPr lang="en-US" altLang="zh-CN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563880" y="2070850"/>
            <a:ext cx="7275971" cy="5456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cdtqaf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宽屏</PresentationFormat>
  <Paragraphs>98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2022-03-09T05:58:34Z</dcterms:created>
  <dcterms:modified xsi:type="dcterms:W3CDTF">2023-01-11T02:04:34Z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D0CAD1661763449594CA7F6994EB6518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