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0" r:id="rId2"/>
    <p:sldId id="356" r:id="rId3"/>
    <p:sldId id="344" r:id="rId4"/>
    <p:sldId id="378" r:id="rId5"/>
    <p:sldId id="345" r:id="rId6"/>
    <p:sldId id="340" r:id="rId7"/>
    <p:sldId id="380" r:id="rId8"/>
    <p:sldId id="384" r:id="rId9"/>
    <p:sldId id="386" r:id="rId10"/>
    <p:sldId id="387" r:id="rId11"/>
    <p:sldId id="391" r:id="rId12"/>
    <p:sldId id="373" r:id="rId13"/>
    <p:sldId id="339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4">
          <p15:clr>
            <a:srgbClr val="A4A3A4"/>
          </p15:clr>
        </p15:guide>
        <p15:guide id="2" pos="39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6"/>
    <a:srgbClr val="91D3F5"/>
    <a:srgbClr val="9B13AB"/>
    <a:srgbClr val="3EF5F8"/>
    <a:srgbClr val="08C9CC"/>
    <a:srgbClr val="CC89FC"/>
    <a:srgbClr val="01D757"/>
    <a:srgbClr val="0FF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8" autoAdjust="0"/>
  </p:normalViewPr>
  <p:slideViewPr>
    <p:cSldViewPr snapToGrid="0">
      <p:cViewPr>
        <p:scale>
          <a:sx n="100" d="100"/>
          <a:sy n="100" d="100"/>
        </p:scale>
        <p:origin x="-954" y="-294"/>
      </p:cViewPr>
      <p:guideLst>
        <p:guide orient="horz" pos="2224"/>
        <p:guide pos="39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33D7924-72B6-47A7-8AB1-32AD4683384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73D63CD-187F-46E6-9D59-FA16A8DF1CE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6ECEB0-C700-47EA-A307-01B61D83376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282C4-2139-470B-848F-5CA2F354F11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7FC57-3B89-4570-AC3A-6DC1D97F41D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E7370-E5F2-4F66-8356-B0E30AFBEB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E55ED-6042-442E-8443-19464AAF915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69522-F33E-4007-B213-AF03E2B6910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15A5FB-791A-40E4-B42E-EC7D577F6DB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BC178-0FCD-4D3A-B2A7-79B042D4EB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F8B0B-2E31-471F-9B41-FC167D010C7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4FC09-2BBF-41DB-925A-D4D6D7B3963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D7A59-EDE5-4CEE-9566-9BDD24F0D85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03196-D750-41BD-B238-31DA7915601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D6872B-C500-483A-AC80-7E74F79D8EB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B2360-FC3D-4A53-AFDE-5AEA73959FE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5C049-23BD-4937-A5BC-71C271F4566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048-33AB-4C4A-B3B0-A591A0494B7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69BA1-501D-4630-ACA5-C0B3D026BF1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BA41C-6A35-4B94-8E70-06B4F27E032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4083FE-8CA3-4517-8A0E-6410AAF7A50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E23E3-570E-4FDC-8F3A-C1C8EC42928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775188-1E31-438F-863D-DB39B4E8C3C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B62EF-6E7B-44C6-A530-3688BF72E49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fld id="{2871CB39-C628-4680-A206-B7A3A2D5973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C5142387-51A0-46EA-B208-B7DC3B330E6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503238" y="-288925"/>
            <a:ext cx="4956176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561513" y="4891087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561513" y="3498850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0" y="1822450"/>
            <a:ext cx="121920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5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sz="5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分数的大小比较</a:t>
            </a:r>
          </a:p>
        </p:txBody>
      </p:sp>
      <p:pic>
        <p:nvPicPr>
          <p:cNvPr id="16392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0363" y="3911600"/>
            <a:ext cx="2579687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-12700" y="3144837"/>
            <a:ext cx="122047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第</a:t>
            </a:r>
            <a:r>
              <a:rPr lang="en-US" altLang="zh-CN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2</a:t>
            </a:r>
            <a:r>
              <a:rPr lang="zh-CN" altLang="en-US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课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时</a:t>
            </a:r>
            <a:endParaRPr lang="zh-CN" altLang="en-US" sz="24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6394" name="Text Box 3"/>
          <p:cNvSpPr txBox="1">
            <a:spLocks noChangeArrowheads="1"/>
          </p:cNvSpPr>
          <p:nvPr/>
        </p:nvSpPr>
        <p:spPr bwMode="auto">
          <a:xfrm>
            <a:off x="3765550" y="269875"/>
            <a:ext cx="54737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五年级数学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·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下    新课标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[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冀教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]    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第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2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单元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5639414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292100" y="307975"/>
            <a:ext cx="23304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charset="-122"/>
              </a:rPr>
              <a:t>观察分析</a:t>
            </a:r>
          </a:p>
        </p:txBody>
      </p:sp>
      <p:grpSp>
        <p:nvGrpSpPr>
          <p:cNvPr id="25606" name="组合 6"/>
          <p:cNvGrpSpPr/>
          <p:nvPr/>
        </p:nvGrpSpPr>
        <p:grpSpPr bwMode="auto">
          <a:xfrm>
            <a:off x="1127125" y="2084388"/>
            <a:ext cx="4410075" cy="3240087"/>
            <a:chOff x="10966" y="2693"/>
            <a:chExt cx="4051" cy="3399"/>
          </a:xfrm>
        </p:grpSpPr>
        <p:sp>
          <p:nvSpPr>
            <p:cNvPr id="30" name="圆角矩形 29"/>
            <p:cNvSpPr/>
            <p:nvPr/>
          </p:nvSpPr>
          <p:spPr>
            <a:xfrm>
              <a:off x="10966" y="2693"/>
              <a:ext cx="4051" cy="3399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5612" name="文本框 7"/>
            <p:cNvSpPr txBox="1">
              <a:spLocks noChangeArrowheads="1"/>
            </p:cNvSpPr>
            <p:nvPr/>
          </p:nvSpPr>
          <p:spPr bwMode="auto">
            <a:xfrm>
              <a:off x="11056" y="2732"/>
              <a:ext cx="3866" cy="326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（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1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）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7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和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5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的公因数只有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1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，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7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和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5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的最小公倍数是它们的乘积。</a:t>
              </a:r>
              <a:endParaRPr lang="zh-CN" altLang="zh-CN" sz="2800" dirty="0">
                <a:latin typeface="楷体" panose="02010609060101010101" charset="-122"/>
                <a:ea typeface="楷体" panose="02010609060101010101" charset="-122"/>
                <a:sym typeface="+mn-ea"/>
              </a:endParaRPr>
            </a:p>
            <a:p>
              <a:r>
                <a:rPr lang="zh-CN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（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2</a:t>
              </a:r>
              <a:r>
                <a:rPr lang="zh-CN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）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32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是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8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的倍数，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32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是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8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和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32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的最小公倍数。</a:t>
              </a:r>
            </a:p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（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3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）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24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是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12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的倍数，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24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是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12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和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24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的最小公倍数</a:t>
              </a:r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7065963" y="2292350"/>
            <a:ext cx="3979862" cy="2768600"/>
            <a:chOff x="10966" y="2693"/>
            <a:chExt cx="4142" cy="3399"/>
          </a:xfrm>
        </p:grpSpPr>
        <p:sp>
          <p:nvSpPr>
            <p:cNvPr id="11" name="圆角矩形 10"/>
            <p:cNvSpPr/>
            <p:nvPr/>
          </p:nvSpPr>
          <p:spPr>
            <a:xfrm>
              <a:off x="10966" y="2693"/>
              <a:ext cx="4051" cy="3399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5610" name="文本框 12"/>
            <p:cNvSpPr txBox="1">
              <a:spLocks noChangeArrowheads="1"/>
            </p:cNvSpPr>
            <p:nvPr/>
          </p:nvSpPr>
          <p:spPr bwMode="auto">
            <a:xfrm>
              <a:off x="11056" y="2732"/>
              <a:ext cx="4052" cy="32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5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和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7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是互质的关系，最小公倍数是它们的乘积；像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8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和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32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，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12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和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24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  <a:sym typeface="+mn-ea"/>
                </a:rPr>
                <a:t>这样，两个数是成倍数的关系，它们的最小公倍数是两个数中的较大数</a:t>
              </a:r>
            </a:p>
          </p:txBody>
        </p:sp>
      </p:grpSp>
      <p:pic>
        <p:nvPicPr>
          <p:cNvPr id="99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0275" y="3489325"/>
            <a:ext cx="5826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C:\Users\lianxiang\Desktop\解读做ppt图标\jtgj-4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18"/>
          <a:stretch>
            <a:fillRect/>
          </a:stretch>
        </p:blipFill>
        <p:spPr bwMode="auto">
          <a:xfrm>
            <a:off x="1938338" y="1584325"/>
            <a:ext cx="5413375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30" name="文本框 104"/>
          <p:cNvSpPr txBox="1">
            <a:spLocks noChangeArrowheads="1"/>
          </p:cNvSpPr>
          <p:nvPr/>
        </p:nvSpPr>
        <p:spPr bwMode="auto">
          <a:xfrm>
            <a:off x="2403475" y="2428875"/>
            <a:ext cx="47498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相邻的两个自然数</a:t>
            </a:r>
          </a:p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也是互质关系哟</a:t>
            </a:r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</a:p>
        </p:txBody>
      </p:sp>
      <p:sp>
        <p:nvSpPr>
          <p:cNvPr id="26631" name="文本框 6"/>
          <p:cNvSpPr txBox="1">
            <a:spLocks noChangeArrowheads="1"/>
          </p:cNvSpPr>
          <p:nvPr/>
        </p:nvSpPr>
        <p:spPr bwMode="auto">
          <a:xfrm>
            <a:off x="3621088" y="1411288"/>
            <a:ext cx="2532062" cy="584200"/>
          </a:xfrm>
          <a:prstGeom prst="rect">
            <a:avLst/>
          </a:prstGeom>
          <a:solidFill>
            <a:srgbClr val="FFFFE6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要点提示</a:t>
            </a:r>
          </a:p>
        </p:txBody>
      </p:sp>
      <p:pic>
        <p:nvPicPr>
          <p:cNvPr id="26632" name="a20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BF8CF"/>
              </a:clrFrom>
              <a:clrTo>
                <a:srgbClr val="FBF8C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08963" y="3814763"/>
            <a:ext cx="3125787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3" y="384175"/>
            <a:ext cx="35639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57250" y="2197100"/>
          <a:ext cx="10826750" cy="3173731"/>
        </p:xfrm>
        <a:graphic>
          <a:graphicData uri="http://schemas.openxmlformats.org/drawingml/2006/table">
            <a:tbl>
              <a:tblPr/>
              <a:tblGrid>
                <a:gridCol w="164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宋三_GBK"/>
                        </a:rPr>
                        <a:t>两数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宋三_GBK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宋三_GBK"/>
                        </a:rPr>
                        <a:t>关系</a:t>
                      </a:r>
                      <a:endParaRPr kumimoji="0" lang="en-US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宋三_GBK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宋三_GBK"/>
                        </a:rPr>
                        <a:t>最小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宋三_GBK"/>
                        </a:rPr>
                        <a:t>公倍数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宋三_GBK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宋三_GBK"/>
                        </a:rPr>
                        <a:t>举例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宋三_GBK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宋三_GBK"/>
                        </a:rPr>
                        <a:t>互质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宋三_GBK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宋三_GBK"/>
                        </a:rPr>
                        <a:t>两数积</a:t>
                      </a:r>
                      <a:endParaRPr kumimoji="0" lang="en-US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宋三_GBK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和</a:t>
                      </a: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互质</a:t>
                      </a: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最小公倍数是</a:t>
                      </a: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12(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即</a:t>
                      </a: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3×4)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刻本仿宋简体"/>
                        </a:rPr>
                        <a:t>倍数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刻本仿宋简体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刻本仿宋简体"/>
                        </a:rPr>
                        <a:t>较大数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刻本仿宋简体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和</a:t>
                      </a: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成倍数关系</a:t>
                      </a: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最小公倍数是</a:t>
                      </a: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即较大数</a:t>
                      </a: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93713" y="-182563"/>
            <a:ext cx="4956176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93038" y="4159250"/>
            <a:ext cx="317182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83800" y="4559300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561513" y="3494088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2" descr="C:\Users\lianxiang\Desktop\人物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91445" y="3911320"/>
            <a:ext cx="2578873" cy="307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4288790" y="3498215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再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36945" y="3493770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见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3" grpId="12"/>
      <p:bldP spid="3" grpId="13"/>
      <p:bldP spid="3" grpId="14"/>
      <p:bldP spid="3" grpId="15"/>
      <p:bldP spid="3" grpId="16"/>
      <p:bldP spid="3" grpId="17"/>
      <p:bldP spid="3" grpId="18"/>
      <p:bldP spid="3" grpId="19"/>
      <p:bldP spid="3" grpId="20"/>
      <p:bldP spid="3" grpId="21"/>
      <p:bldP spid="3" grpId="22"/>
      <p:bldP spid="3" grpId="23"/>
      <p:bldP spid="3" grpId="24"/>
      <p:bldP spid="3" grpId="25"/>
      <p:bldP spid="3" grpId="26"/>
      <p:bldP spid="3" grpId="27"/>
      <p:bldP spid="3" grpId="28"/>
      <p:bldP spid="3" grpId="29"/>
      <p:bldP spid="3" grpId="30"/>
      <p:bldP spid="3" grpId="31"/>
      <p:bldP spid="3" grpId="32"/>
      <p:bldP spid="3" grpId="33"/>
      <p:bldP spid="3" grpId="34"/>
      <p:bldP spid="3" grpId="35"/>
      <p:bldP spid="3" grpId="36"/>
      <p:bldP spid="3" grpId="37"/>
      <p:bldP spid="3" grpId="38"/>
      <p:bldP spid="3" grpId="39"/>
      <p:bldP spid="3" grpId="40"/>
      <p:bldP spid="3" grpId="41"/>
      <p:bldP spid="3" grpId="42"/>
      <p:bldP spid="3" grpId="43"/>
      <p:bldP spid="3" grpId="44"/>
      <p:bldP spid="3" grpId="45"/>
      <p:bldP spid="3" grpId="46"/>
      <p:bldP spid="3" grpId="47"/>
      <p:bldP spid="3" grpId="48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919163" y="1425575"/>
            <a:ext cx="103155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红红和聪聪比赛打字,两人打同样的一份稿子,谁打得快呢?</a:t>
            </a:r>
          </a:p>
        </p:txBody>
      </p:sp>
      <p:pic>
        <p:nvPicPr>
          <p:cNvPr id="17414" name="Picture 5" descr="C:\Users\lianxiang\Desktop\解读做ppt图标\问题导入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075" y="374650"/>
            <a:ext cx="22193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图24.jpg" descr="id:2147503596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4425" y="2352675"/>
            <a:ext cx="76708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700" y="446088"/>
            <a:ext cx="1895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 bwMode="auto">
          <a:xfrm>
            <a:off x="3121025" y="3214688"/>
            <a:ext cx="2749550" cy="952500"/>
            <a:chOff x="1598" y="4800"/>
            <a:chExt cx="4332" cy="1500"/>
          </a:xfrm>
        </p:grpSpPr>
        <p:sp>
          <p:nvSpPr>
            <p:cNvPr id="82" name="圆角矩形 81"/>
            <p:cNvSpPr/>
            <p:nvPr/>
          </p:nvSpPr>
          <p:spPr>
            <a:xfrm>
              <a:off x="1598" y="4800"/>
              <a:ext cx="3779" cy="1500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8467" name="文本框 66"/>
            <p:cNvSpPr txBox="1">
              <a:spLocks noChangeArrowheads="1"/>
            </p:cNvSpPr>
            <p:nvPr/>
          </p:nvSpPr>
          <p:spPr bwMode="auto">
            <a:xfrm>
              <a:off x="1606" y="4800"/>
              <a:ext cx="4325" cy="1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分数小的，用</a:t>
              </a:r>
            </a:p>
            <a:p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时少，打得快</a:t>
              </a:r>
            </a:p>
          </p:txBody>
        </p:sp>
      </p:grpSp>
      <p:pic>
        <p:nvPicPr>
          <p:cNvPr id="98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2263" y="2598738"/>
            <a:ext cx="2825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02100" y="4227513"/>
            <a:ext cx="344488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组合 23"/>
          <p:cNvGrpSpPr/>
          <p:nvPr/>
        </p:nvGrpSpPr>
        <p:grpSpPr bwMode="auto">
          <a:xfrm>
            <a:off x="2487613" y="1216025"/>
            <a:ext cx="3843337" cy="1406525"/>
            <a:chOff x="6909" y="1728"/>
            <a:chExt cx="6053" cy="2214"/>
          </a:xfrm>
        </p:grpSpPr>
        <p:sp>
          <p:nvSpPr>
            <p:cNvPr id="69" name="圆角矩形 68"/>
            <p:cNvSpPr/>
            <p:nvPr/>
          </p:nvSpPr>
          <p:spPr>
            <a:xfrm>
              <a:off x="6909" y="1838"/>
              <a:ext cx="5895" cy="1954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8456" name="文本框 6"/>
            <p:cNvSpPr txBox="1">
              <a:spLocks noChangeArrowheads="1"/>
            </p:cNvSpPr>
            <p:nvPr/>
          </p:nvSpPr>
          <p:spPr bwMode="auto">
            <a:xfrm>
              <a:off x="6959" y="1858"/>
              <a:ext cx="5846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聪聪用   小时，红红</a:t>
              </a:r>
            </a:p>
          </p:txBody>
        </p:sp>
        <p:grpSp>
          <p:nvGrpSpPr>
            <p:cNvPr id="18457" name="组合 11"/>
            <p:cNvGrpSpPr/>
            <p:nvPr/>
          </p:nvGrpSpPr>
          <p:grpSpPr bwMode="auto">
            <a:xfrm>
              <a:off x="8618" y="1728"/>
              <a:ext cx="1209" cy="1442"/>
              <a:chOff x="2865197" y="1146196"/>
              <a:chExt cx="565199" cy="915670"/>
            </a:xfrm>
          </p:grpSpPr>
          <p:sp>
            <p:nvSpPr>
              <p:cNvPr id="18463" name="TextBox 2"/>
              <p:cNvSpPr txBox="1">
                <a:spLocks noChangeArrowheads="1"/>
              </p:cNvSpPr>
              <p:nvPr/>
            </p:nvSpPr>
            <p:spPr bwMode="auto">
              <a:xfrm>
                <a:off x="2865197" y="1146196"/>
                <a:ext cx="423709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 5 </a:t>
                </a:r>
              </a:p>
            </p:txBody>
          </p:sp>
          <p:sp>
            <p:nvSpPr>
              <p:cNvPr id="18464" name="TextBox 6"/>
              <p:cNvSpPr txBox="1">
                <a:spLocks noChangeArrowheads="1"/>
              </p:cNvSpPr>
              <p:nvPr/>
            </p:nvSpPr>
            <p:spPr bwMode="auto">
              <a:xfrm>
                <a:off x="2982345" y="1539896"/>
                <a:ext cx="448051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6</a:t>
                </a:r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 flipV="1">
                <a:off x="2965081" y="1592082"/>
                <a:ext cx="302727" cy="793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58" name="文本框 8"/>
            <p:cNvSpPr txBox="1">
              <a:spLocks noChangeArrowheads="1"/>
            </p:cNvSpPr>
            <p:nvPr/>
          </p:nvSpPr>
          <p:spPr bwMode="auto">
            <a:xfrm>
              <a:off x="7116" y="2825"/>
              <a:ext cx="5846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用   小时，谁打得快</a:t>
              </a:r>
            </a:p>
          </p:txBody>
        </p:sp>
        <p:grpSp>
          <p:nvGrpSpPr>
            <p:cNvPr id="18459" name="组合 11"/>
            <p:cNvGrpSpPr/>
            <p:nvPr/>
          </p:nvGrpSpPr>
          <p:grpSpPr bwMode="auto">
            <a:xfrm>
              <a:off x="7639" y="2476"/>
              <a:ext cx="1233" cy="1466"/>
              <a:chOff x="2887637" y="1130956"/>
              <a:chExt cx="576419" cy="930910"/>
            </a:xfrm>
          </p:grpSpPr>
          <p:sp>
            <p:nvSpPr>
              <p:cNvPr id="18460" name="TextBox 2"/>
              <p:cNvSpPr txBox="1">
                <a:spLocks noChangeArrowheads="1"/>
              </p:cNvSpPr>
              <p:nvPr/>
            </p:nvSpPr>
            <p:spPr bwMode="auto">
              <a:xfrm>
                <a:off x="2887637" y="1130956"/>
                <a:ext cx="423709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 3 </a:t>
                </a:r>
              </a:p>
            </p:txBody>
          </p:sp>
          <p:sp>
            <p:nvSpPr>
              <p:cNvPr id="18461" name="TextBox 6"/>
              <p:cNvSpPr txBox="1">
                <a:spLocks noChangeArrowheads="1"/>
              </p:cNvSpPr>
              <p:nvPr/>
            </p:nvSpPr>
            <p:spPr bwMode="auto">
              <a:xfrm>
                <a:off x="3016005" y="1539896"/>
                <a:ext cx="448051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4</a:t>
                </a: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 flipV="1">
                <a:off x="2964808" y="1595351"/>
                <a:ext cx="328441" cy="476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组合 52"/>
          <p:cNvGrpSpPr/>
          <p:nvPr/>
        </p:nvGrpSpPr>
        <p:grpSpPr bwMode="auto">
          <a:xfrm>
            <a:off x="3397250" y="4830763"/>
            <a:ext cx="3751263" cy="1531937"/>
            <a:chOff x="10618" y="6300"/>
            <a:chExt cx="5954" cy="2412"/>
          </a:xfrm>
        </p:grpSpPr>
        <p:sp>
          <p:nvSpPr>
            <p:cNvPr id="27" name="圆角矩形 26"/>
            <p:cNvSpPr/>
            <p:nvPr/>
          </p:nvSpPr>
          <p:spPr>
            <a:xfrm>
              <a:off x="10618" y="6317"/>
              <a:ext cx="2850" cy="2255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8445" name="文本框 27"/>
            <p:cNvSpPr txBox="1">
              <a:spLocks noChangeArrowheads="1"/>
            </p:cNvSpPr>
            <p:nvPr/>
          </p:nvSpPr>
          <p:spPr bwMode="auto">
            <a:xfrm>
              <a:off x="10726" y="6543"/>
              <a:ext cx="5846" cy="1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比较  和   </a:t>
              </a:r>
            </a:p>
            <a:p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    </a:t>
              </a:r>
            </a:p>
          </p:txBody>
        </p:sp>
        <p:grpSp>
          <p:nvGrpSpPr>
            <p:cNvPr id="18446" name="组合 11"/>
            <p:cNvGrpSpPr/>
            <p:nvPr/>
          </p:nvGrpSpPr>
          <p:grpSpPr bwMode="auto">
            <a:xfrm>
              <a:off x="11686" y="6300"/>
              <a:ext cx="1209" cy="1442"/>
              <a:chOff x="2865197" y="1146196"/>
              <a:chExt cx="565199" cy="915670"/>
            </a:xfrm>
          </p:grpSpPr>
          <p:sp>
            <p:nvSpPr>
              <p:cNvPr id="18452" name="TextBox 2"/>
              <p:cNvSpPr txBox="1">
                <a:spLocks noChangeArrowheads="1"/>
              </p:cNvSpPr>
              <p:nvPr/>
            </p:nvSpPr>
            <p:spPr bwMode="auto">
              <a:xfrm>
                <a:off x="2865197" y="1146196"/>
                <a:ext cx="423709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 5 </a:t>
                </a:r>
              </a:p>
            </p:txBody>
          </p:sp>
          <p:sp>
            <p:nvSpPr>
              <p:cNvPr id="18453" name="TextBox 6"/>
              <p:cNvSpPr txBox="1">
                <a:spLocks noChangeArrowheads="1"/>
              </p:cNvSpPr>
              <p:nvPr/>
            </p:nvSpPr>
            <p:spPr bwMode="auto">
              <a:xfrm>
                <a:off x="2982345" y="1539896"/>
                <a:ext cx="448051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6</a:t>
                </a: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 flipV="1">
                <a:off x="2965482" y="1592190"/>
                <a:ext cx="301551" cy="793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47" name="组合 11"/>
            <p:cNvGrpSpPr/>
            <p:nvPr/>
          </p:nvGrpSpPr>
          <p:grpSpPr bwMode="auto">
            <a:xfrm>
              <a:off x="10714" y="7246"/>
              <a:ext cx="1233" cy="1466"/>
              <a:chOff x="2887637" y="1130956"/>
              <a:chExt cx="576419" cy="930910"/>
            </a:xfrm>
          </p:grpSpPr>
          <p:sp>
            <p:nvSpPr>
              <p:cNvPr id="18449" name="TextBox 2"/>
              <p:cNvSpPr txBox="1">
                <a:spLocks noChangeArrowheads="1"/>
              </p:cNvSpPr>
              <p:nvPr/>
            </p:nvSpPr>
            <p:spPr bwMode="auto">
              <a:xfrm>
                <a:off x="2887637" y="1130956"/>
                <a:ext cx="423709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 3 </a:t>
                </a:r>
              </a:p>
            </p:txBody>
          </p:sp>
          <p:sp>
            <p:nvSpPr>
              <p:cNvPr id="18450" name="TextBox 6"/>
              <p:cNvSpPr txBox="1">
                <a:spLocks noChangeArrowheads="1"/>
              </p:cNvSpPr>
              <p:nvPr/>
            </p:nvSpPr>
            <p:spPr bwMode="auto">
              <a:xfrm>
                <a:off x="3016005" y="1539896"/>
                <a:ext cx="448051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4</a:t>
                </a: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 flipV="1">
                <a:off x="2964085" y="1595238"/>
                <a:ext cx="329821" cy="476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48" name="文本框 39"/>
            <p:cNvSpPr txBox="1">
              <a:spLocks noChangeArrowheads="1"/>
            </p:cNvSpPr>
            <p:nvPr/>
          </p:nvSpPr>
          <p:spPr bwMode="auto">
            <a:xfrm>
              <a:off x="11423" y="7569"/>
              <a:ext cx="2141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的大小</a:t>
              </a:r>
            </a:p>
          </p:txBody>
        </p:sp>
      </p:grpSp>
      <p:pic>
        <p:nvPicPr>
          <p:cNvPr id="451" name="c1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CD9"/>
              </a:clrFrom>
              <a:clrTo>
                <a:srgbClr val="FFFCD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66063" y="3141663"/>
            <a:ext cx="3252787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61" name="文本框 99"/>
          <p:cNvSpPr txBox="1">
            <a:spLocks noChangeArrowheads="1"/>
          </p:cNvSpPr>
          <p:nvPr/>
        </p:nvSpPr>
        <p:spPr bwMode="auto">
          <a:xfrm>
            <a:off x="320675" y="538163"/>
            <a:ext cx="22733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规范解答：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6008688" y="635000"/>
            <a:ext cx="0" cy="57419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组合 78"/>
          <p:cNvGrpSpPr/>
          <p:nvPr/>
        </p:nvGrpSpPr>
        <p:grpSpPr bwMode="auto">
          <a:xfrm>
            <a:off x="1476375" y="1801813"/>
            <a:ext cx="814388" cy="1014412"/>
            <a:chOff x="7363487" y="586286"/>
            <a:chExt cx="627768" cy="841926"/>
          </a:xfrm>
        </p:grpSpPr>
        <p:sp>
          <p:nvSpPr>
            <p:cNvPr id="19562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563" name="文本框 57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73" name="直接连接符 72"/>
            <p:cNvCxnSpPr/>
            <p:nvPr/>
          </p:nvCxnSpPr>
          <p:spPr bwMode="auto">
            <a:xfrm>
              <a:off x="7363487" y="993414"/>
              <a:ext cx="33407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组合 78"/>
          <p:cNvGrpSpPr/>
          <p:nvPr/>
        </p:nvGrpSpPr>
        <p:grpSpPr bwMode="auto">
          <a:xfrm>
            <a:off x="1446213" y="2962275"/>
            <a:ext cx="852487" cy="1057275"/>
            <a:chOff x="7363487" y="491374"/>
            <a:chExt cx="560094" cy="1009853"/>
          </a:xfrm>
        </p:grpSpPr>
        <p:sp>
          <p:nvSpPr>
            <p:cNvPr id="19559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560" name="文本框 75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77" name="直接连接符 76"/>
            <p:cNvCxnSpPr/>
            <p:nvPr/>
          </p:nvCxnSpPr>
          <p:spPr bwMode="auto">
            <a:xfrm>
              <a:off x="7363487" y="993268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文本框 78"/>
          <p:cNvSpPr txBox="1">
            <a:spLocks noChangeArrowheads="1"/>
          </p:cNvSpPr>
          <p:nvPr/>
        </p:nvSpPr>
        <p:spPr bwMode="auto">
          <a:xfrm>
            <a:off x="1890713" y="2000250"/>
            <a:ext cx="7381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80" name="文本框 4"/>
          <p:cNvSpPr txBox="1">
            <a:spLocks noChangeArrowheads="1"/>
          </p:cNvSpPr>
          <p:nvPr/>
        </p:nvSpPr>
        <p:spPr bwMode="auto">
          <a:xfrm>
            <a:off x="2486025" y="1803400"/>
            <a:ext cx="1166813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32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×4</a:t>
            </a:r>
          </a:p>
        </p:txBody>
      </p:sp>
      <p:sp>
        <p:nvSpPr>
          <p:cNvPr id="81" name="文本框 80"/>
          <p:cNvSpPr txBox="1">
            <a:spLocks noChangeArrowheads="1"/>
          </p:cNvSpPr>
          <p:nvPr/>
        </p:nvSpPr>
        <p:spPr bwMode="auto">
          <a:xfrm>
            <a:off x="2490788" y="2297113"/>
            <a:ext cx="10302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×4</a:t>
            </a:r>
          </a:p>
        </p:txBody>
      </p:sp>
      <p:cxnSp>
        <p:nvCxnSpPr>
          <p:cNvPr id="82" name="直接连接符 81"/>
          <p:cNvCxnSpPr/>
          <p:nvPr/>
        </p:nvCxnSpPr>
        <p:spPr bwMode="auto">
          <a:xfrm>
            <a:off x="2444750" y="2341563"/>
            <a:ext cx="1030288" cy="14287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文本框 82"/>
          <p:cNvSpPr txBox="1">
            <a:spLocks noChangeArrowheads="1"/>
          </p:cNvSpPr>
          <p:nvPr/>
        </p:nvSpPr>
        <p:spPr bwMode="auto">
          <a:xfrm>
            <a:off x="3419475" y="2020888"/>
            <a:ext cx="7397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84" name="组合 78"/>
          <p:cNvGrpSpPr/>
          <p:nvPr/>
        </p:nvGrpSpPr>
        <p:grpSpPr bwMode="auto">
          <a:xfrm>
            <a:off x="3905250" y="1838325"/>
            <a:ext cx="1255713" cy="1016000"/>
            <a:chOff x="7363487" y="586286"/>
            <a:chExt cx="627768" cy="840107"/>
          </a:xfrm>
        </p:grpSpPr>
        <p:sp>
          <p:nvSpPr>
            <p:cNvPr id="19556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19557" name="文本框 85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24</a:t>
              </a:r>
            </a:p>
          </p:txBody>
        </p:sp>
        <p:cxnSp>
          <p:nvCxnSpPr>
            <p:cNvPr id="87" name="直接连接符 86"/>
            <p:cNvCxnSpPr/>
            <p:nvPr/>
          </p:nvCxnSpPr>
          <p:spPr bwMode="auto">
            <a:xfrm>
              <a:off x="7363487" y="993213"/>
              <a:ext cx="333328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文本框 87"/>
          <p:cNvSpPr txBox="1">
            <a:spLocks noChangeArrowheads="1"/>
          </p:cNvSpPr>
          <p:nvPr/>
        </p:nvSpPr>
        <p:spPr bwMode="auto">
          <a:xfrm>
            <a:off x="1925638" y="3149600"/>
            <a:ext cx="7397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89" name="文本框 4"/>
          <p:cNvSpPr txBox="1">
            <a:spLocks noChangeArrowheads="1"/>
          </p:cNvSpPr>
          <p:nvPr/>
        </p:nvSpPr>
        <p:spPr bwMode="auto">
          <a:xfrm>
            <a:off x="2520950" y="2951163"/>
            <a:ext cx="1168400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×6</a:t>
            </a:r>
          </a:p>
        </p:txBody>
      </p:sp>
      <p:sp>
        <p:nvSpPr>
          <p:cNvPr id="90" name="文本框 89"/>
          <p:cNvSpPr txBox="1">
            <a:spLocks noChangeArrowheads="1"/>
          </p:cNvSpPr>
          <p:nvPr/>
        </p:nvSpPr>
        <p:spPr bwMode="auto">
          <a:xfrm>
            <a:off x="2525713" y="3444875"/>
            <a:ext cx="10318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×6</a:t>
            </a:r>
          </a:p>
        </p:txBody>
      </p:sp>
      <p:cxnSp>
        <p:nvCxnSpPr>
          <p:cNvPr id="91" name="直接连接符 90"/>
          <p:cNvCxnSpPr/>
          <p:nvPr/>
        </p:nvCxnSpPr>
        <p:spPr bwMode="auto">
          <a:xfrm>
            <a:off x="2479675" y="3489325"/>
            <a:ext cx="1031875" cy="15875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2" name="文本框 91"/>
          <p:cNvSpPr txBox="1">
            <a:spLocks noChangeArrowheads="1"/>
          </p:cNvSpPr>
          <p:nvPr/>
        </p:nvSpPr>
        <p:spPr bwMode="auto">
          <a:xfrm>
            <a:off x="3454400" y="3168650"/>
            <a:ext cx="7397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93" name="组合 78"/>
          <p:cNvGrpSpPr/>
          <p:nvPr/>
        </p:nvGrpSpPr>
        <p:grpSpPr bwMode="auto">
          <a:xfrm>
            <a:off x="3905250" y="3003550"/>
            <a:ext cx="1219200" cy="1016000"/>
            <a:chOff x="7363487" y="586286"/>
            <a:chExt cx="627768" cy="840107"/>
          </a:xfrm>
        </p:grpSpPr>
        <p:sp>
          <p:nvSpPr>
            <p:cNvPr id="19553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19554" name="文本框 94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24</a:t>
              </a:r>
            </a:p>
          </p:txBody>
        </p:sp>
        <p:cxnSp>
          <p:nvCxnSpPr>
            <p:cNvPr id="96" name="直接连接符 95"/>
            <p:cNvCxnSpPr/>
            <p:nvPr/>
          </p:nvCxnSpPr>
          <p:spPr bwMode="auto">
            <a:xfrm>
              <a:off x="7363487" y="993213"/>
              <a:ext cx="33350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组合 78"/>
          <p:cNvGrpSpPr/>
          <p:nvPr/>
        </p:nvGrpSpPr>
        <p:grpSpPr bwMode="auto">
          <a:xfrm>
            <a:off x="1350963" y="4103688"/>
            <a:ext cx="1087437" cy="1057275"/>
            <a:chOff x="7363487" y="491374"/>
            <a:chExt cx="560094" cy="1009875"/>
          </a:xfrm>
        </p:grpSpPr>
        <p:sp>
          <p:nvSpPr>
            <p:cNvPr id="19550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19551" name="文本框 98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24</a:t>
              </a:r>
            </a:p>
          </p:txBody>
        </p:sp>
        <p:cxnSp>
          <p:nvCxnSpPr>
            <p:cNvPr id="105" name="直接连接符 104"/>
            <p:cNvCxnSpPr/>
            <p:nvPr/>
          </p:nvCxnSpPr>
          <p:spPr bwMode="auto">
            <a:xfrm>
              <a:off x="7363487" y="993278"/>
              <a:ext cx="333604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" name="组合 78"/>
          <p:cNvGrpSpPr/>
          <p:nvPr/>
        </p:nvGrpSpPr>
        <p:grpSpPr bwMode="auto">
          <a:xfrm>
            <a:off x="2365375" y="4148138"/>
            <a:ext cx="1266825" cy="1016000"/>
            <a:chOff x="7363487" y="586286"/>
            <a:chExt cx="627768" cy="840103"/>
          </a:xfrm>
        </p:grpSpPr>
        <p:sp>
          <p:nvSpPr>
            <p:cNvPr id="19547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19548" name="文本框 107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24</a:t>
              </a:r>
            </a:p>
          </p:txBody>
        </p:sp>
        <p:cxnSp>
          <p:nvCxnSpPr>
            <p:cNvPr id="109" name="直接连接符 108"/>
            <p:cNvCxnSpPr/>
            <p:nvPr/>
          </p:nvCxnSpPr>
          <p:spPr bwMode="auto">
            <a:xfrm>
              <a:off x="7363487" y="993211"/>
              <a:ext cx="333551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组合 110"/>
          <p:cNvGrpSpPr/>
          <p:nvPr/>
        </p:nvGrpSpPr>
        <p:grpSpPr bwMode="auto">
          <a:xfrm>
            <a:off x="4183063" y="4092575"/>
            <a:ext cx="1798637" cy="1109663"/>
            <a:chOff x="12201" y="8964"/>
            <a:chExt cx="2832" cy="1584"/>
          </a:xfrm>
        </p:grpSpPr>
        <p:grpSp>
          <p:nvGrpSpPr>
            <p:cNvPr id="19538" name="组合 78"/>
            <p:cNvGrpSpPr/>
            <p:nvPr/>
          </p:nvGrpSpPr>
          <p:grpSpPr bwMode="auto">
            <a:xfrm>
              <a:off x="12201" y="8964"/>
              <a:ext cx="1342" cy="1579"/>
              <a:chOff x="7363487" y="491374"/>
              <a:chExt cx="560094" cy="957808"/>
            </a:xfrm>
          </p:grpSpPr>
          <p:sp>
            <p:nvSpPr>
              <p:cNvPr id="19544" name="文本框 4"/>
              <p:cNvSpPr txBox="1">
                <a:spLocks noChangeArrowheads="1"/>
              </p:cNvSpPr>
              <p:nvPr/>
            </p:nvSpPr>
            <p:spPr bwMode="auto">
              <a:xfrm>
                <a:off x="7387253" y="491374"/>
                <a:ext cx="349672" cy="50532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9545" name="文本框 113"/>
              <p:cNvSpPr txBox="1">
                <a:spLocks noChangeArrowheads="1"/>
              </p:cNvSpPr>
              <p:nvPr/>
            </p:nvSpPr>
            <p:spPr bwMode="auto">
              <a:xfrm>
                <a:off x="7383515" y="943859"/>
                <a:ext cx="540066" cy="50532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6</a:t>
                </a:r>
              </a:p>
            </p:txBody>
          </p:sp>
          <p:cxnSp>
            <p:nvCxnSpPr>
              <p:cNvPr id="115" name="直接连接符 114"/>
              <p:cNvCxnSpPr/>
              <p:nvPr/>
            </p:nvCxnSpPr>
            <p:spPr bwMode="auto">
              <a:xfrm>
                <a:off x="7363487" y="993101"/>
                <a:ext cx="333827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539" name="组合 78"/>
            <p:cNvGrpSpPr/>
            <p:nvPr/>
          </p:nvGrpSpPr>
          <p:grpSpPr bwMode="auto">
            <a:xfrm>
              <a:off x="13750" y="9034"/>
              <a:ext cx="1283" cy="1514"/>
              <a:chOff x="7363487" y="586286"/>
              <a:chExt cx="627768" cy="795039"/>
            </a:xfrm>
          </p:grpSpPr>
          <p:sp>
            <p:nvSpPr>
              <p:cNvPr id="19541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3746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9542" name="文本框 117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3746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</a:t>
                </a:r>
              </a:p>
            </p:txBody>
          </p:sp>
          <p:cxnSp>
            <p:nvCxnSpPr>
              <p:cNvPr id="119" name="直接连接符 118"/>
              <p:cNvCxnSpPr/>
              <p:nvPr/>
            </p:nvCxnSpPr>
            <p:spPr bwMode="auto">
              <a:xfrm>
                <a:off x="7363843" y="993391"/>
                <a:ext cx="333886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540" name="文本框 119"/>
            <p:cNvSpPr txBox="1">
              <a:spLocks noChangeArrowheads="1"/>
            </p:cNvSpPr>
            <p:nvPr/>
          </p:nvSpPr>
          <p:spPr bwMode="auto">
            <a:xfrm>
              <a:off x="12362" y="9332"/>
              <a:ext cx="1799" cy="8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　</a:t>
              </a:r>
              <a:r>
                <a:rPr lang="zh-CN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&gt;</a:t>
              </a:r>
              <a:endPara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1" name="文本框 120"/>
          <p:cNvSpPr txBox="1">
            <a:spLocks noChangeArrowheads="1"/>
          </p:cNvSpPr>
          <p:nvPr/>
        </p:nvSpPr>
        <p:spPr bwMode="auto">
          <a:xfrm>
            <a:off x="447675" y="4397375"/>
            <a:ext cx="13985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</a:t>
            </a:r>
          </a:p>
        </p:txBody>
      </p:sp>
      <p:sp>
        <p:nvSpPr>
          <p:cNvPr id="122" name="文本框 121"/>
          <p:cNvSpPr txBox="1">
            <a:spLocks noChangeArrowheads="1"/>
          </p:cNvSpPr>
          <p:nvPr/>
        </p:nvSpPr>
        <p:spPr bwMode="auto">
          <a:xfrm>
            <a:off x="2833688" y="4411663"/>
            <a:ext cx="3148012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，所以             。</a:t>
            </a:r>
            <a:endParaRPr lang="en-US" altLang="zh-CN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文本框 122"/>
          <p:cNvSpPr txBox="1">
            <a:spLocks noChangeArrowheads="1"/>
          </p:cNvSpPr>
          <p:nvPr/>
        </p:nvSpPr>
        <p:spPr bwMode="auto">
          <a:xfrm>
            <a:off x="1571625" y="4302125"/>
            <a:ext cx="965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  <p:sp>
        <p:nvSpPr>
          <p:cNvPr id="124" name="文本框 123"/>
          <p:cNvSpPr txBox="1">
            <a:spLocks noChangeArrowheads="1"/>
          </p:cNvSpPr>
          <p:nvPr/>
        </p:nvSpPr>
        <p:spPr bwMode="auto">
          <a:xfrm>
            <a:off x="1350963" y="5392738"/>
            <a:ext cx="3338512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答:红红打得快。</a:t>
            </a:r>
          </a:p>
        </p:txBody>
      </p:sp>
      <p:grpSp>
        <p:nvGrpSpPr>
          <p:cNvPr id="126" name="组合 125"/>
          <p:cNvGrpSpPr/>
          <p:nvPr/>
        </p:nvGrpSpPr>
        <p:grpSpPr bwMode="auto">
          <a:xfrm>
            <a:off x="2224088" y="1122363"/>
            <a:ext cx="1543050" cy="584200"/>
            <a:chOff x="5499" y="1000"/>
            <a:chExt cx="2431" cy="920"/>
          </a:xfrm>
        </p:grpSpPr>
        <p:sp>
          <p:nvSpPr>
            <p:cNvPr id="125" name="圆角矩形 124"/>
            <p:cNvSpPr/>
            <p:nvPr/>
          </p:nvSpPr>
          <p:spPr>
            <a:xfrm>
              <a:off x="5499" y="1000"/>
              <a:ext cx="2306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537" name="文本框 5"/>
            <p:cNvSpPr txBox="1">
              <a:spLocks noChangeArrowheads="1"/>
            </p:cNvSpPr>
            <p:nvPr/>
          </p:nvSpPr>
          <p:spPr bwMode="auto">
            <a:xfrm>
              <a:off x="5544" y="1000"/>
              <a:ext cx="238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方法一</a:t>
              </a:r>
            </a:p>
          </p:txBody>
        </p:sp>
      </p:grpSp>
      <p:grpSp>
        <p:nvGrpSpPr>
          <p:cNvPr id="127" name="组合 126"/>
          <p:cNvGrpSpPr/>
          <p:nvPr/>
        </p:nvGrpSpPr>
        <p:grpSpPr bwMode="auto">
          <a:xfrm>
            <a:off x="7827963" y="947738"/>
            <a:ext cx="1544637" cy="584200"/>
            <a:chOff x="5499" y="1000"/>
            <a:chExt cx="2431" cy="920"/>
          </a:xfrm>
        </p:grpSpPr>
        <p:sp>
          <p:nvSpPr>
            <p:cNvPr id="128" name="圆角矩形 127"/>
            <p:cNvSpPr/>
            <p:nvPr/>
          </p:nvSpPr>
          <p:spPr>
            <a:xfrm>
              <a:off x="5499" y="1000"/>
              <a:ext cx="2306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535" name="文本框 128"/>
            <p:cNvSpPr txBox="1">
              <a:spLocks noChangeArrowheads="1"/>
            </p:cNvSpPr>
            <p:nvPr/>
          </p:nvSpPr>
          <p:spPr bwMode="auto">
            <a:xfrm>
              <a:off x="5544" y="1000"/>
              <a:ext cx="238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方法二</a:t>
              </a:r>
            </a:p>
          </p:txBody>
        </p:sp>
      </p:grpSp>
      <p:grpSp>
        <p:nvGrpSpPr>
          <p:cNvPr id="178" name="组合 78"/>
          <p:cNvGrpSpPr/>
          <p:nvPr/>
        </p:nvGrpSpPr>
        <p:grpSpPr bwMode="auto">
          <a:xfrm>
            <a:off x="7310438" y="1682750"/>
            <a:ext cx="814387" cy="1014413"/>
            <a:chOff x="7363487" y="586286"/>
            <a:chExt cx="627768" cy="841926"/>
          </a:xfrm>
        </p:grpSpPr>
        <p:sp>
          <p:nvSpPr>
            <p:cNvPr id="19531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532" name="文本框 179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181" name="直接连接符 180"/>
            <p:cNvCxnSpPr/>
            <p:nvPr/>
          </p:nvCxnSpPr>
          <p:spPr bwMode="auto">
            <a:xfrm>
              <a:off x="7363487" y="993415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2" name="组合 78"/>
          <p:cNvGrpSpPr/>
          <p:nvPr/>
        </p:nvGrpSpPr>
        <p:grpSpPr bwMode="auto">
          <a:xfrm>
            <a:off x="7280275" y="2841625"/>
            <a:ext cx="852488" cy="1057275"/>
            <a:chOff x="7363487" y="491374"/>
            <a:chExt cx="560094" cy="1009853"/>
          </a:xfrm>
        </p:grpSpPr>
        <p:sp>
          <p:nvSpPr>
            <p:cNvPr id="19528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529" name="文本框 183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85" name="直接连接符 184"/>
            <p:cNvCxnSpPr/>
            <p:nvPr/>
          </p:nvCxnSpPr>
          <p:spPr bwMode="auto">
            <a:xfrm>
              <a:off x="7363487" y="993268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6" name="文本框 185"/>
          <p:cNvSpPr txBox="1">
            <a:spLocks noChangeArrowheads="1"/>
          </p:cNvSpPr>
          <p:nvPr/>
        </p:nvSpPr>
        <p:spPr bwMode="auto">
          <a:xfrm>
            <a:off x="7724775" y="1881188"/>
            <a:ext cx="7397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187" name="文本框 4"/>
          <p:cNvSpPr txBox="1">
            <a:spLocks noChangeArrowheads="1"/>
          </p:cNvSpPr>
          <p:nvPr/>
        </p:nvSpPr>
        <p:spPr bwMode="auto">
          <a:xfrm>
            <a:off x="8321675" y="1682750"/>
            <a:ext cx="11668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×2</a:t>
            </a:r>
          </a:p>
        </p:txBody>
      </p:sp>
      <p:sp>
        <p:nvSpPr>
          <p:cNvPr id="188" name="文本框 187"/>
          <p:cNvSpPr txBox="1">
            <a:spLocks noChangeArrowheads="1"/>
          </p:cNvSpPr>
          <p:nvPr/>
        </p:nvSpPr>
        <p:spPr bwMode="auto">
          <a:xfrm>
            <a:off x="8324850" y="2178050"/>
            <a:ext cx="10318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×2</a:t>
            </a:r>
          </a:p>
        </p:txBody>
      </p:sp>
      <p:cxnSp>
        <p:nvCxnSpPr>
          <p:cNvPr id="189" name="直接连接符 188"/>
          <p:cNvCxnSpPr/>
          <p:nvPr/>
        </p:nvCxnSpPr>
        <p:spPr bwMode="auto">
          <a:xfrm>
            <a:off x="8280400" y="2222500"/>
            <a:ext cx="1030288" cy="1428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0" name="文本框 189"/>
          <p:cNvSpPr txBox="1">
            <a:spLocks noChangeArrowheads="1"/>
          </p:cNvSpPr>
          <p:nvPr/>
        </p:nvSpPr>
        <p:spPr bwMode="auto">
          <a:xfrm>
            <a:off x="9255125" y="1901825"/>
            <a:ext cx="7381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191" name="组合 78"/>
          <p:cNvGrpSpPr/>
          <p:nvPr/>
        </p:nvGrpSpPr>
        <p:grpSpPr bwMode="auto">
          <a:xfrm>
            <a:off x="9740900" y="1719263"/>
            <a:ext cx="1254125" cy="1016000"/>
            <a:chOff x="7363487" y="586286"/>
            <a:chExt cx="627768" cy="840107"/>
          </a:xfrm>
        </p:grpSpPr>
        <p:sp>
          <p:nvSpPr>
            <p:cNvPr id="19525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9526" name="文本框 192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12</a:t>
              </a:r>
            </a:p>
          </p:txBody>
        </p:sp>
        <p:cxnSp>
          <p:nvCxnSpPr>
            <p:cNvPr id="194" name="直接连接符 193"/>
            <p:cNvCxnSpPr/>
            <p:nvPr/>
          </p:nvCxnSpPr>
          <p:spPr bwMode="auto">
            <a:xfrm>
              <a:off x="7363487" y="993213"/>
              <a:ext cx="333750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5" name="文本框 194"/>
          <p:cNvSpPr txBox="1">
            <a:spLocks noChangeArrowheads="1"/>
          </p:cNvSpPr>
          <p:nvPr/>
        </p:nvSpPr>
        <p:spPr bwMode="auto">
          <a:xfrm>
            <a:off x="7761288" y="3028950"/>
            <a:ext cx="7381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196" name="文本框 4"/>
          <p:cNvSpPr txBox="1">
            <a:spLocks noChangeArrowheads="1"/>
          </p:cNvSpPr>
          <p:nvPr/>
        </p:nvSpPr>
        <p:spPr bwMode="auto">
          <a:xfrm>
            <a:off x="8356600" y="2832100"/>
            <a:ext cx="1166813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×3</a:t>
            </a:r>
          </a:p>
        </p:txBody>
      </p:sp>
      <p:sp>
        <p:nvSpPr>
          <p:cNvPr id="197" name="文本框 196"/>
          <p:cNvSpPr txBox="1">
            <a:spLocks noChangeArrowheads="1"/>
          </p:cNvSpPr>
          <p:nvPr/>
        </p:nvSpPr>
        <p:spPr bwMode="auto">
          <a:xfrm>
            <a:off x="8361363" y="3325813"/>
            <a:ext cx="10302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×3</a:t>
            </a:r>
          </a:p>
        </p:txBody>
      </p:sp>
      <p:cxnSp>
        <p:nvCxnSpPr>
          <p:cNvPr id="198" name="直接连接符 197"/>
          <p:cNvCxnSpPr/>
          <p:nvPr/>
        </p:nvCxnSpPr>
        <p:spPr bwMode="auto">
          <a:xfrm>
            <a:off x="8315325" y="3370263"/>
            <a:ext cx="1030288" cy="14287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9" name="文本框 198"/>
          <p:cNvSpPr txBox="1">
            <a:spLocks noChangeArrowheads="1"/>
          </p:cNvSpPr>
          <p:nvPr/>
        </p:nvSpPr>
        <p:spPr bwMode="auto">
          <a:xfrm>
            <a:off x="9290050" y="3049588"/>
            <a:ext cx="7397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200" name="组合 78"/>
          <p:cNvGrpSpPr/>
          <p:nvPr/>
        </p:nvGrpSpPr>
        <p:grpSpPr bwMode="auto">
          <a:xfrm>
            <a:off x="9740900" y="2882900"/>
            <a:ext cx="1049338" cy="1016000"/>
            <a:chOff x="7363487" y="586286"/>
            <a:chExt cx="540066" cy="840107"/>
          </a:xfrm>
        </p:grpSpPr>
        <p:sp>
          <p:nvSpPr>
            <p:cNvPr id="19522" name="文本框 4"/>
            <p:cNvSpPr txBox="1">
              <a:spLocks noChangeArrowheads="1"/>
            </p:cNvSpPr>
            <p:nvPr/>
          </p:nvSpPr>
          <p:spPr bwMode="auto">
            <a:xfrm>
              <a:off x="7437669" y="586286"/>
              <a:ext cx="357838" cy="4825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9523" name="文本框 201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12</a:t>
              </a:r>
            </a:p>
          </p:txBody>
        </p:sp>
        <p:cxnSp>
          <p:nvCxnSpPr>
            <p:cNvPr id="203" name="直接连接符 202"/>
            <p:cNvCxnSpPr/>
            <p:nvPr/>
          </p:nvCxnSpPr>
          <p:spPr bwMode="auto">
            <a:xfrm>
              <a:off x="7363487" y="993213"/>
              <a:ext cx="333354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" name="组合 78"/>
          <p:cNvGrpSpPr/>
          <p:nvPr/>
        </p:nvGrpSpPr>
        <p:grpSpPr bwMode="auto">
          <a:xfrm>
            <a:off x="7185025" y="3984625"/>
            <a:ext cx="1087438" cy="1057275"/>
            <a:chOff x="7363487" y="491374"/>
            <a:chExt cx="560094" cy="1009875"/>
          </a:xfrm>
        </p:grpSpPr>
        <p:sp>
          <p:nvSpPr>
            <p:cNvPr id="19519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9520" name="文本框 205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12</a:t>
              </a:r>
            </a:p>
          </p:txBody>
        </p:sp>
        <p:cxnSp>
          <p:nvCxnSpPr>
            <p:cNvPr id="207" name="直接连接符 206"/>
            <p:cNvCxnSpPr/>
            <p:nvPr/>
          </p:nvCxnSpPr>
          <p:spPr bwMode="auto">
            <a:xfrm>
              <a:off x="7363487" y="993279"/>
              <a:ext cx="333603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8" name="组合 78"/>
          <p:cNvGrpSpPr/>
          <p:nvPr/>
        </p:nvGrpSpPr>
        <p:grpSpPr bwMode="auto">
          <a:xfrm>
            <a:off x="8199438" y="4029075"/>
            <a:ext cx="1090612" cy="1016000"/>
            <a:chOff x="7363487" y="586286"/>
            <a:chExt cx="540066" cy="840102"/>
          </a:xfrm>
        </p:grpSpPr>
        <p:sp>
          <p:nvSpPr>
            <p:cNvPr id="19516" name="文本框 4"/>
            <p:cNvSpPr txBox="1">
              <a:spLocks noChangeArrowheads="1"/>
            </p:cNvSpPr>
            <p:nvPr/>
          </p:nvSpPr>
          <p:spPr bwMode="auto">
            <a:xfrm>
              <a:off x="7435231" y="586286"/>
              <a:ext cx="324740" cy="4825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9517" name="文本框 209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12</a:t>
              </a:r>
            </a:p>
          </p:txBody>
        </p:sp>
        <p:cxnSp>
          <p:nvCxnSpPr>
            <p:cNvPr id="211" name="直接连接符 210"/>
            <p:cNvCxnSpPr/>
            <p:nvPr/>
          </p:nvCxnSpPr>
          <p:spPr bwMode="auto">
            <a:xfrm>
              <a:off x="7363487" y="993210"/>
              <a:ext cx="33331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组合 211"/>
          <p:cNvGrpSpPr/>
          <p:nvPr/>
        </p:nvGrpSpPr>
        <p:grpSpPr bwMode="auto">
          <a:xfrm>
            <a:off x="10017125" y="3973513"/>
            <a:ext cx="1798638" cy="1109662"/>
            <a:chOff x="12201" y="8964"/>
            <a:chExt cx="2832" cy="1584"/>
          </a:xfrm>
        </p:grpSpPr>
        <p:grpSp>
          <p:nvGrpSpPr>
            <p:cNvPr id="19507" name="组合 78"/>
            <p:cNvGrpSpPr/>
            <p:nvPr/>
          </p:nvGrpSpPr>
          <p:grpSpPr bwMode="auto">
            <a:xfrm>
              <a:off x="12201" y="8964"/>
              <a:ext cx="1342" cy="1579"/>
              <a:chOff x="7363487" y="491374"/>
              <a:chExt cx="560094" cy="957808"/>
            </a:xfrm>
          </p:grpSpPr>
          <p:sp>
            <p:nvSpPr>
              <p:cNvPr id="19513" name="文本框 4"/>
              <p:cNvSpPr txBox="1">
                <a:spLocks noChangeArrowheads="1"/>
              </p:cNvSpPr>
              <p:nvPr/>
            </p:nvSpPr>
            <p:spPr bwMode="auto">
              <a:xfrm>
                <a:off x="7387253" y="491374"/>
                <a:ext cx="349672" cy="50532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9514" name="文本框 214"/>
              <p:cNvSpPr txBox="1">
                <a:spLocks noChangeArrowheads="1"/>
              </p:cNvSpPr>
              <p:nvPr/>
            </p:nvSpPr>
            <p:spPr bwMode="auto">
              <a:xfrm>
                <a:off x="7383515" y="943859"/>
                <a:ext cx="540066" cy="50532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6</a:t>
                </a:r>
              </a:p>
            </p:txBody>
          </p:sp>
          <p:cxnSp>
            <p:nvCxnSpPr>
              <p:cNvPr id="216" name="直接连接符 215"/>
              <p:cNvCxnSpPr/>
              <p:nvPr/>
            </p:nvCxnSpPr>
            <p:spPr bwMode="auto">
              <a:xfrm>
                <a:off x="7363487" y="993101"/>
                <a:ext cx="333827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508" name="组合 78"/>
            <p:cNvGrpSpPr/>
            <p:nvPr/>
          </p:nvGrpSpPr>
          <p:grpSpPr bwMode="auto">
            <a:xfrm>
              <a:off x="13750" y="9034"/>
              <a:ext cx="1283" cy="1514"/>
              <a:chOff x="7363487" y="586286"/>
              <a:chExt cx="627768" cy="795039"/>
            </a:xfrm>
          </p:grpSpPr>
          <p:sp>
            <p:nvSpPr>
              <p:cNvPr id="19510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3746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9511" name="文本框 218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3746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</a:t>
                </a:r>
              </a:p>
            </p:txBody>
          </p:sp>
          <p:cxnSp>
            <p:nvCxnSpPr>
              <p:cNvPr id="220" name="直接连接符 219"/>
              <p:cNvCxnSpPr/>
              <p:nvPr/>
            </p:nvCxnSpPr>
            <p:spPr bwMode="auto">
              <a:xfrm>
                <a:off x="7363842" y="993391"/>
                <a:ext cx="333887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509" name="文本框 220"/>
            <p:cNvSpPr txBox="1">
              <a:spLocks noChangeArrowheads="1"/>
            </p:cNvSpPr>
            <p:nvPr/>
          </p:nvSpPr>
          <p:spPr bwMode="auto">
            <a:xfrm>
              <a:off x="12362" y="9332"/>
              <a:ext cx="1799" cy="8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　</a:t>
              </a:r>
              <a:r>
                <a:rPr lang="zh-CN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&gt;</a:t>
              </a:r>
              <a:endPara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2" name="文本框 221"/>
          <p:cNvSpPr txBox="1">
            <a:spLocks noChangeArrowheads="1"/>
          </p:cNvSpPr>
          <p:nvPr/>
        </p:nvSpPr>
        <p:spPr bwMode="auto">
          <a:xfrm>
            <a:off x="6283325" y="4278313"/>
            <a:ext cx="1398588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</a:t>
            </a:r>
          </a:p>
        </p:txBody>
      </p:sp>
      <p:sp>
        <p:nvSpPr>
          <p:cNvPr id="223" name="文本框 222"/>
          <p:cNvSpPr txBox="1">
            <a:spLocks noChangeArrowheads="1"/>
          </p:cNvSpPr>
          <p:nvPr/>
        </p:nvSpPr>
        <p:spPr bwMode="auto">
          <a:xfrm>
            <a:off x="8669338" y="4292600"/>
            <a:ext cx="31464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，所以             。</a:t>
            </a:r>
            <a:endParaRPr lang="en-US" altLang="zh-CN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4" name="文本框 223"/>
          <p:cNvSpPr txBox="1">
            <a:spLocks noChangeArrowheads="1"/>
          </p:cNvSpPr>
          <p:nvPr/>
        </p:nvSpPr>
        <p:spPr bwMode="auto">
          <a:xfrm>
            <a:off x="7407275" y="4183063"/>
            <a:ext cx="9636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  <p:sp>
        <p:nvSpPr>
          <p:cNvPr id="225" name="文本框 224"/>
          <p:cNvSpPr txBox="1">
            <a:spLocks noChangeArrowheads="1"/>
          </p:cNvSpPr>
          <p:nvPr/>
        </p:nvSpPr>
        <p:spPr bwMode="auto">
          <a:xfrm>
            <a:off x="7185025" y="5273675"/>
            <a:ext cx="33401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答:红红打得快。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3" grpId="0"/>
      <p:bldP spid="88" grpId="0"/>
      <p:bldP spid="89" grpId="0"/>
      <p:bldP spid="90" grpId="0"/>
      <p:bldP spid="92" grpId="0"/>
      <p:bldP spid="121" grpId="0"/>
      <p:bldP spid="122" grpId="0"/>
      <p:bldP spid="123" grpId="0"/>
      <p:bldP spid="124" grpId="0"/>
      <p:bldP spid="186" grpId="0"/>
      <p:bldP spid="187" grpId="0"/>
      <p:bldP spid="188" grpId="0"/>
      <p:bldP spid="190" grpId="0"/>
      <p:bldP spid="195" grpId="0"/>
      <p:bldP spid="196" grpId="0"/>
      <p:bldP spid="197" grpId="0"/>
      <p:bldP spid="199" grpId="0"/>
      <p:bldP spid="222" grpId="0"/>
      <p:bldP spid="223" grpId="0"/>
      <p:bldP spid="224" grpId="0"/>
      <p:bldP spid="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3" y="384175"/>
            <a:ext cx="25368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6" name="文本框 104"/>
          <p:cNvSpPr txBox="1">
            <a:spLocks noChangeArrowheads="1"/>
          </p:cNvSpPr>
          <p:nvPr/>
        </p:nvSpPr>
        <p:spPr bwMode="auto">
          <a:xfrm>
            <a:off x="2028825" y="2644775"/>
            <a:ext cx="8351838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   异分母分数比较大小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先把两个分数通分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变成同分母分数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再比较。用两个分母的最小公倍数作同分母计算简便。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09" name="Picture 6" descr="C:\Users\lianxiang\Desktop\解读做ppt图标\问题导入2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975" y="365125"/>
            <a:ext cx="22193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文本框 22"/>
          <p:cNvSpPr txBox="1">
            <a:spLocks noChangeArrowheads="1"/>
          </p:cNvSpPr>
          <p:nvPr/>
        </p:nvSpPr>
        <p:spPr bwMode="auto">
          <a:xfrm>
            <a:off x="3762375" y="920750"/>
            <a:ext cx="50212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找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的最小公倍数。</a:t>
            </a:r>
          </a:p>
        </p:txBody>
      </p:sp>
      <p:grpSp>
        <p:nvGrpSpPr>
          <p:cNvPr id="34" name="组合 33"/>
          <p:cNvGrpSpPr/>
          <p:nvPr/>
        </p:nvGrpSpPr>
        <p:grpSpPr bwMode="auto">
          <a:xfrm>
            <a:off x="2620963" y="1711325"/>
            <a:ext cx="2665412" cy="2219325"/>
            <a:chOff x="10966" y="2693"/>
            <a:chExt cx="4196" cy="3495"/>
          </a:xfrm>
        </p:grpSpPr>
        <p:sp>
          <p:nvSpPr>
            <p:cNvPr id="30" name="圆角矩形 29"/>
            <p:cNvSpPr/>
            <p:nvPr/>
          </p:nvSpPr>
          <p:spPr>
            <a:xfrm>
              <a:off x="10966" y="2693"/>
              <a:ext cx="4051" cy="340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524" name="文本框 15"/>
            <p:cNvSpPr txBox="1">
              <a:spLocks noChangeArrowheads="1"/>
            </p:cNvSpPr>
            <p:nvPr/>
          </p:nvSpPr>
          <p:spPr bwMode="auto">
            <a:xfrm>
              <a:off x="11110" y="2942"/>
              <a:ext cx="4052" cy="32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zh-CN" sz="3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4的倍数有：4、8、12、16、20、24</a:t>
              </a:r>
            </a:p>
            <a:p>
              <a:endParaRPr lang="zh-CN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1525" name="文本框 17"/>
            <p:cNvSpPr txBox="1">
              <a:spLocks noChangeArrowheads="1"/>
            </p:cNvSpPr>
            <p:nvPr/>
          </p:nvSpPr>
          <p:spPr bwMode="auto">
            <a:xfrm>
              <a:off x="11613" y="4981"/>
              <a:ext cx="1407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......</a:t>
              </a:r>
            </a:p>
          </p:txBody>
        </p:sp>
      </p:grpSp>
      <p:grpSp>
        <p:nvGrpSpPr>
          <p:cNvPr id="35" name="组合 34"/>
          <p:cNvGrpSpPr/>
          <p:nvPr/>
        </p:nvGrpSpPr>
        <p:grpSpPr bwMode="auto">
          <a:xfrm>
            <a:off x="6248400" y="1930400"/>
            <a:ext cx="2547938" cy="1785938"/>
            <a:chOff x="3321" y="2168"/>
            <a:chExt cx="4012" cy="2812"/>
          </a:xfrm>
        </p:grpSpPr>
        <p:sp>
          <p:nvSpPr>
            <p:cNvPr id="32" name="圆角矩形 31"/>
            <p:cNvSpPr/>
            <p:nvPr/>
          </p:nvSpPr>
          <p:spPr>
            <a:xfrm>
              <a:off x="3321" y="2168"/>
              <a:ext cx="3730" cy="2812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1520" name="组合 32"/>
            <p:cNvGrpSpPr/>
            <p:nvPr/>
          </p:nvGrpSpPr>
          <p:grpSpPr bwMode="auto">
            <a:xfrm>
              <a:off x="3361" y="2367"/>
              <a:ext cx="3973" cy="2470"/>
              <a:chOff x="1447" y="5423"/>
              <a:chExt cx="3973" cy="2470"/>
            </a:xfrm>
          </p:grpSpPr>
          <p:sp>
            <p:nvSpPr>
              <p:cNvPr id="21521" name="文本框 19"/>
              <p:cNvSpPr txBox="1">
                <a:spLocks noChangeArrowheads="1"/>
              </p:cNvSpPr>
              <p:nvPr/>
            </p:nvSpPr>
            <p:spPr bwMode="auto">
              <a:xfrm>
                <a:off x="1447" y="5423"/>
                <a:ext cx="3973" cy="24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6的倍数有：6、12、18、24</a:t>
                </a:r>
              </a:p>
            </p:txBody>
          </p:sp>
          <p:sp>
            <p:nvSpPr>
              <p:cNvPr id="21522" name="文本框 20"/>
              <p:cNvSpPr txBox="1">
                <a:spLocks noChangeArrowheads="1"/>
              </p:cNvSpPr>
              <p:nvPr/>
            </p:nvSpPr>
            <p:spPr bwMode="auto">
              <a:xfrm>
                <a:off x="2460" y="6730"/>
                <a:ext cx="1611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......</a:t>
                </a:r>
              </a:p>
            </p:txBody>
          </p:sp>
        </p:grpSp>
      </p:grpSp>
      <p:pic>
        <p:nvPicPr>
          <p:cNvPr id="159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92763" y="4483100"/>
            <a:ext cx="346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" name="组合 41"/>
          <p:cNvGrpSpPr/>
          <p:nvPr/>
        </p:nvGrpSpPr>
        <p:grpSpPr bwMode="auto">
          <a:xfrm>
            <a:off x="2922588" y="5065713"/>
            <a:ext cx="5875337" cy="1214437"/>
            <a:chOff x="4439" y="7288"/>
            <a:chExt cx="9252" cy="1912"/>
          </a:xfrm>
        </p:grpSpPr>
        <p:sp>
          <p:nvSpPr>
            <p:cNvPr id="38" name="圆角矩形 37"/>
            <p:cNvSpPr/>
            <p:nvPr/>
          </p:nvSpPr>
          <p:spPr>
            <a:xfrm>
              <a:off x="4469" y="7480"/>
              <a:ext cx="8842" cy="17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517" name="文本框 28"/>
            <p:cNvSpPr txBox="1">
              <a:spLocks noChangeArrowheads="1"/>
            </p:cNvSpPr>
            <p:nvPr/>
          </p:nvSpPr>
          <p:spPr bwMode="auto">
            <a:xfrm>
              <a:off x="4439" y="7505"/>
              <a:ext cx="9252" cy="16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zh-CN" sz="3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4和6的公倍数有：12、2</a:t>
              </a: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4</a:t>
              </a:r>
            </a:p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公倍数中最小的一个是</a:t>
              </a:r>
              <a:r>
                <a:rPr lang="zh-CN" altLang="zh-CN" sz="3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12</a:t>
              </a:r>
            </a:p>
          </p:txBody>
        </p:sp>
        <p:sp>
          <p:nvSpPr>
            <p:cNvPr id="21518" name="文本框 39"/>
            <p:cNvSpPr txBox="1">
              <a:spLocks noChangeArrowheads="1"/>
            </p:cNvSpPr>
            <p:nvPr/>
          </p:nvSpPr>
          <p:spPr bwMode="auto">
            <a:xfrm>
              <a:off x="11905" y="7288"/>
              <a:ext cx="1407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......</a:t>
              </a:r>
            </a:p>
          </p:txBody>
        </p:sp>
      </p:grpSp>
      <p:sp>
        <p:nvSpPr>
          <p:cNvPr id="41" name="右大括号 40"/>
          <p:cNvSpPr/>
          <p:nvPr/>
        </p:nvSpPr>
        <p:spPr>
          <a:xfrm rot="5400000">
            <a:off x="5584032" y="1996281"/>
            <a:ext cx="361950" cy="4351337"/>
          </a:xfrm>
          <a:prstGeom prst="rightBrace">
            <a:avLst/>
          </a:prstGeom>
          <a:solidFill>
            <a:srgbClr val="FFFFE6"/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3" name="文本框 22"/>
          <p:cNvSpPr txBox="1">
            <a:spLocks noChangeArrowheads="1"/>
          </p:cNvSpPr>
          <p:nvPr/>
        </p:nvSpPr>
        <p:spPr bwMode="auto">
          <a:xfrm>
            <a:off x="346075" y="357188"/>
            <a:ext cx="2190750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规范解答</a:t>
            </a: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3225800" y="1241425"/>
            <a:ext cx="50561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4的倍数</a:t>
            </a:r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6的倍数</a:t>
            </a:r>
          </a:p>
        </p:txBody>
      </p:sp>
      <p:sp>
        <p:nvSpPr>
          <p:cNvPr id="22535" name="Rectangle 1"/>
          <p:cNvSpPr>
            <a:spLocks noChangeArrowheads="1"/>
          </p:cNvSpPr>
          <p:nvPr/>
        </p:nvSpPr>
        <p:spPr bwMode="auto">
          <a:xfrm>
            <a:off x="5135563" y="2947988"/>
            <a:ext cx="112553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endParaRPr lang="zh-CN" altLang="zh-CN" sz="3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241675" y="4622800"/>
            <a:ext cx="4386263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6的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</a:t>
            </a:r>
            <a:r>
              <a:rPr lang="zh-CN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倍数</a:t>
            </a:r>
          </a:p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</a:t>
            </a:r>
          </a:p>
        </p:txBody>
      </p:sp>
      <p:sp>
        <p:nvSpPr>
          <p:cNvPr id="21" name="椭圆 20"/>
          <p:cNvSpPr/>
          <p:nvPr/>
        </p:nvSpPr>
        <p:spPr>
          <a:xfrm>
            <a:off x="2803525" y="2032000"/>
            <a:ext cx="3417888" cy="181768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prstClr val="white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64100" y="2032000"/>
            <a:ext cx="3298825" cy="18161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prstClr val="white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2539" name="Rectangle 1"/>
          <p:cNvSpPr>
            <a:spLocks noChangeArrowheads="1"/>
          </p:cNvSpPr>
          <p:nvPr/>
        </p:nvSpPr>
        <p:spPr bwMode="auto">
          <a:xfrm>
            <a:off x="5151438" y="2233613"/>
            <a:ext cx="1125537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12 </a:t>
            </a:r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endParaRPr lang="zh-CN" altLang="zh-CN" sz="3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2540" name="组合 38"/>
          <p:cNvGrpSpPr/>
          <p:nvPr/>
        </p:nvGrpSpPr>
        <p:grpSpPr bwMode="auto">
          <a:xfrm>
            <a:off x="6586538" y="2362200"/>
            <a:ext cx="1690687" cy="1076325"/>
            <a:chOff x="9725" y="3720"/>
            <a:chExt cx="2661" cy="1694"/>
          </a:xfrm>
        </p:grpSpPr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9725" y="3720"/>
              <a:ext cx="2401" cy="169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marL="514350" indent="-514350" fontAlgn="auto">
                <a:spcBef>
                  <a:spcPts val="0"/>
                </a:spcBef>
                <a:spcAft>
                  <a:spcPts val="0"/>
                </a:spcAft>
                <a:buFontTx/>
                <a:buAutoNum type="arabicPlain" startAt="6"/>
                <a:defRPr/>
              </a:pPr>
              <a:r>
                <a:rPr lang="en-US" altLang="zh-CN" sz="32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18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30</a:t>
              </a:r>
              <a:endParaRPr lang="zh-CN" altLang="zh-CN" sz="3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2546" name="Rectangle 1"/>
            <p:cNvSpPr>
              <a:spLocks noChangeArrowheads="1"/>
            </p:cNvSpPr>
            <p:nvPr/>
          </p:nvSpPr>
          <p:spPr bwMode="auto">
            <a:xfrm>
              <a:off x="10614" y="4292"/>
              <a:ext cx="1772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……</a:t>
              </a:r>
              <a:endParaRPr lang="zh-CN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541" name="组合 39"/>
          <p:cNvGrpSpPr/>
          <p:nvPr/>
        </p:nvGrpSpPr>
        <p:grpSpPr bwMode="auto">
          <a:xfrm>
            <a:off x="3363913" y="2155825"/>
            <a:ext cx="1995487" cy="1568450"/>
            <a:chOff x="5297" y="3396"/>
            <a:chExt cx="3144" cy="2470"/>
          </a:xfrm>
        </p:grpSpPr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5297" y="3396"/>
              <a:ext cx="3144" cy="247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4   8</a:t>
              </a:r>
            </a:p>
            <a:p>
              <a:pPr marL="514350" indent="-514350" fontAlgn="auto">
                <a:spcBef>
                  <a:spcPts val="0"/>
                </a:spcBef>
                <a:spcAft>
                  <a:spcPts val="0"/>
                </a:spcAft>
                <a:buFontTx/>
                <a:buAutoNum type="arabicPlain" startAt="16"/>
                <a:defRPr/>
              </a:pPr>
              <a:r>
                <a:rPr lang="en-US" altLang="zh-CN" sz="32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20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28</a:t>
              </a:r>
              <a:endParaRPr lang="zh-CN" altLang="zh-CN" sz="3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2544" name="Rectangle 1"/>
            <p:cNvSpPr>
              <a:spLocks noChangeArrowheads="1"/>
            </p:cNvSpPr>
            <p:nvPr/>
          </p:nvSpPr>
          <p:spPr bwMode="auto">
            <a:xfrm>
              <a:off x="6200" y="4715"/>
              <a:ext cx="1772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……</a:t>
              </a:r>
              <a:endParaRPr lang="zh-CN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59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9713" y="3949700"/>
            <a:ext cx="3444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3" y="384175"/>
            <a:ext cx="25368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8" name="文本框 104"/>
          <p:cNvSpPr txBox="1">
            <a:spLocks noChangeArrowheads="1"/>
          </p:cNvSpPr>
          <p:nvPr/>
        </p:nvSpPr>
        <p:spPr bwMode="auto">
          <a:xfrm>
            <a:off x="2028825" y="2446338"/>
            <a:ext cx="8351838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   几个数公有的倍数叫做这几个数的公倍数。其中最小的一个叫做这几个数的最小公倍数。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2028825" y="4403725"/>
            <a:ext cx="8351838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公倍数没有最大的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只有最小的。公倍数的个数有无数个。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4581" name="组合 12"/>
          <p:cNvGrpSpPr/>
          <p:nvPr/>
        </p:nvGrpSpPr>
        <p:grpSpPr bwMode="auto">
          <a:xfrm>
            <a:off x="542925" y="425450"/>
            <a:ext cx="2424113" cy="584200"/>
            <a:chOff x="856" y="671"/>
            <a:chExt cx="3816" cy="918"/>
          </a:xfrm>
        </p:grpSpPr>
        <p:pic>
          <p:nvPicPr>
            <p:cNvPr id="24590" name="Picture 6" descr="C:\Users\lianxiang\Desktop\解读做ppt图标\问题导入2.tif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r="14879" b="20137"/>
            <a:stretch>
              <a:fillRect/>
            </a:stretch>
          </p:blipFill>
          <p:spPr bwMode="auto">
            <a:xfrm>
              <a:off x="856" y="748"/>
              <a:ext cx="2975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1" name="文本框 8"/>
            <p:cNvSpPr txBox="1">
              <a:spLocks noChangeArrowheads="1"/>
            </p:cNvSpPr>
            <p:nvPr/>
          </p:nvSpPr>
          <p:spPr bwMode="auto">
            <a:xfrm>
              <a:off x="3682" y="671"/>
              <a:ext cx="99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rgbClr val="18A2FF"/>
                  </a:solidFill>
                  <a:latin typeface="Times New Roman" panose="02020603050405020304" pitchFamily="18" charset="0"/>
                  <a:ea typeface="新宋体" panose="02010609030101010101" pitchFamily="49" charset="-122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883" y="1519"/>
              <a:ext cx="3309" cy="2"/>
            </a:xfrm>
            <a:prstGeom prst="line">
              <a:avLst/>
            </a:prstGeom>
            <a:ln w="19050">
              <a:solidFill>
                <a:srgbClr val="0FFFF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82" name="文本框 13"/>
          <p:cNvSpPr txBox="1">
            <a:spLocks noChangeArrowheads="1"/>
          </p:cNvSpPr>
          <p:nvPr/>
        </p:nvSpPr>
        <p:spPr bwMode="auto">
          <a:xfrm>
            <a:off x="2338388" y="1171575"/>
            <a:ext cx="7358062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求下面每组数的最小公倍数。</a:t>
            </a:r>
          </a:p>
          <a:p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和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　　　　　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和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32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　　　　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12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和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/>
              </a:rPr>
              <a:t>24</a:t>
            </a:r>
          </a:p>
        </p:txBody>
      </p:sp>
      <p:sp>
        <p:nvSpPr>
          <p:cNvPr id="67" name="文本框 66"/>
          <p:cNvSpPr txBox="1">
            <a:spLocks noChangeArrowheads="1"/>
          </p:cNvSpPr>
          <p:nvPr/>
        </p:nvSpPr>
        <p:spPr bwMode="auto">
          <a:xfrm>
            <a:off x="2043113" y="2505075"/>
            <a:ext cx="9732962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(1)7和5的最大公因数是1,最小公倍数是5×7=35。</a:t>
            </a:r>
          </a:p>
        </p:txBody>
      </p:sp>
      <p:sp>
        <p:nvSpPr>
          <p:cNvPr id="68" name="文本框 67"/>
          <p:cNvSpPr txBox="1">
            <a:spLocks noChangeArrowheads="1"/>
          </p:cNvSpPr>
          <p:nvPr/>
        </p:nvSpPr>
        <p:spPr bwMode="auto">
          <a:xfrm>
            <a:off x="2039938" y="3090863"/>
            <a:ext cx="64833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(2)8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:8,16,24,32,40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  <a:cs typeface="微软雅黑" panose="020B0503020204020204" pitchFamily="34" charset="-122"/>
              </a:rPr>
              <a:t>……</a:t>
            </a:r>
          </a:p>
        </p:txBody>
      </p:sp>
      <p:sp>
        <p:nvSpPr>
          <p:cNvPr id="120" name="TextBox 6"/>
          <p:cNvSpPr txBox="1">
            <a:spLocks noChangeArrowheads="1"/>
          </p:cNvSpPr>
          <p:nvPr/>
        </p:nvSpPr>
        <p:spPr bwMode="auto">
          <a:xfrm>
            <a:off x="2033588" y="4837113"/>
            <a:ext cx="62452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(3)12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:12,24,36,48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  <a:cs typeface="微软雅黑" panose="020B0503020204020204" pitchFamily="34" charset="-122"/>
              </a:rPr>
              <a:t>……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43175" y="3675063"/>
            <a:ext cx="6483350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:32,64,96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  <a:cs typeface="微软雅黑" panose="020B0503020204020204" pitchFamily="34" charset="-122"/>
              </a:rPr>
              <a:t>……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2530475" y="4257675"/>
            <a:ext cx="508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的最小公倍数是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43175" y="5386388"/>
            <a:ext cx="57594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:24,48,72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  <a:cs typeface="微软雅黑" panose="020B0503020204020204" pitchFamily="34" charset="-122"/>
              </a:rPr>
              <a:t>……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2519363" y="5981700"/>
            <a:ext cx="57594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的最小公倍数是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120" grpId="0"/>
      <p:bldP spid="3" grpId="0"/>
      <p:bldP spid="100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宽屏</PresentationFormat>
  <Paragraphs>137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方正刻本仿宋简体</vt:lpstr>
      <vt:lpstr>方正宋三_GBK</vt:lpstr>
      <vt:lpstr>华文楷体</vt:lpstr>
      <vt:lpstr>华文隶书</vt:lpstr>
      <vt:lpstr>楷体</vt:lpstr>
      <vt:lpstr>楷体_GB2312</vt:lpstr>
      <vt:lpstr>宋体</vt:lpstr>
      <vt:lpstr>微软雅黑</vt:lpstr>
      <vt:lpstr>新宋体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229</cp:revision>
  <dcterms:created xsi:type="dcterms:W3CDTF">2015-06-27T04:22:00Z</dcterms:created>
  <dcterms:modified xsi:type="dcterms:W3CDTF">2023-01-17T02:11:02Z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E940A9E3ADDB43EF920E3CA2E9195F34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