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0" r:id="rId2"/>
    <p:sldId id="356" r:id="rId3"/>
    <p:sldId id="370" r:id="rId4"/>
    <p:sldId id="369" r:id="rId5"/>
    <p:sldId id="344" r:id="rId6"/>
    <p:sldId id="345" r:id="rId7"/>
    <p:sldId id="371" r:id="rId8"/>
    <p:sldId id="326" r:id="rId9"/>
    <p:sldId id="374" r:id="rId10"/>
    <p:sldId id="375" r:id="rId11"/>
    <p:sldId id="376" r:id="rId12"/>
    <p:sldId id="372" r:id="rId13"/>
    <p:sldId id="373" r:id="rId14"/>
    <p:sldId id="342" r:id="rId15"/>
    <p:sldId id="377" r:id="rId16"/>
    <p:sldId id="340" r:id="rId17"/>
    <p:sldId id="39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6"/>
    <a:srgbClr val="9B13AB"/>
    <a:srgbClr val="3EF5F8"/>
    <a:srgbClr val="08C9CC"/>
    <a:srgbClr val="CC89FC"/>
    <a:srgbClr val="01D757"/>
    <a:srgbClr val="0FF92B"/>
    <a:srgbClr val="0BAAFD"/>
    <a:srgbClr val="3F34D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8" autoAdjust="0"/>
  </p:normalViewPr>
  <p:slideViewPr>
    <p:cSldViewPr snapToGrid="0">
      <p:cViewPr>
        <p:scale>
          <a:sx n="100" d="100"/>
          <a:sy n="100" d="100"/>
        </p:scale>
        <p:origin x="-954" y="-294"/>
      </p:cViewPr>
      <p:guideLst>
        <p:guide orient="horz" pos="212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39C7E-8FDC-4429-B0A1-94175D57364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D6F2C-1050-4696-83AB-26AF6714F4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4193" y="5650152"/>
            <a:ext cx="1136899" cy="23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503317" y="-288759"/>
            <a:ext cx="4956575" cy="2110821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9561307" y="5016586"/>
            <a:ext cx="2294735" cy="1967781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9755148" y="3546028"/>
            <a:ext cx="1907051" cy="1749643"/>
          </a:xfrm>
          <a:prstGeom prst="rect">
            <a:avLst/>
          </a:prstGeom>
          <a:noFill/>
        </p:spPr>
      </p:pic>
      <p:sp>
        <p:nvSpPr>
          <p:cNvPr id="2" name="TextBox 8"/>
          <p:cNvSpPr txBox="1"/>
          <p:nvPr/>
        </p:nvSpPr>
        <p:spPr>
          <a:xfrm>
            <a:off x="1" y="226876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5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方体和</a:t>
            </a:r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5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方体的</a:t>
            </a:r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</a:t>
            </a:r>
          </a:p>
        </p:txBody>
      </p:sp>
      <p:pic>
        <p:nvPicPr>
          <p:cNvPr id="2050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0682" y="3910965"/>
            <a:ext cx="2578735" cy="3073400"/>
          </a:xfrm>
          <a:prstGeom prst="rect">
            <a:avLst/>
          </a:prstGeom>
          <a:noFill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281449" y="582502"/>
            <a:ext cx="54737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五年级数学</a:t>
            </a:r>
            <a:r>
              <a:rPr lang="en-US" altLang="zh-CN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下    新课标</a:t>
            </a:r>
            <a:r>
              <a:rPr lang="en-US" altLang="zh-CN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[</a:t>
            </a: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冀教</a:t>
            </a:r>
            <a:r>
              <a:rPr lang="en-US" altLang="zh-CN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]    </a:t>
            </a: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第</a:t>
            </a:r>
            <a:r>
              <a:rPr lang="en-US" altLang="zh-CN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单元</a:t>
            </a:r>
            <a:endParaRPr lang="zh-CN" altLang="en-US" b="1" dirty="0">
              <a:solidFill>
                <a:schemeClr val="tx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48757" y="556369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450975" y="2995932"/>
            <a:ext cx="9465311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(2)正方体的12条棱的长度都相等;长方体的12条棱可以分成3组。</a:t>
            </a:r>
          </a:p>
        </p:txBody>
      </p:sp>
      <p:pic>
        <p:nvPicPr>
          <p:cNvPr id="709" name="图32.jpg" descr="id:2147505195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5221" y="590552"/>
            <a:ext cx="3983355" cy="1627505"/>
          </a:xfrm>
          <a:prstGeom prst="rect">
            <a:avLst/>
          </a:prstGeom>
        </p:spPr>
      </p:pic>
      <p:grpSp>
        <p:nvGrpSpPr>
          <p:cNvPr id="79" name="组合 78"/>
          <p:cNvGrpSpPr/>
          <p:nvPr/>
        </p:nvGrpSpPr>
        <p:grpSpPr>
          <a:xfrm>
            <a:off x="1923415" y="4217670"/>
            <a:ext cx="9579611" cy="1675765"/>
            <a:chOff x="3029" y="6642"/>
            <a:chExt cx="15086" cy="2639"/>
          </a:xfrm>
        </p:grpSpPr>
        <p:sp>
          <p:nvSpPr>
            <p:cNvPr id="12" name="文本框 11"/>
            <p:cNvSpPr txBox="1"/>
            <p:nvPr/>
          </p:nvSpPr>
          <p:spPr>
            <a:xfrm>
              <a:off x="3029" y="7393"/>
              <a:ext cx="15086" cy="16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sz="3200" b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12条棱分3组                                 每组4条棱的</a:t>
              </a:r>
            </a:p>
            <a:p>
              <a:pPr indent="0"/>
              <a:endParaRPr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grpSp>
          <p:nvGrpSpPr>
            <p:cNvPr id="77" name="组合 76"/>
            <p:cNvGrpSpPr/>
            <p:nvPr/>
          </p:nvGrpSpPr>
          <p:grpSpPr>
            <a:xfrm>
              <a:off x="7112" y="6642"/>
              <a:ext cx="6137" cy="2472"/>
              <a:chOff x="5524" y="8312"/>
              <a:chExt cx="6137" cy="2472"/>
            </a:xfrm>
          </p:grpSpPr>
          <p:sp>
            <p:nvSpPr>
              <p:cNvPr id="74" name="文本框 73"/>
              <p:cNvSpPr txBox="1"/>
              <p:nvPr/>
            </p:nvSpPr>
            <p:spPr>
              <a:xfrm>
                <a:off x="5772" y="8312"/>
                <a:ext cx="5889" cy="24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indent="0"/>
                <a:r>
                  <a:rPr lang="zh-CN" sz="3200" b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横向平行一组</a:t>
                </a:r>
                <a:r>
                  <a:rPr lang="en-US" altLang="zh-CN" sz="3200" b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4</a:t>
                </a:r>
                <a:r>
                  <a:rPr lang="zh-CN" altLang="en-US" sz="3200" b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条</a:t>
                </a:r>
              </a:p>
              <a:p>
                <a:pPr indent="0"/>
                <a:r>
                  <a:rPr lang="zh-CN" altLang="en-US" sz="3200" b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纵向平行一组</a:t>
                </a:r>
                <a:r>
                  <a:rPr lang="en-US" altLang="zh-CN" sz="3200" b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4</a:t>
                </a:r>
                <a:r>
                  <a:rPr lang="zh-CN" altLang="en-US" sz="3200" b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条</a:t>
                </a:r>
              </a:p>
              <a:p>
                <a:pPr indent="0"/>
                <a:r>
                  <a:rPr lang="zh-CN" altLang="en-US" sz="3200" b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竖直平行一组</a:t>
                </a:r>
                <a:r>
                  <a:rPr lang="en-US" altLang="zh-CN" sz="3200" b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4</a:t>
                </a:r>
                <a:r>
                  <a:rPr lang="zh-CN" altLang="en-US" sz="3200" b="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条</a:t>
                </a:r>
              </a:p>
            </p:txBody>
          </p:sp>
          <p:sp>
            <p:nvSpPr>
              <p:cNvPr id="75" name="左大括号 74"/>
              <p:cNvSpPr/>
              <p:nvPr/>
            </p:nvSpPr>
            <p:spPr>
              <a:xfrm>
                <a:off x="5524" y="8577"/>
                <a:ext cx="248" cy="2026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右大括号 75"/>
              <p:cNvSpPr/>
              <p:nvPr/>
            </p:nvSpPr>
            <p:spPr>
              <a:xfrm>
                <a:off x="10850" y="8577"/>
                <a:ext cx="446" cy="1957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8" name="文本框 77"/>
            <p:cNvSpPr txBox="1"/>
            <p:nvPr/>
          </p:nvSpPr>
          <p:spPr>
            <a:xfrm>
              <a:off x="12985" y="8360"/>
              <a:ext cx="3238" cy="9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长度相等</a:t>
              </a:r>
              <a:endParaRPr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544955" y="718186"/>
            <a:ext cx="8473440" cy="584835"/>
            <a:chOff x="3450" y="2063"/>
            <a:chExt cx="11636" cy="921"/>
          </a:xfrm>
        </p:grpSpPr>
        <p:sp>
          <p:nvSpPr>
            <p:cNvPr id="100" name="文本框 99"/>
            <p:cNvSpPr txBox="1"/>
            <p:nvPr/>
          </p:nvSpPr>
          <p:spPr>
            <a:xfrm>
              <a:off x="4113" y="2063"/>
              <a:ext cx="10973" cy="9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zh-CN" sz="3200" b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</a:rPr>
                <a:t>认识长方体的长、宽、高及正方体的棱长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450" y="2063"/>
              <a:ext cx="663" cy="9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2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34818" name="直接连接符 34817"/>
          <p:cNvSpPr/>
          <p:nvPr/>
        </p:nvSpPr>
        <p:spPr>
          <a:xfrm>
            <a:off x="2822259" y="2057715"/>
            <a:ext cx="1191" cy="113347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19" name="直接连接符 34818"/>
          <p:cNvSpPr/>
          <p:nvPr/>
        </p:nvSpPr>
        <p:spPr>
          <a:xfrm>
            <a:off x="3471150" y="1679094"/>
            <a:ext cx="1781175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0" name="直接连接符 34819"/>
          <p:cNvSpPr/>
          <p:nvPr/>
        </p:nvSpPr>
        <p:spPr>
          <a:xfrm flipH="1">
            <a:off x="2822259" y="1679095"/>
            <a:ext cx="647700" cy="378619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1" name="直接连接符 34820"/>
          <p:cNvSpPr/>
          <p:nvPr/>
        </p:nvSpPr>
        <p:spPr>
          <a:xfrm>
            <a:off x="2822259" y="2057713"/>
            <a:ext cx="1781175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2" name="直接连接符 34821"/>
          <p:cNvSpPr/>
          <p:nvPr/>
        </p:nvSpPr>
        <p:spPr>
          <a:xfrm>
            <a:off x="3471150" y="2813759"/>
            <a:ext cx="1781175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3" name="直接连接符 34822"/>
          <p:cNvSpPr/>
          <p:nvPr/>
        </p:nvSpPr>
        <p:spPr>
          <a:xfrm>
            <a:off x="5252324" y="1679096"/>
            <a:ext cx="2381" cy="113347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4" name="直接连接符 34823"/>
          <p:cNvSpPr/>
          <p:nvPr/>
        </p:nvSpPr>
        <p:spPr>
          <a:xfrm>
            <a:off x="3471150" y="1679096"/>
            <a:ext cx="1191" cy="113347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5" name="直接连接符 34824"/>
          <p:cNvSpPr/>
          <p:nvPr/>
        </p:nvSpPr>
        <p:spPr>
          <a:xfrm flipH="1">
            <a:off x="2822259" y="2813761"/>
            <a:ext cx="647700" cy="378619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6" name="直接连接符 34825"/>
          <p:cNvSpPr/>
          <p:nvPr/>
        </p:nvSpPr>
        <p:spPr>
          <a:xfrm flipH="1">
            <a:off x="4604625" y="1679095"/>
            <a:ext cx="647700" cy="378619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7" name="直接连接符 34826"/>
          <p:cNvSpPr/>
          <p:nvPr/>
        </p:nvSpPr>
        <p:spPr>
          <a:xfrm>
            <a:off x="4604625" y="2057715"/>
            <a:ext cx="1191" cy="113347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8" name="直接连接符 34827"/>
          <p:cNvSpPr/>
          <p:nvPr/>
        </p:nvSpPr>
        <p:spPr>
          <a:xfrm>
            <a:off x="2822259" y="3191188"/>
            <a:ext cx="1781175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9" name="直接连接符 34828"/>
          <p:cNvSpPr/>
          <p:nvPr/>
        </p:nvSpPr>
        <p:spPr>
          <a:xfrm flipH="1">
            <a:off x="4604625" y="2812571"/>
            <a:ext cx="647700" cy="378619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0" name="文本框 34829"/>
          <p:cNvSpPr txBox="1"/>
          <p:nvPr/>
        </p:nvSpPr>
        <p:spPr>
          <a:xfrm>
            <a:off x="3381008" y="3130570"/>
            <a:ext cx="540544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长</a:t>
            </a:r>
          </a:p>
        </p:txBody>
      </p:sp>
      <p:sp>
        <p:nvSpPr>
          <p:cNvPr id="34831" name="文本框 34830"/>
          <p:cNvSpPr txBox="1"/>
          <p:nvPr/>
        </p:nvSpPr>
        <p:spPr>
          <a:xfrm>
            <a:off x="4821168" y="2866147"/>
            <a:ext cx="628651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宽</a:t>
            </a:r>
          </a:p>
        </p:txBody>
      </p:sp>
      <p:sp>
        <p:nvSpPr>
          <p:cNvPr id="34832" name="文本框 34831"/>
          <p:cNvSpPr txBox="1"/>
          <p:nvPr/>
        </p:nvSpPr>
        <p:spPr>
          <a:xfrm>
            <a:off x="4173098" y="2183150"/>
            <a:ext cx="701279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</a:p>
        </p:txBody>
      </p:sp>
      <p:sp>
        <p:nvSpPr>
          <p:cNvPr id="34834" name="椭圆 34833"/>
          <p:cNvSpPr/>
          <p:nvPr/>
        </p:nvSpPr>
        <p:spPr>
          <a:xfrm>
            <a:off x="4549855" y="3136419"/>
            <a:ext cx="109539" cy="109538"/>
          </a:xfrm>
          <a:prstGeom prst="ellipse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835" name="直接连接符 34834"/>
          <p:cNvSpPr/>
          <p:nvPr/>
        </p:nvSpPr>
        <p:spPr>
          <a:xfrm>
            <a:off x="2812099" y="3196268"/>
            <a:ext cx="1781175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6" name="直接连接符 34835"/>
          <p:cNvSpPr/>
          <p:nvPr/>
        </p:nvSpPr>
        <p:spPr>
          <a:xfrm>
            <a:off x="4604624" y="2056524"/>
            <a:ext cx="2381" cy="113347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7" name="直接连接符 34836"/>
          <p:cNvSpPr/>
          <p:nvPr/>
        </p:nvSpPr>
        <p:spPr>
          <a:xfrm flipH="1">
            <a:off x="4624945" y="2802411"/>
            <a:ext cx="647700" cy="378619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849629" y="4480560"/>
            <a:ext cx="5480051" cy="1910080"/>
            <a:chOff x="1338" y="7056"/>
            <a:chExt cx="8630" cy="3008"/>
          </a:xfrm>
        </p:grpSpPr>
        <p:pic>
          <p:nvPicPr>
            <p:cNvPr id="12" name="ad88a.jpg" descr="id:2147505230;FounderCES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38" y="7512"/>
              <a:ext cx="1700" cy="2552"/>
            </a:xfrm>
            <a:prstGeom prst="rect">
              <a:avLst/>
            </a:prstGeom>
          </p:spPr>
        </p:pic>
        <p:sp>
          <p:nvSpPr>
            <p:cNvPr id="42" name="圆角矩形标注 41"/>
            <p:cNvSpPr/>
            <p:nvPr/>
          </p:nvSpPr>
          <p:spPr>
            <a:xfrm>
              <a:off x="3882" y="7104"/>
              <a:ext cx="5722" cy="2030"/>
            </a:xfrm>
            <a:prstGeom prst="wedgeRoundRectCallout">
              <a:avLst>
                <a:gd name="adj1" fmla="val -66776"/>
                <a:gd name="adj2" fmla="val 49338"/>
                <a:gd name="adj3" fmla="val 16667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88" y="7056"/>
              <a:ext cx="6180" cy="218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zh-CN" altLang="en-US" sz="28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相交于一个顶点的三条棱的长度，分别叫做长方体的</a:t>
              </a:r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长、宽、高</a:t>
              </a:r>
              <a:r>
                <a:rPr lang="zh-CN" altLang="en-US" sz="28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。</a:t>
              </a:r>
              <a:endParaRPr lang="zh-CN" altLang="en-US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067551" y="4395471"/>
            <a:ext cx="4354195" cy="1887855"/>
            <a:chOff x="11130" y="6922"/>
            <a:chExt cx="6857" cy="2973"/>
          </a:xfrm>
        </p:grpSpPr>
        <p:pic>
          <p:nvPicPr>
            <p:cNvPr id="715" name="ad88.jpg" descr="id:2147505237;FounderCES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6064" y="7682"/>
              <a:ext cx="1923" cy="2213"/>
            </a:xfrm>
            <a:prstGeom prst="rect">
              <a:avLst/>
            </a:prstGeom>
          </p:spPr>
        </p:pic>
        <p:sp>
          <p:nvSpPr>
            <p:cNvPr id="38" name="圆角矩形标注 37"/>
            <p:cNvSpPr/>
            <p:nvPr/>
          </p:nvSpPr>
          <p:spPr>
            <a:xfrm>
              <a:off x="11179" y="6922"/>
              <a:ext cx="4185" cy="2164"/>
            </a:xfrm>
            <a:prstGeom prst="wedgeRoundRectCallout">
              <a:avLst>
                <a:gd name="adj1" fmla="val 68766"/>
                <a:gd name="adj2" fmla="val 44440"/>
                <a:gd name="adj3" fmla="val 16667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130" y="6930"/>
              <a:ext cx="4695" cy="2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正方体的每条棱的长度，都叫做正方体的</a:t>
              </a:r>
              <a:r>
                <a:rPr lang="zh-CN" altLang="en-US" sz="2800" dirty="0">
                  <a:solidFill>
                    <a:srgbClr val="D41A0C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棱长</a:t>
              </a:r>
              <a:r>
                <a:rPr lang="zh-CN" altLang="en-US" sz="2800" dirty="0" smtClean="0">
                  <a:solidFill>
                    <a:srgbClr val="E64823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。</a:t>
              </a:r>
              <a:endPara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1" name="直接连接符 20"/>
          <p:cNvSpPr/>
          <p:nvPr/>
        </p:nvSpPr>
        <p:spPr>
          <a:xfrm>
            <a:off x="7092951" y="2049782"/>
            <a:ext cx="635" cy="111569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直接连接符 21"/>
          <p:cNvSpPr/>
          <p:nvPr/>
        </p:nvSpPr>
        <p:spPr>
          <a:xfrm>
            <a:off x="7544435" y="1677035"/>
            <a:ext cx="1239520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直接连接符 22"/>
          <p:cNvSpPr/>
          <p:nvPr/>
        </p:nvSpPr>
        <p:spPr>
          <a:xfrm flipH="1">
            <a:off x="7092949" y="1677037"/>
            <a:ext cx="450851" cy="37274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直接连接符 23"/>
          <p:cNvSpPr/>
          <p:nvPr/>
        </p:nvSpPr>
        <p:spPr>
          <a:xfrm>
            <a:off x="7092951" y="2049780"/>
            <a:ext cx="1239520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直接连接符 24"/>
          <p:cNvSpPr/>
          <p:nvPr/>
        </p:nvSpPr>
        <p:spPr>
          <a:xfrm>
            <a:off x="7544435" y="2794000"/>
            <a:ext cx="1239520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直接连接符 25"/>
          <p:cNvSpPr/>
          <p:nvPr/>
        </p:nvSpPr>
        <p:spPr>
          <a:xfrm>
            <a:off x="8783957" y="1677037"/>
            <a:ext cx="1905" cy="111569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直接连接符 26"/>
          <p:cNvSpPr/>
          <p:nvPr/>
        </p:nvSpPr>
        <p:spPr>
          <a:xfrm>
            <a:off x="7544436" y="1677037"/>
            <a:ext cx="635" cy="111569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直接连接符 27"/>
          <p:cNvSpPr/>
          <p:nvPr/>
        </p:nvSpPr>
        <p:spPr>
          <a:xfrm flipH="1">
            <a:off x="7092949" y="2794002"/>
            <a:ext cx="450851" cy="37274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直接连接符 28"/>
          <p:cNvSpPr/>
          <p:nvPr/>
        </p:nvSpPr>
        <p:spPr>
          <a:xfrm flipH="1">
            <a:off x="8333105" y="1677037"/>
            <a:ext cx="450851" cy="37274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直接连接符 30"/>
          <p:cNvSpPr/>
          <p:nvPr/>
        </p:nvSpPr>
        <p:spPr>
          <a:xfrm>
            <a:off x="8333105" y="2049782"/>
            <a:ext cx="635" cy="111569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直接连接符 31"/>
          <p:cNvSpPr/>
          <p:nvPr/>
        </p:nvSpPr>
        <p:spPr>
          <a:xfrm>
            <a:off x="7092951" y="3165475"/>
            <a:ext cx="1239520" cy="0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直接连接符 32"/>
          <p:cNvSpPr/>
          <p:nvPr/>
        </p:nvSpPr>
        <p:spPr>
          <a:xfrm flipH="1">
            <a:off x="8333105" y="2792732"/>
            <a:ext cx="450851" cy="372745"/>
          </a:xfrm>
          <a:prstGeom prst="line">
            <a:avLst/>
          </a:prstGeom>
          <a:ln w="3810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295005" y="3111500"/>
            <a:ext cx="76200" cy="107950"/>
          </a:xfrm>
          <a:prstGeom prst="ellipse">
            <a:avLst/>
          </a:prstGeom>
          <a:solidFill>
            <a:srgbClr val="FF0000"/>
          </a:solidFill>
          <a:ln w="381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直接连接符 34"/>
          <p:cNvSpPr/>
          <p:nvPr/>
        </p:nvSpPr>
        <p:spPr>
          <a:xfrm>
            <a:off x="7110731" y="3155315"/>
            <a:ext cx="1239520" cy="0"/>
          </a:xfrm>
          <a:prstGeom prst="line">
            <a:avLst/>
          </a:prstGeom>
          <a:ln w="38100" cap="flat" cmpd="sng">
            <a:solidFill>
              <a:srgbClr val="0FF92B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直接连接符 35"/>
          <p:cNvSpPr/>
          <p:nvPr/>
        </p:nvSpPr>
        <p:spPr>
          <a:xfrm>
            <a:off x="8333106" y="2048512"/>
            <a:ext cx="1905" cy="1115695"/>
          </a:xfrm>
          <a:prstGeom prst="line">
            <a:avLst/>
          </a:prstGeom>
          <a:ln w="38100" cap="flat" cmpd="sng">
            <a:solidFill>
              <a:srgbClr val="0FF92B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直接连接符 36"/>
          <p:cNvSpPr/>
          <p:nvPr/>
        </p:nvSpPr>
        <p:spPr>
          <a:xfrm flipH="1">
            <a:off x="8347075" y="2782572"/>
            <a:ext cx="450851" cy="372745"/>
          </a:xfrm>
          <a:prstGeom prst="line">
            <a:avLst/>
          </a:prstGeom>
          <a:ln w="38100" cap="flat" cmpd="sng">
            <a:solidFill>
              <a:srgbClr val="0FF92B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7613649" y="2322197"/>
            <a:ext cx="91821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棱长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8449945" y="2935607"/>
            <a:ext cx="91821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棱长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7270114" y="3128012"/>
            <a:ext cx="91821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棱长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bldLvl="0"/>
      <p:bldP spid="34831" grpId="0" bldLvl="0"/>
      <p:bldP spid="34832" grpId="0" bldLvl="0"/>
      <p:bldP spid="34834" grpId="0" bldLvl="0" animBg="1"/>
      <p:bldP spid="34" grpId="0" bldLvl="0" animBg="1"/>
      <p:bldP spid="39" grpId="0"/>
      <p:bldP spid="41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 descr="C:\Users\lianxiang\Desktop\解读做ppt图标\jtgj-4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6618"/>
          <a:stretch>
            <a:fillRect/>
          </a:stretch>
        </p:blipFill>
        <p:spPr bwMode="auto">
          <a:xfrm>
            <a:off x="854076" y="819787"/>
            <a:ext cx="5413375" cy="4432935"/>
          </a:xfrm>
          <a:prstGeom prst="rect">
            <a:avLst/>
          </a:prstGeom>
          <a:noFill/>
        </p:spPr>
      </p:pic>
      <p:sp>
        <p:nvSpPr>
          <p:cNvPr id="105" name="文本框 104"/>
          <p:cNvSpPr txBox="1"/>
          <p:nvPr/>
        </p:nvSpPr>
        <p:spPr>
          <a:xfrm>
            <a:off x="1212850" y="1271271"/>
            <a:ext cx="4664711" cy="3539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对于同一个长方体,它的摆放方式不同,所对应的长、宽、高也就不同。一般把底面较长的一条棱叫做长,较短的一条棱叫做宽,垂直于底面的棱叫做高。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125346" y="687706"/>
            <a:ext cx="2533015" cy="584775"/>
          </a:xfrm>
          <a:prstGeom prst="rect">
            <a:avLst/>
          </a:prstGeom>
          <a:solidFill>
            <a:srgbClr val="FFFFE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易混点辨析</a:t>
            </a:r>
          </a:p>
        </p:txBody>
      </p:sp>
      <p:pic>
        <p:nvPicPr>
          <p:cNvPr id="10" name="Picture 4" descr="C:\Users\lianxiang\Desktop\解读做ppt图标\jtgj-4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6618"/>
          <a:stretch>
            <a:fillRect/>
          </a:stretch>
        </p:blipFill>
        <p:spPr bwMode="auto">
          <a:xfrm>
            <a:off x="5974717" y="2859405"/>
            <a:ext cx="5413375" cy="3237230"/>
          </a:xfrm>
          <a:prstGeom prst="rect">
            <a:avLst/>
          </a:prstGeom>
          <a:noFill/>
        </p:spPr>
      </p:pic>
      <p:sp>
        <p:nvSpPr>
          <p:cNvPr id="11" name="文本框 10"/>
          <p:cNvSpPr txBox="1"/>
          <p:nvPr/>
        </p:nvSpPr>
        <p:spPr>
          <a:xfrm>
            <a:off x="6535420" y="3469005"/>
            <a:ext cx="4420235" cy="20621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如果长方体有2个面是正方形,那么会有8条棱的长度相等,另外4条棱的长度相等。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656831" y="2686686"/>
            <a:ext cx="2533015" cy="584775"/>
          </a:xfrm>
          <a:prstGeom prst="rect">
            <a:avLst/>
          </a:prstGeom>
          <a:solidFill>
            <a:srgbClr val="FFFFE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要点提示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1" y="384810"/>
            <a:ext cx="3754754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1889126" y="2087247"/>
            <a:ext cx="8664574" cy="3046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长方体是由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个长方形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特殊情况下有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个相对面是正方形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围成的立体图形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它有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,12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条棱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,8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个顶点。在一个长方体中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相对的面完全相同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相对的棱长度相等。正方体有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所有的面完全相同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个顶点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,12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条棱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所有棱的长度都相等。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43560" y="426085"/>
            <a:ext cx="2423160" cy="582930"/>
            <a:chOff x="856" y="671"/>
            <a:chExt cx="3816" cy="918"/>
          </a:xfrm>
        </p:grpSpPr>
        <p:pic>
          <p:nvPicPr>
            <p:cNvPr id="7" name="Picture 6" descr="C:\Users\lianxiang\Desktop\解读做ppt图标\问题导入2.tif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 r="14879" b="20137"/>
            <a:stretch>
              <a:fillRect/>
            </a:stretch>
          </p:blipFill>
          <p:spPr bwMode="auto">
            <a:xfrm>
              <a:off x="856" y="748"/>
              <a:ext cx="2975" cy="698"/>
            </a:xfrm>
            <a:prstGeom prst="rect">
              <a:avLst/>
            </a:prstGeom>
            <a:noFill/>
          </p:spPr>
        </p:pic>
        <p:sp>
          <p:nvSpPr>
            <p:cNvPr id="9" name="文本框 8"/>
            <p:cNvSpPr txBox="1"/>
            <p:nvPr/>
          </p:nvSpPr>
          <p:spPr>
            <a:xfrm>
              <a:off x="3682" y="671"/>
              <a:ext cx="991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>
                  <a:solidFill>
                    <a:srgbClr val="18A2FF"/>
                  </a:solidFill>
                  <a:latin typeface="Times New Roman" panose="02020603050405020304" charset="0"/>
                  <a:ea typeface="新宋体" panose="02010609030101010101" charset="-122"/>
                  <a:cs typeface="Times New Roman" panose="02020603050405020304" charset="0"/>
                </a:rPr>
                <a:t>3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883" y="1518"/>
              <a:ext cx="3310" cy="3"/>
            </a:xfrm>
            <a:prstGeom prst="line">
              <a:avLst/>
            </a:prstGeom>
            <a:ln w="19050">
              <a:solidFill>
                <a:srgbClr val="0FFFF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文本框 99"/>
          <p:cNvSpPr txBox="1"/>
          <p:nvPr/>
        </p:nvSpPr>
        <p:spPr>
          <a:xfrm>
            <a:off x="2432686" y="1156971"/>
            <a:ext cx="6762751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把正方体和长方体的特征整理在表中。</a:t>
            </a:r>
            <a:endParaRPr lang="zh-CN" altLang="en-US" sz="3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宋三_GBK" charset="0"/>
            </a:endParaRPr>
          </a:p>
        </p:txBody>
      </p:sp>
      <p:graphicFrame>
        <p:nvGraphicFramePr>
          <p:cNvPr id="10" name="表格 9"/>
          <p:cNvGraphicFramePr/>
          <p:nvPr/>
        </p:nvGraphicFramePr>
        <p:xfrm>
          <a:off x="2109472" y="1878331"/>
          <a:ext cx="7972426" cy="3712845"/>
        </p:xfrm>
        <a:graphic>
          <a:graphicData uri="http://schemas.openxmlformats.org/drawingml/2006/table">
            <a:tbl>
              <a:tblPr/>
              <a:tblGrid>
                <a:gridCol w="1375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820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800" b="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名称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800" b="0" dirty="0" smtClean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面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800" b="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顶点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800" b="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棱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805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800" b="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正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800" b="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方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800" b="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体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2800" b="0" dirty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2800" b="0" dirty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2800" b="0" dirty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9220">
                <a:tc>
                  <a:txBody>
                    <a:bodyPr/>
                    <a:lstStyle/>
                    <a:p>
                      <a:pPr marL="0" lvl="0" algn="ctr">
                        <a:buNone/>
                      </a:pPr>
                      <a:r>
                        <a:rPr lang="zh-CN" altLang="en-US" sz="2800" b="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长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CN" altLang="en-US" sz="2800" b="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方</a:t>
                      </a:r>
                    </a:p>
                    <a:p>
                      <a:pPr marL="0" lvl="0" algn="ctr">
                        <a:buNone/>
                      </a:pPr>
                      <a:r>
                        <a:rPr lang="zh-CN" altLang="en-US" sz="2800" b="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体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2800" b="0" dirty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2800" b="0" dirty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2800" b="0" dirty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8064A2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61" name="文本框 13360"/>
          <p:cNvSpPr txBox="1"/>
          <p:nvPr/>
        </p:nvSpPr>
        <p:spPr>
          <a:xfrm>
            <a:off x="5901691" y="2952116"/>
            <a:ext cx="988695" cy="9541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altLang="zh-CN" sz="28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8 </a:t>
            </a:r>
            <a:r>
              <a:rPr lang="en-US" altLang="zh-CN" sz="2800" dirty="0" err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个顶点</a:t>
            </a:r>
          </a:p>
        </p:txBody>
      </p:sp>
      <p:sp>
        <p:nvSpPr>
          <p:cNvPr id="13362" name="文本框 13361"/>
          <p:cNvSpPr txBox="1"/>
          <p:nvPr/>
        </p:nvSpPr>
        <p:spPr>
          <a:xfrm>
            <a:off x="7077075" y="2952751"/>
            <a:ext cx="3006091" cy="9541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12条棱，所有棱的长度都相等</a:t>
            </a:r>
          </a:p>
        </p:txBody>
      </p:sp>
      <p:sp>
        <p:nvSpPr>
          <p:cNvPr id="13364" name="文本框 13363"/>
          <p:cNvSpPr txBox="1"/>
          <p:nvPr/>
        </p:nvSpPr>
        <p:spPr>
          <a:xfrm>
            <a:off x="7179946" y="4207511"/>
            <a:ext cx="2903220" cy="1384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12条棱，可以分成3组，每组4条棱的长度相等</a:t>
            </a:r>
          </a:p>
        </p:txBody>
      </p:sp>
      <p:sp>
        <p:nvSpPr>
          <p:cNvPr id="13380" name="文本框 13379"/>
          <p:cNvSpPr txBox="1"/>
          <p:nvPr/>
        </p:nvSpPr>
        <p:spPr>
          <a:xfrm>
            <a:off x="5908041" y="4422141"/>
            <a:ext cx="1048385" cy="9541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altLang="zh-CN" sz="28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8 </a:t>
            </a:r>
            <a:r>
              <a:rPr lang="en-US" altLang="zh-CN" sz="2800" dirty="0" err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个顶点</a:t>
            </a:r>
          </a:p>
        </p:txBody>
      </p:sp>
      <p:sp>
        <p:nvSpPr>
          <p:cNvPr id="13386" name="文本框 13385"/>
          <p:cNvSpPr txBox="1"/>
          <p:nvPr/>
        </p:nvSpPr>
        <p:spPr>
          <a:xfrm>
            <a:off x="3456941" y="2952751"/>
            <a:ext cx="2451100" cy="9541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个面，所有的面完全相同</a:t>
            </a:r>
          </a:p>
        </p:txBody>
      </p:sp>
      <p:sp>
        <p:nvSpPr>
          <p:cNvPr id="13387" name="文本框 13386"/>
          <p:cNvSpPr txBox="1"/>
          <p:nvPr/>
        </p:nvSpPr>
        <p:spPr>
          <a:xfrm>
            <a:off x="3447416" y="4422142"/>
            <a:ext cx="2454275" cy="9541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6个面，相对的面完全相同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912620" y="5761991"/>
            <a:ext cx="901192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正方体和长方体有哪些相同的地方和不同的地方?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1" grpId="0"/>
      <p:bldP spid="13362" grpId="0"/>
      <p:bldP spid="13364" grpId="0"/>
      <p:bldP spid="13380" grpId="0"/>
      <p:bldP spid="13386" grpId="0"/>
      <p:bldP spid="13387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1912621" y="1127126"/>
            <a:ext cx="8145780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       </a:t>
            </a:r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从面、棱、顶点三方面比较长方体和正方体之间的相同点和不同点,如下:</a:t>
            </a:r>
          </a:p>
        </p:txBody>
      </p:sp>
      <p:pic>
        <p:nvPicPr>
          <p:cNvPr id="8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32" y="446273"/>
            <a:ext cx="1895421" cy="554757"/>
          </a:xfrm>
          <a:prstGeom prst="rect">
            <a:avLst/>
          </a:prstGeom>
          <a:noFill/>
        </p:spPr>
      </p:pic>
      <p:cxnSp>
        <p:nvCxnSpPr>
          <p:cNvPr id="18" name="直接连接符 17"/>
          <p:cNvCxnSpPr/>
          <p:nvPr/>
        </p:nvCxnSpPr>
        <p:spPr>
          <a:xfrm>
            <a:off x="1984376" y="2397125"/>
            <a:ext cx="839533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964057" y="3170557"/>
            <a:ext cx="8383905" cy="571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1960246" y="3789682"/>
            <a:ext cx="8403591" cy="698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1960880" y="6444615"/>
            <a:ext cx="8371205" cy="228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3268981" y="2381252"/>
            <a:ext cx="5715" cy="4067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6626225" y="2397125"/>
            <a:ext cx="0" cy="7708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6626226" y="3816352"/>
            <a:ext cx="6351" cy="2651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3274695" y="5452745"/>
            <a:ext cx="7089140" cy="7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4334509" y="2491106"/>
            <a:ext cx="1593851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长方体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936865" y="2491106"/>
            <a:ext cx="1593851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正方体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865631" y="3213737"/>
            <a:ext cx="19081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相同点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901191" y="4551682"/>
            <a:ext cx="19081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不同点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642485" y="3244216"/>
            <a:ext cx="541591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个面、</a:t>
            </a:r>
            <a:r>
              <a:rPr lang="en-US" altLang="zh-CN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12</a:t>
            </a:r>
            <a:r>
              <a:rPr lang="zh-CN" alt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条棱、</a:t>
            </a:r>
            <a:r>
              <a:rPr lang="en-US" altLang="zh-CN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个顶点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503295" y="3743325"/>
            <a:ext cx="3083560" cy="181588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个面都是长方形（有时有</a:t>
            </a:r>
            <a:r>
              <a:rPr lang="en-US" altLang="zh-CN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个相对的面是正方形），相对面完全相同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932931" y="4173857"/>
            <a:ext cx="3083560" cy="9541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个面都是正方形，</a:t>
            </a:r>
            <a:r>
              <a:rPr lang="en-US" altLang="zh-CN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个面完全相同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3503295" y="5706746"/>
            <a:ext cx="308356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相对棱的长度相等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6845935" y="5680076"/>
            <a:ext cx="3486151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12</a:t>
            </a:r>
            <a:r>
              <a:rPr lang="zh-CN" altLang="en-US" sz="2800" b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条棱的长度都相等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6" y="384810"/>
            <a:ext cx="2537460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文本框 100"/>
          <p:cNvSpPr txBox="1"/>
          <p:nvPr/>
        </p:nvSpPr>
        <p:spPr>
          <a:xfrm>
            <a:off x="1519555" y="1625601"/>
            <a:ext cx="9152891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/>
            <a:r>
              <a:rPr lang="en-US" alt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正方体具有长方体的一切特征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可以把正方体看成长、宽、高都相等的长方体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即正方体是特殊的长方体。两者之间的特殊关系如下图所示。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401060" y="3799205"/>
            <a:ext cx="3942080" cy="1621155"/>
            <a:chOff x="4025" y="1782"/>
            <a:chExt cx="6208" cy="2553"/>
          </a:xfrm>
        </p:grpSpPr>
        <p:grpSp>
          <p:nvGrpSpPr>
            <p:cNvPr id="7" name="组合 6"/>
            <p:cNvGrpSpPr/>
            <p:nvPr/>
          </p:nvGrpSpPr>
          <p:grpSpPr>
            <a:xfrm>
              <a:off x="4025" y="1782"/>
              <a:ext cx="6208" cy="2553"/>
              <a:chOff x="3344" y="3596"/>
              <a:chExt cx="5528" cy="2213"/>
            </a:xfrm>
            <a:pattFill prst="pct20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</p:grpSpPr>
          <p:sp>
            <p:nvSpPr>
              <p:cNvPr id="14339" name="椭圆 14338"/>
              <p:cNvSpPr/>
              <p:nvPr/>
            </p:nvSpPr>
            <p:spPr>
              <a:xfrm flipH="1">
                <a:off x="3344" y="3596"/>
                <a:ext cx="5528" cy="2213"/>
              </a:xfrm>
              <a:prstGeom prst="ellipse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050" b="1"/>
              </a:p>
            </p:txBody>
          </p:sp>
          <p:sp>
            <p:nvSpPr>
              <p:cNvPr id="14340" name="文本框 14339"/>
              <p:cNvSpPr txBox="1"/>
              <p:nvPr/>
            </p:nvSpPr>
            <p:spPr>
              <a:xfrm>
                <a:off x="5041" y="3822"/>
                <a:ext cx="2134" cy="714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长方体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839" y="3077"/>
              <a:ext cx="2611" cy="982"/>
              <a:chOff x="3403428" y="2914884"/>
              <a:chExt cx="1476333" cy="540544"/>
            </a:xfrm>
          </p:grpSpPr>
          <p:sp>
            <p:nvSpPr>
              <p:cNvPr id="14341" name="椭圆 14340"/>
              <p:cNvSpPr/>
              <p:nvPr/>
            </p:nvSpPr>
            <p:spPr>
              <a:xfrm flipH="1">
                <a:off x="3403428" y="2914884"/>
                <a:ext cx="1458516" cy="540544"/>
              </a:xfrm>
              <a:prstGeom prst="ellipse">
                <a:avLst/>
              </a:prstGeom>
              <a:solidFill>
                <a:srgbClr val="FAAAA4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1050" b="1"/>
              </a:p>
            </p:txBody>
          </p:sp>
          <p:sp>
            <p:nvSpPr>
              <p:cNvPr id="14342" name="文本框 14341"/>
              <p:cNvSpPr txBox="1"/>
              <p:nvPr/>
            </p:nvSpPr>
            <p:spPr>
              <a:xfrm>
                <a:off x="3497445" y="2914884"/>
                <a:ext cx="1382316" cy="4534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8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正方体</a:t>
                </a:r>
              </a:p>
            </p:txBody>
          </p:sp>
        </p:grpSp>
      </p:grpSp>
      <p:pic>
        <p:nvPicPr>
          <p:cNvPr id="721" name="a34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CFCDA">
                  <a:alpha val="100000"/>
                </a:srgbClr>
              </a:clrFrom>
              <a:clrTo>
                <a:srgbClr val="FCFCDA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61375" y="3799207"/>
            <a:ext cx="2294891" cy="26904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7031" y="562610"/>
            <a:ext cx="8669020" cy="575437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534535" y="970916"/>
            <a:ext cx="49758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巧学妙记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长方体立体图形，</a:t>
            </a:r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8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顶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面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条棱；</a:t>
            </a: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棱分三组长、宽、高，</a:t>
            </a: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每组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条要记好。</a:t>
            </a: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对棱对面无差别，</a:t>
            </a: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按序点数免重复。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14"/>
          <p:cNvSpPr txBox="1"/>
          <p:nvPr/>
        </p:nvSpPr>
        <p:spPr>
          <a:xfrm>
            <a:off x="611561" y="439397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dirty="0" smtClean="0">
                <a:solidFill>
                  <a:srgbClr val="875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</a:t>
            </a:r>
            <a:r>
              <a:rPr lang="zh-CN" altLang="en-US" sz="3200" dirty="0">
                <a:solidFill>
                  <a:srgbClr val="875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92074"/>
            <a:ext cx="366860" cy="456339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653732" y="2713460"/>
            <a:ext cx="1782365" cy="1133475"/>
          </a:xfrm>
          <a:prstGeom prst="rect">
            <a:avLst/>
          </a:prstGeom>
          <a:solidFill>
            <a:srgbClr val="00FF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050"/>
          </a:p>
        </p:txBody>
      </p:sp>
      <p:grpSp>
        <p:nvGrpSpPr>
          <p:cNvPr id="13" name="组合 12"/>
          <p:cNvGrpSpPr/>
          <p:nvPr/>
        </p:nvGrpSpPr>
        <p:grpSpPr>
          <a:xfrm>
            <a:off x="3021908" y="2715998"/>
            <a:ext cx="2430065" cy="1512094"/>
            <a:chOff x="0" y="0"/>
            <a:chExt cx="5103" cy="3175"/>
          </a:xfrm>
        </p:grpSpPr>
        <p:sp>
          <p:nvSpPr>
            <p:cNvPr id="14" name="直接连接符 13"/>
            <p:cNvSpPr/>
            <p:nvPr/>
          </p:nvSpPr>
          <p:spPr>
            <a:xfrm>
              <a:off x="1247" y="0"/>
              <a:ext cx="385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直接连接符 14"/>
            <p:cNvSpPr/>
            <p:nvPr/>
          </p:nvSpPr>
          <p:spPr>
            <a:xfrm flipH="1">
              <a:off x="0" y="0"/>
              <a:ext cx="1360" cy="79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直接连接符 16"/>
            <p:cNvSpPr/>
            <p:nvPr/>
          </p:nvSpPr>
          <p:spPr>
            <a:xfrm>
              <a:off x="0" y="794"/>
              <a:ext cx="0" cy="238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直接连接符 17"/>
            <p:cNvSpPr/>
            <p:nvPr/>
          </p:nvSpPr>
          <p:spPr>
            <a:xfrm>
              <a:off x="0" y="3175"/>
              <a:ext cx="374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直接连接符 18"/>
            <p:cNvSpPr/>
            <p:nvPr/>
          </p:nvSpPr>
          <p:spPr>
            <a:xfrm>
              <a:off x="3742" y="794"/>
              <a:ext cx="0" cy="238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直接连接符 19"/>
            <p:cNvSpPr/>
            <p:nvPr/>
          </p:nvSpPr>
          <p:spPr>
            <a:xfrm flipV="1">
              <a:off x="3742" y="2381"/>
              <a:ext cx="1360" cy="79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直接连接符 20"/>
            <p:cNvSpPr/>
            <p:nvPr/>
          </p:nvSpPr>
          <p:spPr>
            <a:xfrm flipH="1">
              <a:off x="3742" y="0"/>
              <a:ext cx="1360" cy="79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直接连接符 21"/>
            <p:cNvSpPr/>
            <p:nvPr/>
          </p:nvSpPr>
          <p:spPr>
            <a:xfrm>
              <a:off x="0" y="794"/>
              <a:ext cx="374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直接连接符 23"/>
            <p:cNvSpPr/>
            <p:nvPr/>
          </p:nvSpPr>
          <p:spPr>
            <a:xfrm>
              <a:off x="1361" y="2381"/>
              <a:ext cx="3742" cy="0"/>
            </a:xfrm>
            <a:prstGeom prst="line">
              <a:avLst/>
            </a:prstGeom>
            <a:ln w="38100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直接连接符 24"/>
            <p:cNvSpPr/>
            <p:nvPr/>
          </p:nvSpPr>
          <p:spPr>
            <a:xfrm flipH="1">
              <a:off x="0" y="2381"/>
              <a:ext cx="1360" cy="794"/>
            </a:xfrm>
            <a:prstGeom prst="line">
              <a:avLst/>
            </a:prstGeom>
            <a:ln w="38100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直接连接符 26"/>
            <p:cNvSpPr/>
            <p:nvPr/>
          </p:nvSpPr>
          <p:spPr>
            <a:xfrm>
              <a:off x="1361" y="0"/>
              <a:ext cx="1" cy="2381"/>
            </a:xfrm>
            <a:prstGeom prst="line">
              <a:avLst/>
            </a:prstGeom>
            <a:ln w="38100" cap="rnd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直接连接符 27"/>
            <p:cNvSpPr/>
            <p:nvPr/>
          </p:nvSpPr>
          <p:spPr>
            <a:xfrm>
              <a:off x="5103" y="0"/>
              <a:ext cx="1" cy="238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942206" y="1172846"/>
            <a:ext cx="5194300" cy="2058035"/>
            <a:chOff x="7783" y="1847"/>
            <a:chExt cx="8180" cy="3241"/>
          </a:xfrm>
        </p:grpSpPr>
        <p:sp>
          <p:nvSpPr>
            <p:cNvPr id="45" name="Rectangle 1"/>
            <p:cNvSpPr>
              <a:spLocks noChangeArrowheads="1"/>
            </p:cNvSpPr>
            <p:nvPr/>
          </p:nvSpPr>
          <p:spPr bwMode="auto">
            <a:xfrm>
              <a:off x="8199" y="2062"/>
              <a:ext cx="6025" cy="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l">
                <a:defRPr/>
              </a:pPr>
              <a:r>
                <a:rPr lang="zh-CN" altLang="en-US" sz="2800" dirty="0"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这两幅图有什么不同？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</a:endParaRPr>
            </a:p>
          </p:txBody>
        </p:sp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13975" y="2062"/>
              <a:ext cx="1988" cy="3026"/>
            </a:xfrm>
            <a:prstGeom prst="rect">
              <a:avLst/>
            </a:prstGeom>
          </p:spPr>
        </p:pic>
        <p:sp>
          <p:nvSpPr>
            <p:cNvPr id="32" name="云形标注 31"/>
            <p:cNvSpPr/>
            <p:nvPr/>
          </p:nvSpPr>
          <p:spPr>
            <a:xfrm>
              <a:off x="7783" y="1847"/>
              <a:ext cx="6381" cy="1464"/>
            </a:xfrm>
            <a:prstGeom prst="cloudCallout">
              <a:avLst>
                <a:gd name="adj1" fmla="val 56897"/>
                <a:gd name="adj2" fmla="val -1529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736714" y="4714242"/>
            <a:ext cx="3757295" cy="1714500"/>
            <a:chOff x="12393" y="7424"/>
            <a:chExt cx="5917" cy="2700"/>
          </a:xfrm>
        </p:grpSpPr>
        <p:pic>
          <p:nvPicPr>
            <p:cNvPr id="715" name="ad88.jpg" descr="id:2147505237;FounderCES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6387" y="7911"/>
              <a:ext cx="1923" cy="2213"/>
            </a:xfrm>
            <a:prstGeom prst="rect">
              <a:avLst/>
            </a:prstGeom>
          </p:spPr>
        </p:pic>
        <p:grpSp>
          <p:nvGrpSpPr>
            <p:cNvPr id="40" name="组合 39"/>
            <p:cNvGrpSpPr/>
            <p:nvPr/>
          </p:nvGrpSpPr>
          <p:grpSpPr>
            <a:xfrm>
              <a:off x="12393" y="7424"/>
              <a:ext cx="3755" cy="1511"/>
              <a:chOff x="12393" y="7424"/>
              <a:chExt cx="3755" cy="1511"/>
            </a:xfrm>
          </p:grpSpPr>
          <p:sp>
            <p:nvSpPr>
              <p:cNvPr id="38" name="圆角矩形标注 37"/>
              <p:cNvSpPr/>
              <p:nvPr/>
            </p:nvSpPr>
            <p:spPr>
              <a:xfrm>
                <a:off x="12393" y="7424"/>
                <a:ext cx="3344" cy="1511"/>
              </a:xfrm>
              <a:prstGeom prst="wedgeRoundRectCallout">
                <a:avLst>
                  <a:gd name="adj1" fmla="val 68766"/>
                  <a:gd name="adj2" fmla="val 44440"/>
                  <a:gd name="adj3" fmla="val 16667"/>
                </a:avLst>
              </a:prstGeom>
              <a:solidFill>
                <a:srgbClr val="FFFFE6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12401" y="7429"/>
                <a:ext cx="3747" cy="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这是长方形，</a:t>
                </a:r>
              </a:p>
              <a:p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是平面图形。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1807846" y="4711702"/>
            <a:ext cx="4091305" cy="1932305"/>
            <a:chOff x="1757" y="7420"/>
            <a:chExt cx="6443" cy="3043"/>
          </a:xfrm>
        </p:grpSpPr>
        <p:pic>
          <p:nvPicPr>
            <p:cNvPr id="714" name="ad88a.jpg" descr="id:2147505230;FounderCES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757" y="7911"/>
              <a:ext cx="1700" cy="2552"/>
            </a:xfrm>
            <a:prstGeom prst="rect">
              <a:avLst/>
            </a:prstGeom>
          </p:spPr>
        </p:pic>
        <p:grpSp>
          <p:nvGrpSpPr>
            <p:cNvPr id="44" name="组合 43"/>
            <p:cNvGrpSpPr/>
            <p:nvPr/>
          </p:nvGrpSpPr>
          <p:grpSpPr>
            <a:xfrm>
              <a:off x="4453" y="7420"/>
              <a:ext cx="3747" cy="1513"/>
              <a:chOff x="5284" y="7414"/>
              <a:chExt cx="3747" cy="1513"/>
            </a:xfrm>
          </p:grpSpPr>
          <p:sp>
            <p:nvSpPr>
              <p:cNvPr id="42" name="圆角矩形标注 41"/>
              <p:cNvSpPr/>
              <p:nvPr/>
            </p:nvSpPr>
            <p:spPr>
              <a:xfrm>
                <a:off x="5284" y="7414"/>
                <a:ext cx="3344" cy="1511"/>
              </a:xfrm>
              <a:prstGeom prst="wedgeRoundRectCallout">
                <a:avLst>
                  <a:gd name="adj1" fmla="val -66776"/>
                  <a:gd name="adj2" fmla="val 49338"/>
                  <a:gd name="adj3" fmla="val 16667"/>
                </a:avLst>
              </a:prstGeom>
              <a:solidFill>
                <a:srgbClr val="FFFFE6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5284" y="7424"/>
                <a:ext cx="3747" cy="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>
                    <a:latin typeface="楷体" panose="02010609060101010101" pitchFamily="49" charset="-122"/>
                    <a:ea typeface="楷体" panose="02010609060101010101" pitchFamily="49" charset="-122"/>
                    <a:sym typeface="+mn-ea"/>
                  </a:rPr>
                  <a:t>这是长方体，是立体图形。</a:t>
                </a:r>
                <a:endParaRPr lang="en-US" altLang="zh-CN" sz="2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sp>
        <p:nvSpPr>
          <p:cNvPr id="48" name="圆角矩形 47"/>
          <p:cNvSpPr/>
          <p:nvPr/>
        </p:nvSpPr>
        <p:spPr>
          <a:xfrm>
            <a:off x="9181466" y="5763895"/>
            <a:ext cx="236220" cy="157480"/>
          </a:xfrm>
          <a:prstGeom prst="roundRect">
            <a:avLst/>
          </a:prstGeom>
          <a:solidFill>
            <a:srgbClr val="FFF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708 0.000000 L 0.275833 -0.000185 " pathEditMode="relative" rAng="0" ptsTypes="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 descr="C:\Users\lianxiang\Desktop\解读做ppt图标\jtgj-4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6618"/>
          <a:stretch>
            <a:fillRect/>
          </a:stretch>
        </p:blipFill>
        <p:spPr bwMode="auto">
          <a:xfrm>
            <a:off x="854075" y="819785"/>
            <a:ext cx="6170931" cy="4085590"/>
          </a:xfrm>
          <a:prstGeom prst="rect">
            <a:avLst/>
          </a:prstGeom>
          <a:noFill/>
        </p:spPr>
      </p:pic>
      <p:sp>
        <p:nvSpPr>
          <p:cNvPr id="105" name="文本框 104"/>
          <p:cNvSpPr txBox="1"/>
          <p:nvPr/>
        </p:nvSpPr>
        <p:spPr>
          <a:xfrm>
            <a:off x="1602741" y="1407797"/>
            <a:ext cx="4664711" cy="3046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3200" b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立体图形和平面图形的区别:平面图形只在平面上占有一定的面积,立体图形不仅在平面上占有一定的面积,还占有一定的空间</a:t>
            </a:r>
            <a:r>
              <a:rPr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2552066" y="687706"/>
            <a:ext cx="2533015" cy="584775"/>
          </a:xfrm>
          <a:prstGeom prst="rect">
            <a:avLst/>
          </a:prstGeom>
          <a:solidFill>
            <a:srgbClr val="FFFFE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方法提示</a:t>
            </a:r>
          </a:p>
        </p:txBody>
      </p:sp>
      <p:pic>
        <p:nvPicPr>
          <p:cNvPr id="693" name="a3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CD9">
                  <a:alpha val="100000"/>
                </a:srgbClr>
              </a:clrFrom>
              <a:clrTo>
                <a:srgbClr val="FFFCD9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5357" y="3254375"/>
            <a:ext cx="3010535" cy="30810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9" name="Picture 5" descr="C:\Users\lianxiang\Desktop\解读做ppt图标\问题导入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267" y="438552"/>
            <a:ext cx="2219028" cy="554757"/>
          </a:xfrm>
          <a:prstGeom prst="rect">
            <a:avLst/>
          </a:prstGeom>
          <a:noFill/>
        </p:spPr>
      </p:pic>
      <p:sp>
        <p:nvSpPr>
          <p:cNvPr id="100" name="文本框 99"/>
          <p:cNvSpPr txBox="1"/>
          <p:nvPr/>
        </p:nvSpPr>
        <p:spPr>
          <a:xfrm>
            <a:off x="1054735" y="1226186"/>
            <a:ext cx="5080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观察长方体和正方体。</a:t>
            </a:r>
            <a:endParaRPr lang="zh-CN" altLang="en-US" sz="32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宋三_GBK" charset="0"/>
            </a:endParaRPr>
          </a:p>
        </p:txBody>
      </p:sp>
      <p:pic>
        <p:nvPicPr>
          <p:cNvPr id="695" name="图31.jpg" descr="id:2147505111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D">
                  <a:alpha val="100000"/>
                </a:srgbClr>
              </a:clrFrom>
              <a:clrTo>
                <a:srgbClr val="FFFFF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99666" y="2259330"/>
            <a:ext cx="6576060" cy="16154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50441" y="4304666"/>
            <a:ext cx="8068311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指出正方体的面、棱和顶点。</a:t>
            </a:r>
            <a:endParaRPr lang="en-US" sz="32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数一数长方体有几个面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正方体有几个面。</a:t>
            </a:r>
          </a:p>
          <a:p>
            <a:pPr indent="0"/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说一说你是怎样数的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这些面有什么特征。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32" y="446273"/>
            <a:ext cx="1895421" cy="554757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190751" y="1001395"/>
            <a:ext cx="7388860" cy="584835"/>
            <a:chOff x="3450" y="2063"/>
            <a:chExt cx="11636" cy="921"/>
          </a:xfrm>
        </p:grpSpPr>
        <p:sp>
          <p:nvSpPr>
            <p:cNvPr id="100" name="文本框 99"/>
            <p:cNvSpPr txBox="1"/>
            <p:nvPr/>
          </p:nvSpPr>
          <p:spPr>
            <a:xfrm>
              <a:off x="4113" y="2063"/>
              <a:ext cx="10973" cy="9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zh-CN" sz="3200" b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</a:rPr>
                <a:t>认识长方体和正方体的面、棱和顶点</a:t>
              </a:r>
              <a:endParaRPr lang="zh-CN" alt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450" y="2063"/>
              <a:ext cx="669" cy="9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1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449706" y="3446146"/>
            <a:ext cx="989266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长方体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上的每一个长方形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都</a:t>
            </a:r>
          </a:p>
          <a:p>
            <a:pPr indent="0"/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叫做长方体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的面。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50341" y="4632327"/>
            <a:ext cx="9465311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棱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长方体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两个面相交的线叫做长方体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的棱。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699" name="ad85.jpg" descr="id:2147505137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82646" y="1901825"/>
            <a:ext cx="2574925" cy="1267460"/>
          </a:xfrm>
          <a:prstGeom prst="rect">
            <a:avLst/>
          </a:prstGeom>
        </p:spPr>
      </p:pic>
      <p:pic>
        <p:nvPicPr>
          <p:cNvPr id="700" name="ad86.jpg" descr="id:2147505144;FounderCES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86830" y="1883412"/>
            <a:ext cx="1809115" cy="128587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450976" y="5748021"/>
            <a:ext cx="961707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(3)</a:t>
            </a:r>
            <a:r>
              <a:rPr sz="3200" b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顶点:三条棱相交的点叫做长方体</a:t>
            </a:r>
            <a:r>
              <a:rPr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sz="3200" b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</a:t>
            </a:r>
            <a:r>
              <a:rPr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sz="3200" b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的顶点</a:t>
            </a:r>
            <a:r>
              <a:rPr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544955" y="718186"/>
            <a:ext cx="7891780" cy="584835"/>
            <a:chOff x="3450" y="2063"/>
            <a:chExt cx="11636" cy="921"/>
          </a:xfrm>
        </p:grpSpPr>
        <p:sp>
          <p:nvSpPr>
            <p:cNvPr id="100" name="文本框 99"/>
            <p:cNvSpPr txBox="1"/>
            <p:nvPr/>
          </p:nvSpPr>
          <p:spPr>
            <a:xfrm>
              <a:off x="4113" y="2063"/>
              <a:ext cx="10973" cy="92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zh-CN" sz="3200" b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</a:rPr>
                <a:t>数一数长方体有几个面,正方体有几个面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450" y="2063"/>
              <a:ext cx="663" cy="9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2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002156" y="3270886"/>
            <a:ext cx="751776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面的个数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长方体有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正方体有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个面。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099437" y="1631952"/>
            <a:ext cx="4812665" cy="1285875"/>
            <a:chOff x="5327" y="2966"/>
            <a:chExt cx="7579" cy="2025"/>
          </a:xfrm>
        </p:grpSpPr>
        <p:pic>
          <p:nvPicPr>
            <p:cNvPr id="699" name="ad85.jpg" descr="id:2147505137;FounderCES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327" y="2995"/>
              <a:ext cx="4055" cy="1996"/>
            </a:xfrm>
            <a:prstGeom prst="rect">
              <a:avLst/>
            </a:prstGeom>
          </p:spPr>
        </p:pic>
        <p:pic>
          <p:nvPicPr>
            <p:cNvPr id="700" name="ad86.jpg" descr="id:2147505144;FounderCES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058" y="2966"/>
              <a:ext cx="2849" cy="2025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002156" y="4042412"/>
            <a:ext cx="855535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sz="3200" b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面的数法:按顺序数</a:t>
            </a:r>
            <a:r>
              <a:rPr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sz="3200" b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上、下、左、右、前、后</a:t>
            </a:r>
            <a:r>
              <a:rPr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sz="3200" b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可避免重复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02156" y="5222241"/>
            <a:ext cx="855535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sz="3200" b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面的特征:长方体相对面的面积相等。正方体</a:t>
            </a:r>
            <a:endParaRPr sz="32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/>
            <a:r>
              <a:rPr sz="3200" b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六个面的面积全相等</a:t>
            </a:r>
            <a:r>
              <a:rPr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45" y="384810"/>
            <a:ext cx="3497579" cy="97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195829" y="2644775"/>
            <a:ext cx="8162291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长方体有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每个面都是长方形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特殊情况下有两个相对面是正方形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),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相对面的形状、大小完全相同</a:t>
            </a:r>
            <a:r>
              <a:rPr lang="en-US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;</a:t>
            </a:r>
            <a:r>
              <a:rPr lang="zh-CN" sz="32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正方体六个面的面积都相等。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04" name="c50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DD9">
                  <a:alpha val="100000"/>
                </a:srgbClr>
              </a:clrFrom>
              <a:clrTo>
                <a:srgbClr val="FDFDD9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84361" y="4683762"/>
            <a:ext cx="1885951" cy="1706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30" name="Picture 6" descr="C:\Users\lianxiang\Desktop\解读做ppt图标\问题导入2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091" y="364925"/>
            <a:ext cx="2219028" cy="554757"/>
          </a:xfrm>
          <a:prstGeom prst="rect">
            <a:avLst/>
          </a:prstGeom>
          <a:noFill/>
        </p:spPr>
      </p:pic>
      <p:sp>
        <p:nvSpPr>
          <p:cNvPr id="100" name="文本框 99"/>
          <p:cNvSpPr txBox="1"/>
          <p:nvPr/>
        </p:nvSpPr>
        <p:spPr>
          <a:xfrm>
            <a:off x="1936752" y="1052831"/>
            <a:ext cx="795718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观察用小棒和珠子做成的正方体和长方体。</a:t>
            </a:r>
            <a:endParaRPr lang="zh-CN" altLang="en-US" sz="32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宋三_GBK" charset="0"/>
            </a:endParaRPr>
          </a:p>
        </p:txBody>
      </p:sp>
      <p:pic>
        <p:nvPicPr>
          <p:cNvPr id="709" name="图32.jpg" descr="id:2147505195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EFF">
                  <a:alpha val="100000"/>
                </a:srgbClr>
              </a:clrFrom>
              <a:clrTo>
                <a:srgbClr val="FFFE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6751" y="2029460"/>
            <a:ext cx="4498975" cy="1854200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6939916" y="1951990"/>
            <a:ext cx="3972560" cy="2025650"/>
            <a:chOff x="10136" y="3196"/>
            <a:chExt cx="6256" cy="3190"/>
          </a:xfrm>
        </p:grpSpPr>
        <p:pic>
          <p:nvPicPr>
            <p:cNvPr id="710" name="ad87.jpg" descr="id:2147505202;FounderCES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4991" y="4658"/>
              <a:ext cx="1401" cy="1728"/>
            </a:xfrm>
            <a:prstGeom prst="rect">
              <a:avLst/>
            </a:prstGeom>
          </p:spPr>
        </p:pic>
        <p:sp>
          <p:nvSpPr>
            <p:cNvPr id="8" name="椭圆形标注 7"/>
            <p:cNvSpPr/>
            <p:nvPr/>
          </p:nvSpPr>
          <p:spPr>
            <a:xfrm>
              <a:off x="10136" y="3196"/>
              <a:ext cx="5445" cy="2105"/>
            </a:xfrm>
            <a:prstGeom prst="wedgeEllipseCallout">
              <a:avLst>
                <a:gd name="adj1" fmla="val 32786"/>
                <a:gd name="adj2" fmla="val 51900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544" y="3512"/>
              <a:ext cx="4873" cy="15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zh-CN" altLang="en-US" sz="2800" b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方正宋三_GBK" charset="0"/>
                </a:rPr>
                <a:t>分别用了多少根小棒，多少颗珠子？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624331" y="4567557"/>
            <a:ext cx="928814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</a:t>
            </a:r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正方体和长方体各有多少个顶点</a:t>
            </a:r>
            <a:r>
              <a:rPr lang="en-US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多少条棱</a:t>
            </a:r>
            <a:r>
              <a:rPr lang="en-US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</a:p>
          <a:p>
            <a:pPr indent="0"/>
            <a:r>
              <a:rPr lang="en-US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</a:t>
            </a:r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正方体的棱有什么特点</a:t>
            </a:r>
            <a:r>
              <a:rPr lang="en-US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r>
              <a:rPr lang="zh-CN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长方体的棱有什么特点</a:t>
            </a:r>
            <a:r>
              <a:rPr lang="en-US"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?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332" y="446273"/>
            <a:ext cx="1895421" cy="554757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2" y="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8691000" y="3357002"/>
            <a:ext cx="6858000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-3376673" y="3375453"/>
            <a:ext cx="6858001" cy="1071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" y="6732871"/>
            <a:ext cx="12191999" cy="144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237741" y="1352552"/>
            <a:ext cx="7388860" cy="584835"/>
            <a:chOff x="3450" y="2063"/>
            <a:chExt cx="11636" cy="921"/>
          </a:xfrm>
        </p:grpSpPr>
        <p:sp>
          <p:nvSpPr>
            <p:cNvPr id="100" name="文本框 99"/>
            <p:cNvSpPr txBox="1"/>
            <p:nvPr/>
          </p:nvSpPr>
          <p:spPr>
            <a:xfrm>
              <a:off x="4113" y="2063"/>
              <a:ext cx="10973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0"/>
              <a:r>
                <a:rPr lang="zh-CN" sz="3200" b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方正宋三_GBK" charset="0"/>
                </a:rPr>
                <a:t>长方体、正方体的顶点和棱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450" y="2063"/>
              <a:ext cx="669" cy="92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1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292226" y="4599941"/>
            <a:ext cx="989266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sz="32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(1)正方体和长方体各用了8颗珠子、12根小棒,说明正方体和长方体各有8个顶点、12条棱。</a:t>
            </a:r>
          </a:p>
        </p:txBody>
      </p:sp>
      <p:pic>
        <p:nvPicPr>
          <p:cNvPr id="709" name="图32.jpg" descr="id:2147505195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7740" y="2342515"/>
            <a:ext cx="3870325" cy="1581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Application>Microsoft Office PowerPoint</Application>
  <PresentationFormat>宽屏</PresentationFormat>
  <Paragraphs>94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方正宋三_GBK</vt:lpstr>
      <vt:lpstr>楷体</vt:lpstr>
      <vt:lpstr>楷体_GB2312</vt:lpstr>
      <vt:lpstr>宋体</vt:lpstr>
      <vt:lpstr>微软雅黑</vt:lpstr>
      <vt:lpstr>新宋体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长方体和正方体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2020-02-24T08:59:00Z</dcterms:created>
  <dcterms:modified xsi:type="dcterms:W3CDTF">2023-01-17T02:11:09Z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48FDFB7C8265425591685C244D5DC9E0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