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6" r:id="rId6"/>
    <p:sldId id="277" r:id="rId7"/>
    <p:sldId id="279" r:id="rId8"/>
    <p:sldId id="281" r:id="rId9"/>
    <p:sldId id="282" r:id="rId10"/>
    <p:sldId id="261" r:id="rId11"/>
    <p:sldId id="262" r:id="rId12"/>
    <p:sldId id="278" r:id="rId13"/>
    <p:sldId id="280" r:id="rId14"/>
    <p:sldId id="283" r:id="rId15"/>
    <p:sldId id="284" r:id="rId16"/>
    <p:sldId id="285" r:id="rId17"/>
    <p:sldId id="286" r:id="rId18"/>
    <p:sldId id="287" r:id="rId19"/>
    <p:sldId id="263" r:id="rId20"/>
    <p:sldId id="26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56E"/>
    <a:srgbClr val="F3740E"/>
    <a:srgbClr val="F4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067C0205-5ABF-4960-A8F5-3CA80439149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0310E246-1175-4C1D-90E0-E3993230B4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A9BD5218-BD8C-4CCA-B2DC-B1613B706AF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2F3D649-5BD1-46FE-B989-A8D97432BE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被分类的书特写镜头照片-书堆,书店,书籍,书籍装订,什锦,信息,图书馆,学习,教育,景深,桩,模糊,焦点,知识,研究,精装书,阅读-海量高质量免版权图片素材-设计师素材-摄影图片-sitapix-西田图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39059"/>
          <a:stretch>
            <a:fillRect/>
          </a:stretch>
        </p:blipFill>
        <p:spPr bwMode="auto">
          <a:xfrm>
            <a:off x="6988246" y="2"/>
            <a:ext cx="5286622" cy="6857999"/>
          </a:xfrm>
          <a:custGeom>
            <a:avLst/>
            <a:gdLst>
              <a:gd name="connsiteX0" fmla="*/ 1534888 w 5286622"/>
              <a:gd name="connsiteY0" fmla="*/ 0 h 6857999"/>
              <a:gd name="connsiteX1" fmla="*/ 5286622 w 5286622"/>
              <a:gd name="connsiteY1" fmla="*/ 0 h 6857999"/>
              <a:gd name="connsiteX2" fmla="*/ 5286622 w 5286622"/>
              <a:gd name="connsiteY2" fmla="*/ 6857999 h 6857999"/>
              <a:gd name="connsiteX3" fmla="*/ 0 w 528662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22" h="6857999">
                <a:moveTo>
                  <a:pt x="1534888" y="0"/>
                </a:moveTo>
                <a:lnTo>
                  <a:pt x="5286622" y="0"/>
                </a:lnTo>
                <a:lnTo>
                  <a:pt x="5286622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flipH="1" flipV="1">
            <a:off x="11149378" y="468029"/>
            <a:ext cx="303107" cy="303107"/>
            <a:chOff x="962675" y="5112327"/>
            <a:chExt cx="672161" cy="672161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42" name="组合 41"/>
          <p:cNvGrpSpPr/>
          <p:nvPr/>
        </p:nvGrpSpPr>
        <p:grpSpPr>
          <a:xfrm>
            <a:off x="909628" y="5306900"/>
            <a:ext cx="4037060" cy="369332"/>
            <a:chOff x="1149457" y="5016542"/>
            <a:chExt cx="4037060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4259697" y="5100758"/>
              <a:ext cx="9268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lt"/>
                </a:rPr>
                <a:t>20XX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lt"/>
              </a:endParaRPr>
            </a:p>
          </p:txBody>
        </p:sp>
        <p:sp>
          <p:nvSpPr>
            <p:cNvPr id="25" name="圆角矩形"/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圆角矩形"/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02203" y="5100758"/>
              <a:ext cx="1356258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kern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rPr>
                <a:t>PPT818</a:t>
              </a:r>
              <a:endParaRPr lang="en-US" sz="1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7586" y="1964623"/>
            <a:ext cx="6449915" cy="1979997"/>
            <a:chOff x="1753691" y="1813351"/>
            <a:chExt cx="6449915" cy="1979997"/>
          </a:xfrm>
        </p:grpSpPr>
        <p:sp>
          <p:nvSpPr>
            <p:cNvPr id="36" name="矩形 35"/>
            <p:cNvSpPr/>
            <p:nvPr/>
          </p:nvSpPr>
          <p:spPr bwMode="auto">
            <a:xfrm>
              <a:off x="1753691" y="1813351"/>
              <a:ext cx="5830442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宋体 CN Light" panose="02020300000000000000" pitchFamily="18" charset="-122"/>
                  <a:ea typeface="思源宋体 CN Light" panose="02020300000000000000" pitchFamily="18" charset="-122"/>
                  <a:cs typeface="胡晓波男神体" panose="02010600030101010101" pitchFamily="2" charset="-122"/>
                </a:rPr>
                <a:t>锐角三角形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776745" y="3516349"/>
              <a:ext cx="64268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28.1 ACUTE TRIANGLE (SINE, COSINE, TANGENT VALUE OF SPECIAL ANGLE)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9" name="矩形 38"/>
          <p:cNvSpPr/>
          <p:nvPr/>
        </p:nvSpPr>
        <p:spPr bwMode="auto">
          <a:xfrm>
            <a:off x="871128" y="1224665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第二十八章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02</a:t>
            </a: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锐角三角函数</a:t>
            </a:r>
          </a:p>
        </p:txBody>
      </p:sp>
      <p:sp>
        <p:nvSpPr>
          <p:cNvPr id="40" name="矩形 39"/>
          <p:cNvSpPr/>
          <p:nvPr/>
        </p:nvSpPr>
        <p:spPr bwMode="auto">
          <a:xfrm>
            <a:off x="619825" y="410850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kern="1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（余弦、正弦）</a:t>
            </a:r>
          </a:p>
        </p:txBody>
      </p:sp>
      <p:sp>
        <p:nvSpPr>
          <p:cNvPr id="46" name="任意多边形: 形状 45"/>
          <p:cNvSpPr/>
          <p:nvPr/>
        </p:nvSpPr>
        <p:spPr>
          <a:xfrm>
            <a:off x="6854474" y="4046220"/>
            <a:ext cx="866764" cy="2811780"/>
          </a:xfrm>
          <a:custGeom>
            <a:avLst/>
            <a:gdLst>
              <a:gd name="connsiteX0" fmla="*/ 553650 w 771739"/>
              <a:gd name="connsiteY0" fmla="*/ 0 h 2477350"/>
              <a:gd name="connsiteX1" fmla="*/ 771739 w 771739"/>
              <a:gd name="connsiteY1" fmla="*/ 0 h 2477350"/>
              <a:gd name="connsiteX2" fmla="*/ 218089 w 771739"/>
              <a:gd name="connsiteY2" fmla="*/ 2477350 h 2477350"/>
              <a:gd name="connsiteX3" fmla="*/ 0 w 771739"/>
              <a:gd name="connsiteY3" fmla="*/ 2477350 h 2477350"/>
              <a:gd name="connsiteX4" fmla="*/ 553650 w 771739"/>
              <a:gd name="connsiteY4" fmla="*/ 0 h 24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39" h="2477350">
                <a:moveTo>
                  <a:pt x="553650" y="0"/>
                </a:moveTo>
                <a:lnTo>
                  <a:pt x="771739" y="0"/>
                </a:lnTo>
                <a:lnTo>
                  <a:pt x="218089" y="2477350"/>
                </a:lnTo>
                <a:lnTo>
                  <a:pt x="0" y="2477350"/>
                </a:lnTo>
                <a:lnTo>
                  <a:pt x="553650" y="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7061" y="-240632"/>
            <a:ext cx="46458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59500" dirty="0">
              <a:gradFill>
                <a:gsLst>
                  <a:gs pos="0">
                    <a:srgbClr val="F49412"/>
                  </a:gs>
                  <a:gs pos="100000">
                    <a:srgbClr val="F3740E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2344" y="5421868"/>
            <a:ext cx="3211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</a:p>
        </p:txBody>
      </p:sp>
      <p:sp>
        <p:nvSpPr>
          <p:cNvPr id="9" name="矩形 8"/>
          <p:cNvSpPr/>
          <p:nvPr/>
        </p:nvSpPr>
        <p:spPr>
          <a:xfrm>
            <a:off x="6429117" y="3980944"/>
            <a:ext cx="6429115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、理解余弦的概念。</a:t>
            </a:r>
          </a:p>
          <a:p>
            <a:pPr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、理解正切的概念。</a:t>
            </a:r>
          </a:p>
          <a:p>
            <a:pPr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、利用余弦、正切进行相关计算。</a:t>
            </a:r>
          </a:p>
        </p:txBody>
      </p:sp>
      <p:sp>
        <p:nvSpPr>
          <p:cNvPr id="10" name="矩形 7"/>
          <p:cNvSpPr/>
          <p:nvPr>
            <p:custDataLst>
              <p:tags r:id="rId1"/>
            </p:custDataLst>
          </p:nvPr>
        </p:nvSpPr>
        <p:spPr>
          <a:xfrm>
            <a:off x="6429117" y="2764692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</a:t>
            </a:r>
          </a:p>
        </p:txBody>
      </p:sp>
      <p:sp>
        <p:nvSpPr>
          <p:cNvPr id="11" name="矩形 8"/>
          <p:cNvSpPr/>
          <p:nvPr>
            <p:custDataLst>
              <p:tags r:id="rId2"/>
            </p:custDataLst>
          </p:nvPr>
        </p:nvSpPr>
        <p:spPr>
          <a:xfrm>
            <a:off x="6429117" y="2118702"/>
            <a:ext cx="481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HOMEWORK PRACTICE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454689" y="1566410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A=30°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" name="Group 26"/>
          <p:cNvGrpSpPr/>
          <p:nvPr/>
        </p:nvGrpSpPr>
        <p:grpSpPr bwMode="auto">
          <a:xfrm>
            <a:off x="8013827" y="2304183"/>
            <a:ext cx="2812936" cy="3006806"/>
            <a:chOff x="113" y="55"/>
            <a:chExt cx="1103" cy="998"/>
          </a:xfrm>
        </p:grpSpPr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454689" y="3281138"/>
                <a:ext cx="6368976" cy="20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∠A=30°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而在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30°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角所对的边等于斜边的一边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AB=4, 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 A=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689" y="3281138"/>
                <a:ext cx="6368976" cy="2029851"/>
              </a:xfrm>
              <a:prstGeom prst="rect">
                <a:avLst/>
              </a:prstGeom>
              <a:blipFill rotWithShape="1">
                <a:blip r:embed="rId3"/>
                <a:stretch>
                  <a:fillRect l="-8" t="-5" r="7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66985" y="1372298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A=45°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8262306" y="2194614"/>
            <a:ext cx="2309592" cy="2468771"/>
            <a:chOff x="113" y="55"/>
            <a:chExt cx="1103" cy="998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666985" y="2521434"/>
                <a:ext cx="6368976" cy="211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∠A=45°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为等腰直角三角形，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BC=AC=2</a:t>
                </a:r>
                <a:r>
                  <a:rPr lang="en-US" altLang="zh-CN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 A=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85" y="2521434"/>
                <a:ext cx="6368976" cy="2113014"/>
              </a:xfrm>
              <a:prstGeom prst="rect">
                <a:avLst/>
              </a:prstGeom>
              <a:blipFill rotWithShape="1">
                <a:blip r:embed="rId3"/>
                <a:stretch>
                  <a:fillRect l="-2" t="-23" r="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727384" y="5485702"/>
            <a:ext cx="4585447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若∠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A=60°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AC=2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50742F">
                    <a:lumMod val="50000"/>
                  </a:srgb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87885" y="1780204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A=30°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8202670" y="2543987"/>
            <a:ext cx="2309592" cy="2468771"/>
            <a:chOff x="113" y="55"/>
            <a:chExt cx="1103" cy="998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487885" y="2913273"/>
                <a:ext cx="6368976" cy="200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∠A=30°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而在</a:t>
                </a:r>
                <a:r>
                  <a:rPr lang="en-US" altLang="zh-CN" sz="1800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30°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角所对的边等于斜边的一边</a:t>
                </a:r>
                <a:endParaRPr lang="en-US" altLang="zh-CN" sz="1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AB=4, 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altLang="zh-CN" sz="1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800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en-US" altLang="zh-CN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 dirty="0">
                            <a:solidFill>
                              <a:srgbClr val="FF0000"/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altLang="zh-CN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sz="1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885" y="2913273"/>
                <a:ext cx="6368976" cy="2009204"/>
              </a:xfrm>
              <a:prstGeom prst="rect">
                <a:avLst/>
              </a:prstGeom>
              <a:blipFill rotWithShape="1">
                <a:blip r:embed="rId3"/>
                <a:stretch>
                  <a:fillRect l="-1" t="-26" b="-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833964" y="1656755"/>
            <a:ext cx="7624482" cy="50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A=45°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8123942" y="2404840"/>
            <a:ext cx="2309592" cy="2468771"/>
            <a:chOff x="113" y="55"/>
            <a:chExt cx="1103" cy="998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833964" y="3060952"/>
                <a:ext cx="6368976" cy="14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∠C=90°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∠A=45°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为等腰直角三角形，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BC=AC=2</a:t>
                </a:r>
                <a:r>
                  <a:rPr lang="en-US" altLang="zh-CN" b="1" dirty="0">
                    <a:solidFill>
                      <a:srgbClr val="50742F">
                        <a:lumMod val="50000"/>
                      </a:srgb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tan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zh-CN" alt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en-US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4" y="3060952"/>
                <a:ext cx="6368976" cy="1473480"/>
              </a:xfrm>
              <a:prstGeom prst="rect">
                <a:avLst/>
              </a:prstGeom>
              <a:blipFill rotWithShape="1">
                <a:blip r:embed="rId3"/>
                <a:stretch>
                  <a:fillRect l="-1" t="-17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3563676" y="5410051"/>
            <a:ext cx="4585447" cy="4001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若∠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A=60°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=?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21528" y="1723442"/>
            <a:ext cx="7624482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AB=10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8222256" y="2722892"/>
            <a:ext cx="2309592" cy="2468771"/>
            <a:chOff x="113" y="55"/>
            <a:chExt cx="1103" cy="998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610713" y="3061484"/>
                <a:ext cx="6368976" cy="2344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=8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因此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sinA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cosA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713" y="3061484"/>
                <a:ext cx="6368976" cy="2344103"/>
              </a:xfrm>
              <a:prstGeom prst="rect">
                <a:avLst/>
              </a:prstGeom>
              <a:blipFill rotWithShape="1">
                <a:blip r:embed="rId3"/>
                <a:stretch>
                  <a:fillRect l="-6" t="-6" r="4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变式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42825" y="1574355"/>
                <a:ext cx="7624482" cy="693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 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中，∠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C=90°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，若</a:t>
                </a:r>
                <a:r>
                  <a:rPr lang="en-US" altLang="zh-CN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sinA</a:t>
                </a: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，求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cosA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的值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?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25" y="1574355"/>
                <a:ext cx="7624482" cy="693460"/>
              </a:xfrm>
              <a:prstGeom prst="rect">
                <a:avLst/>
              </a:prstGeom>
              <a:blipFill rotWithShape="1">
                <a:blip r:embed="rId3"/>
                <a:stretch>
                  <a:fillRect l="-5" t="-27" r="5" b="-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6"/>
          <p:cNvGrpSpPr/>
          <p:nvPr/>
        </p:nvGrpSpPr>
        <p:grpSpPr bwMode="auto">
          <a:xfrm>
            <a:off x="4236289" y="2643379"/>
            <a:ext cx="2309592" cy="2468771"/>
            <a:chOff x="113" y="55"/>
            <a:chExt cx="1103" cy="998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58487" y="970401"/>
                <a:ext cx="5982215" cy="755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tanA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cosB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87" y="970401"/>
                <a:ext cx="5982215" cy="755335"/>
              </a:xfrm>
              <a:prstGeom prst="rect">
                <a:avLst/>
              </a:prstGeom>
              <a:blipFill rotWithShape="1">
                <a:blip r:embed="rId3"/>
                <a:stretch>
                  <a:fillRect l="-8" t="-16" r="6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897026" y="1725736"/>
                <a:ext cx="4572000" cy="18009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4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</a:t>
                </a:r>
                <a:r>
                  <a:rPr lang="en-US" altLang="zh-CN" sz="14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设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400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</a:t>
                </a:r>
                <a:r>
                  <a:rPr lang="en-US" altLang="zh-CN" sz="1400" i="1" kern="1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26" y="1725736"/>
                <a:ext cx="4572000" cy="1800942"/>
              </a:xfrm>
              <a:prstGeom prst="rect">
                <a:avLst/>
              </a:prstGeom>
              <a:blipFill rotWithShape="1">
                <a:blip r:embed="rId4"/>
                <a:stretch>
                  <a:fillRect l="-6" t="-24" r="6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58487" y="3749362"/>
                <a:ext cx="7818982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．在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zh-CN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∠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，如果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i="1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u="sng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87" y="3749362"/>
                <a:ext cx="7818982" cy="682046"/>
              </a:xfrm>
              <a:prstGeom prst="rect">
                <a:avLst/>
              </a:prstGeom>
              <a:blipFill rotWithShape="1">
                <a:blip r:embed="rId5"/>
                <a:stretch>
                  <a:fillRect l="-6" t="-47" r="1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897026" y="4602375"/>
                <a:ext cx="5390336" cy="1285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因为在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∠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，所以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×6=4</m:t>
                    </m:r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26" y="4602375"/>
                <a:ext cx="5390336" cy="1285224"/>
              </a:xfrm>
              <a:prstGeom prst="rect">
                <a:avLst/>
              </a:prstGeom>
              <a:blipFill rotWithShape="1">
                <a:blip r:embed="rId6"/>
                <a:stretch>
                  <a:fillRect l="-5" t="-41" r="2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039897" cy="865006"/>
            <a:chOff x="210705" y="105395"/>
            <a:chExt cx="2039897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练一练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42606" y="931169"/>
                <a:ext cx="7754290" cy="682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 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i="1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</a:t>
                </a:r>
                <a:r>
                  <a:rPr lang="en-US" altLang="zh-CN" i="1" kern="1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cm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:r>
                  <a:rPr lang="en-US" altLang="zh-CN" i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等于</a:t>
                </a:r>
                <a:r>
                  <a:rPr lang="en-US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_____</a:t>
                </a:r>
                <a:r>
                  <a:rPr lang="zh-CN" altLang="zh-CN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931169"/>
                <a:ext cx="7754290" cy="682495"/>
              </a:xfrm>
              <a:prstGeom prst="rect">
                <a:avLst/>
              </a:prstGeom>
              <a:blipFill rotWithShape="1">
                <a:blip r:embed="rId3"/>
                <a:stretch>
                  <a:fillRect l="-3" t="-38" r="7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86862" y="1613664"/>
                <a:ext cx="4572000" cy="19055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8cm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zh-CN" altLang="en-US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∴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f>
                          <m:f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  <m:d>
                      <m:d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sz="16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zh-CN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/>
                <a:r>
                  <a:rPr lang="zh-CN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16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16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62" y="1613664"/>
                <a:ext cx="4572000" cy="1905522"/>
              </a:xfrm>
              <a:prstGeom prst="rect">
                <a:avLst/>
              </a:prstGeom>
              <a:blipFill rotWithShape="1">
                <a:blip r:embed="rId4"/>
                <a:stretch>
                  <a:fillRect t="-7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028700" y="3731634"/>
            <a:ext cx="10123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2019·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四川东辰国际学校中考模拟）如图，正方形网格中每个小正方形的边长都是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，若点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都在格点上，则</a:t>
            </a:r>
            <a:r>
              <a:rPr lang="en-US" altLang="zh-CN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tan∠BAC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的值是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p:pic>
        <p:nvPicPr>
          <p:cNvPr id="11" name="图片 10" descr="figure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3104" y="4660495"/>
            <a:ext cx="1715567" cy="1857756"/>
          </a:xfrm>
          <a:prstGeom prst="rect">
            <a:avLst/>
          </a:prstGeom>
        </p:spPr>
      </p:pic>
      <p:sp>
        <p:nvSpPr>
          <p:cNvPr id="12" name="直角三角形 11"/>
          <p:cNvSpPr/>
          <p:nvPr/>
        </p:nvSpPr>
        <p:spPr>
          <a:xfrm rot="10800000">
            <a:off x="9317860" y="5280295"/>
            <a:ext cx="723028" cy="789891"/>
          </a:xfrm>
          <a:prstGeom prst="rtTriangl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13" y="4845569"/>
            <a:ext cx="1596813" cy="15194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386862" y="4885943"/>
                <a:ext cx="4572000" cy="14068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解：连接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，∵∠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CAD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ACD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45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°，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∴∠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ADC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°，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由勾股定理得：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CD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宋体" panose="0201060903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tan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14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BAC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4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宋体" panose="0201060903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173355" algn="just" defTabSz="685800"/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故答案为：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． 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62" y="4885943"/>
                <a:ext cx="4572000" cy="1406860"/>
              </a:xfrm>
              <a:prstGeom prst="rect">
                <a:avLst/>
              </a:prstGeom>
              <a:blipFill rotWithShape="1">
                <a:blip r:embed="rId7"/>
                <a:stretch>
                  <a:fillRect t="-18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350331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宋体 CN Light" panose="02020300000000000000" pitchFamily="18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0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document_151896"/>
          <p:cNvSpPr>
            <a:spLocks noChangeAspect="1"/>
          </p:cNvSpPr>
          <p:nvPr/>
        </p:nvSpPr>
        <p:spPr bwMode="auto">
          <a:xfrm>
            <a:off x="1053337" y="1582017"/>
            <a:ext cx="2928171" cy="3648514"/>
          </a:xfrm>
          <a:custGeom>
            <a:avLst/>
            <a:gdLst>
              <a:gd name="connsiteX0" fmla="*/ 89319 w 486331"/>
              <a:gd name="connsiteY0" fmla="*/ 434588 h 605970"/>
              <a:gd name="connsiteX1" fmla="*/ 397012 w 486331"/>
              <a:gd name="connsiteY1" fmla="*/ 434588 h 605970"/>
              <a:gd name="connsiteX2" fmla="*/ 397012 w 486331"/>
              <a:gd name="connsiteY2" fmla="*/ 477520 h 605970"/>
              <a:gd name="connsiteX3" fmla="*/ 89319 w 486331"/>
              <a:gd name="connsiteY3" fmla="*/ 477520 h 605970"/>
              <a:gd name="connsiteX4" fmla="*/ 89319 w 486331"/>
              <a:gd name="connsiteY4" fmla="*/ 341123 h 605970"/>
              <a:gd name="connsiteX5" fmla="*/ 397012 w 486331"/>
              <a:gd name="connsiteY5" fmla="*/ 341123 h 605970"/>
              <a:gd name="connsiteX6" fmla="*/ 397012 w 486331"/>
              <a:gd name="connsiteY6" fmla="*/ 384055 h 605970"/>
              <a:gd name="connsiteX7" fmla="*/ 89319 w 486331"/>
              <a:gd name="connsiteY7" fmla="*/ 384055 h 605970"/>
              <a:gd name="connsiteX8" fmla="*/ 89319 w 486331"/>
              <a:gd name="connsiteY8" fmla="*/ 247657 h 605970"/>
              <a:gd name="connsiteX9" fmla="*/ 397012 w 486331"/>
              <a:gd name="connsiteY9" fmla="*/ 247657 h 605970"/>
              <a:gd name="connsiteX10" fmla="*/ 397012 w 486331"/>
              <a:gd name="connsiteY10" fmla="*/ 290589 h 605970"/>
              <a:gd name="connsiteX11" fmla="*/ 89319 w 486331"/>
              <a:gd name="connsiteY11" fmla="*/ 290589 h 605970"/>
              <a:gd name="connsiteX12" fmla="*/ 348071 w 486331"/>
              <a:gd name="connsiteY12" fmla="*/ 77895 h 605970"/>
              <a:gd name="connsiteX13" fmla="*/ 348071 w 486331"/>
              <a:gd name="connsiteY13" fmla="*/ 154178 h 605970"/>
              <a:gd name="connsiteX14" fmla="*/ 416932 w 486331"/>
              <a:gd name="connsiteY14" fmla="*/ 154178 h 605970"/>
              <a:gd name="connsiteX15" fmla="*/ 81772 w 486331"/>
              <a:gd name="connsiteY15" fmla="*/ 42977 h 605970"/>
              <a:gd name="connsiteX16" fmla="*/ 43038 w 486331"/>
              <a:gd name="connsiteY16" fmla="*/ 81655 h 605970"/>
              <a:gd name="connsiteX17" fmla="*/ 43038 w 486331"/>
              <a:gd name="connsiteY17" fmla="*/ 524315 h 605970"/>
              <a:gd name="connsiteX18" fmla="*/ 81772 w 486331"/>
              <a:gd name="connsiteY18" fmla="*/ 562993 h 605970"/>
              <a:gd name="connsiteX19" fmla="*/ 404559 w 486331"/>
              <a:gd name="connsiteY19" fmla="*/ 562993 h 605970"/>
              <a:gd name="connsiteX20" fmla="*/ 443293 w 486331"/>
              <a:gd name="connsiteY20" fmla="*/ 524315 h 605970"/>
              <a:gd name="connsiteX21" fmla="*/ 443293 w 486331"/>
              <a:gd name="connsiteY21" fmla="*/ 197155 h 605970"/>
              <a:gd name="connsiteX22" fmla="*/ 305033 w 486331"/>
              <a:gd name="connsiteY22" fmla="*/ 197155 h 605970"/>
              <a:gd name="connsiteX23" fmla="*/ 305033 w 486331"/>
              <a:gd name="connsiteY23" fmla="*/ 42977 h 605970"/>
              <a:gd name="connsiteX24" fmla="*/ 81772 w 486331"/>
              <a:gd name="connsiteY24" fmla="*/ 0 h 605970"/>
              <a:gd name="connsiteX25" fmla="*/ 336235 w 486331"/>
              <a:gd name="connsiteY25" fmla="*/ 0 h 605970"/>
              <a:gd name="connsiteX26" fmla="*/ 486331 w 486331"/>
              <a:gd name="connsiteY26" fmla="*/ 167609 h 605970"/>
              <a:gd name="connsiteX27" fmla="*/ 486331 w 486331"/>
              <a:gd name="connsiteY27" fmla="*/ 524315 h 605970"/>
              <a:gd name="connsiteX28" fmla="*/ 404559 w 486331"/>
              <a:gd name="connsiteY28" fmla="*/ 605970 h 605970"/>
              <a:gd name="connsiteX29" fmla="*/ 81772 w 486331"/>
              <a:gd name="connsiteY29" fmla="*/ 605970 h 605970"/>
              <a:gd name="connsiteX30" fmla="*/ 0 w 486331"/>
              <a:gd name="connsiteY30" fmla="*/ 524315 h 605970"/>
              <a:gd name="connsiteX31" fmla="*/ 0 w 486331"/>
              <a:gd name="connsiteY31" fmla="*/ 81655 h 605970"/>
              <a:gd name="connsiteX32" fmla="*/ 81772 w 486331"/>
              <a:gd name="connsiteY32" fmla="*/ 0 h 6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6331" h="605970">
                <a:moveTo>
                  <a:pt x="89319" y="434588"/>
                </a:moveTo>
                <a:lnTo>
                  <a:pt x="397012" y="434588"/>
                </a:lnTo>
                <a:lnTo>
                  <a:pt x="397012" y="477520"/>
                </a:lnTo>
                <a:lnTo>
                  <a:pt x="89319" y="477520"/>
                </a:lnTo>
                <a:close/>
                <a:moveTo>
                  <a:pt x="89319" y="341123"/>
                </a:moveTo>
                <a:lnTo>
                  <a:pt x="397012" y="341123"/>
                </a:lnTo>
                <a:lnTo>
                  <a:pt x="397012" y="384055"/>
                </a:lnTo>
                <a:lnTo>
                  <a:pt x="89319" y="384055"/>
                </a:lnTo>
                <a:close/>
                <a:moveTo>
                  <a:pt x="89319" y="247657"/>
                </a:moveTo>
                <a:lnTo>
                  <a:pt x="397012" y="247657"/>
                </a:lnTo>
                <a:lnTo>
                  <a:pt x="397012" y="290589"/>
                </a:lnTo>
                <a:lnTo>
                  <a:pt x="89319" y="290589"/>
                </a:lnTo>
                <a:close/>
                <a:moveTo>
                  <a:pt x="348071" y="77895"/>
                </a:moveTo>
                <a:lnTo>
                  <a:pt x="348071" y="154178"/>
                </a:lnTo>
                <a:lnTo>
                  <a:pt x="416932" y="154178"/>
                </a:lnTo>
                <a:close/>
                <a:moveTo>
                  <a:pt x="81772" y="42977"/>
                </a:moveTo>
                <a:cubicBezTo>
                  <a:pt x="60253" y="42977"/>
                  <a:pt x="43038" y="60167"/>
                  <a:pt x="43038" y="81655"/>
                </a:cubicBezTo>
                <a:lnTo>
                  <a:pt x="43038" y="524315"/>
                </a:lnTo>
                <a:cubicBezTo>
                  <a:pt x="43038" y="545803"/>
                  <a:pt x="60253" y="562993"/>
                  <a:pt x="81772" y="562993"/>
                </a:cubicBezTo>
                <a:lnTo>
                  <a:pt x="404559" y="562993"/>
                </a:lnTo>
                <a:cubicBezTo>
                  <a:pt x="426078" y="562993"/>
                  <a:pt x="443293" y="545803"/>
                  <a:pt x="443293" y="524315"/>
                </a:cubicBezTo>
                <a:lnTo>
                  <a:pt x="443293" y="197155"/>
                </a:lnTo>
                <a:lnTo>
                  <a:pt x="305033" y="197155"/>
                </a:lnTo>
                <a:lnTo>
                  <a:pt x="305033" y="42977"/>
                </a:lnTo>
                <a:close/>
                <a:moveTo>
                  <a:pt x="81772" y="0"/>
                </a:moveTo>
                <a:lnTo>
                  <a:pt x="336235" y="0"/>
                </a:lnTo>
                <a:lnTo>
                  <a:pt x="486331" y="167609"/>
                </a:lnTo>
                <a:lnTo>
                  <a:pt x="486331" y="524315"/>
                </a:lnTo>
                <a:cubicBezTo>
                  <a:pt x="486331" y="569440"/>
                  <a:pt x="449749" y="605970"/>
                  <a:pt x="404559" y="605970"/>
                </a:cubicBezTo>
                <a:lnTo>
                  <a:pt x="81772" y="605970"/>
                </a:lnTo>
                <a:cubicBezTo>
                  <a:pt x="36582" y="605970"/>
                  <a:pt x="0" y="569440"/>
                  <a:pt x="0" y="524315"/>
                </a:cubicBezTo>
                <a:lnTo>
                  <a:pt x="0" y="81655"/>
                </a:lnTo>
                <a:cubicBezTo>
                  <a:pt x="0" y="36530"/>
                  <a:pt x="36582" y="0"/>
                  <a:pt x="81772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50274" y="2129001"/>
            <a:ext cx="258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75591" y="1850749"/>
            <a:ext cx="3187787" cy="693707"/>
            <a:chOff x="3926652" y="1015035"/>
            <a:chExt cx="3797305" cy="826347"/>
          </a:xfrm>
        </p:grpSpPr>
        <p:sp>
          <p:nvSpPr>
            <p:cNvPr id="12" name="文本框 11"/>
            <p:cNvSpPr txBox="1"/>
            <p:nvPr/>
          </p:nvSpPr>
          <p:spPr>
            <a:xfrm>
              <a:off x="4937609" y="1135821"/>
              <a:ext cx="2786348" cy="549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理解余弦的概念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5590" y="3193787"/>
            <a:ext cx="3187786" cy="693707"/>
            <a:chOff x="3926652" y="1015035"/>
            <a:chExt cx="3797306" cy="826347"/>
          </a:xfrm>
        </p:grpSpPr>
        <p:sp>
          <p:nvSpPr>
            <p:cNvPr id="15" name="文本框 14"/>
            <p:cNvSpPr txBox="1"/>
            <p:nvPr/>
          </p:nvSpPr>
          <p:spPr>
            <a:xfrm>
              <a:off x="4937609" y="1153239"/>
              <a:ext cx="2786349" cy="549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理解正切的概念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75591" y="4468179"/>
            <a:ext cx="3187787" cy="830997"/>
            <a:chOff x="3926652" y="933264"/>
            <a:chExt cx="3797305" cy="989887"/>
          </a:xfrm>
        </p:grpSpPr>
        <p:sp>
          <p:nvSpPr>
            <p:cNvPr id="18" name="文本框 17"/>
            <p:cNvSpPr txBox="1"/>
            <p:nvPr/>
          </p:nvSpPr>
          <p:spPr>
            <a:xfrm>
              <a:off x="4937609" y="933264"/>
              <a:ext cx="2786348" cy="989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利用余弦、正切</a:t>
              </a:r>
            </a:p>
            <a:p>
              <a:pPr defTabSz="609600">
                <a:defRPr/>
              </a:pPr>
              <a:r>
                <a:rPr kumimoji="1"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进行相关计算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 cmpd="sng" algn="ctr">
              <a:solidFill>
                <a:srgbClr val="36456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350331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宋体 CN Light" panose="02020300000000000000" pitchFamily="18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0" y="0"/>
            <a:ext cx="5870221" cy="6858000"/>
          </a:xfrm>
          <a:custGeom>
            <a:avLst/>
            <a:gdLst>
              <a:gd name="connsiteX0" fmla="*/ 0 w 7768957"/>
              <a:gd name="connsiteY0" fmla="*/ 0 h 6858000"/>
              <a:gd name="connsiteX1" fmla="*/ 7768957 w 7768957"/>
              <a:gd name="connsiteY1" fmla="*/ 0 h 6858000"/>
              <a:gd name="connsiteX2" fmla="*/ 6054457 w 7768957"/>
              <a:gd name="connsiteY2" fmla="*/ 6858000 h 6858000"/>
              <a:gd name="connsiteX3" fmla="*/ 0 w 77689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8957" h="6858000">
                <a:moveTo>
                  <a:pt x="0" y="0"/>
                </a:moveTo>
                <a:lnTo>
                  <a:pt x="7768957" y="0"/>
                </a:lnTo>
                <a:lnTo>
                  <a:pt x="60544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document_151896"/>
          <p:cNvSpPr>
            <a:spLocks noChangeAspect="1"/>
          </p:cNvSpPr>
          <p:nvPr/>
        </p:nvSpPr>
        <p:spPr bwMode="auto">
          <a:xfrm>
            <a:off x="1053337" y="1582017"/>
            <a:ext cx="2928171" cy="3648514"/>
          </a:xfrm>
          <a:custGeom>
            <a:avLst/>
            <a:gdLst>
              <a:gd name="connsiteX0" fmla="*/ 89319 w 486331"/>
              <a:gd name="connsiteY0" fmla="*/ 434588 h 605970"/>
              <a:gd name="connsiteX1" fmla="*/ 397012 w 486331"/>
              <a:gd name="connsiteY1" fmla="*/ 434588 h 605970"/>
              <a:gd name="connsiteX2" fmla="*/ 397012 w 486331"/>
              <a:gd name="connsiteY2" fmla="*/ 477520 h 605970"/>
              <a:gd name="connsiteX3" fmla="*/ 89319 w 486331"/>
              <a:gd name="connsiteY3" fmla="*/ 477520 h 605970"/>
              <a:gd name="connsiteX4" fmla="*/ 89319 w 486331"/>
              <a:gd name="connsiteY4" fmla="*/ 341123 h 605970"/>
              <a:gd name="connsiteX5" fmla="*/ 397012 w 486331"/>
              <a:gd name="connsiteY5" fmla="*/ 341123 h 605970"/>
              <a:gd name="connsiteX6" fmla="*/ 397012 w 486331"/>
              <a:gd name="connsiteY6" fmla="*/ 384055 h 605970"/>
              <a:gd name="connsiteX7" fmla="*/ 89319 w 486331"/>
              <a:gd name="connsiteY7" fmla="*/ 384055 h 605970"/>
              <a:gd name="connsiteX8" fmla="*/ 89319 w 486331"/>
              <a:gd name="connsiteY8" fmla="*/ 247657 h 605970"/>
              <a:gd name="connsiteX9" fmla="*/ 397012 w 486331"/>
              <a:gd name="connsiteY9" fmla="*/ 247657 h 605970"/>
              <a:gd name="connsiteX10" fmla="*/ 397012 w 486331"/>
              <a:gd name="connsiteY10" fmla="*/ 290589 h 605970"/>
              <a:gd name="connsiteX11" fmla="*/ 89319 w 486331"/>
              <a:gd name="connsiteY11" fmla="*/ 290589 h 605970"/>
              <a:gd name="connsiteX12" fmla="*/ 348071 w 486331"/>
              <a:gd name="connsiteY12" fmla="*/ 77895 h 605970"/>
              <a:gd name="connsiteX13" fmla="*/ 348071 w 486331"/>
              <a:gd name="connsiteY13" fmla="*/ 154178 h 605970"/>
              <a:gd name="connsiteX14" fmla="*/ 416932 w 486331"/>
              <a:gd name="connsiteY14" fmla="*/ 154178 h 605970"/>
              <a:gd name="connsiteX15" fmla="*/ 81772 w 486331"/>
              <a:gd name="connsiteY15" fmla="*/ 42977 h 605970"/>
              <a:gd name="connsiteX16" fmla="*/ 43038 w 486331"/>
              <a:gd name="connsiteY16" fmla="*/ 81655 h 605970"/>
              <a:gd name="connsiteX17" fmla="*/ 43038 w 486331"/>
              <a:gd name="connsiteY17" fmla="*/ 524315 h 605970"/>
              <a:gd name="connsiteX18" fmla="*/ 81772 w 486331"/>
              <a:gd name="connsiteY18" fmla="*/ 562993 h 605970"/>
              <a:gd name="connsiteX19" fmla="*/ 404559 w 486331"/>
              <a:gd name="connsiteY19" fmla="*/ 562993 h 605970"/>
              <a:gd name="connsiteX20" fmla="*/ 443293 w 486331"/>
              <a:gd name="connsiteY20" fmla="*/ 524315 h 605970"/>
              <a:gd name="connsiteX21" fmla="*/ 443293 w 486331"/>
              <a:gd name="connsiteY21" fmla="*/ 197155 h 605970"/>
              <a:gd name="connsiteX22" fmla="*/ 305033 w 486331"/>
              <a:gd name="connsiteY22" fmla="*/ 197155 h 605970"/>
              <a:gd name="connsiteX23" fmla="*/ 305033 w 486331"/>
              <a:gd name="connsiteY23" fmla="*/ 42977 h 605970"/>
              <a:gd name="connsiteX24" fmla="*/ 81772 w 486331"/>
              <a:gd name="connsiteY24" fmla="*/ 0 h 605970"/>
              <a:gd name="connsiteX25" fmla="*/ 336235 w 486331"/>
              <a:gd name="connsiteY25" fmla="*/ 0 h 605970"/>
              <a:gd name="connsiteX26" fmla="*/ 486331 w 486331"/>
              <a:gd name="connsiteY26" fmla="*/ 167609 h 605970"/>
              <a:gd name="connsiteX27" fmla="*/ 486331 w 486331"/>
              <a:gd name="connsiteY27" fmla="*/ 524315 h 605970"/>
              <a:gd name="connsiteX28" fmla="*/ 404559 w 486331"/>
              <a:gd name="connsiteY28" fmla="*/ 605970 h 605970"/>
              <a:gd name="connsiteX29" fmla="*/ 81772 w 486331"/>
              <a:gd name="connsiteY29" fmla="*/ 605970 h 605970"/>
              <a:gd name="connsiteX30" fmla="*/ 0 w 486331"/>
              <a:gd name="connsiteY30" fmla="*/ 524315 h 605970"/>
              <a:gd name="connsiteX31" fmla="*/ 0 w 486331"/>
              <a:gd name="connsiteY31" fmla="*/ 81655 h 605970"/>
              <a:gd name="connsiteX32" fmla="*/ 81772 w 486331"/>
              <a:gd name="connsiteY32" fmla="*/ 0 h 6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6331" h="605970">
                <a:moveTo>
                  <a:pt x="89319" y="434588"/>
                </a:moveTo>
                <a:lnTo>
                  <a:pt x="397012" y="434588"/>
                </a:lnTo>
                <a:lnTo>
                  <a:pt x="397012" y="477520"/>
                </a:lnTo>
                <a:lnTo>
                  <a:pt x="89319" y="477520"/>
                </a:lnTo>
                <a:close/>
                <a:moveTo>
                  <a:pt x="89319" y="341123"/>
                </a:moveTo>
                <a:lnTo>
                  <a:pt x="397012" y="341123"/>
                </a:lnTo>
                <a:lnTo>
                  <a:pt x="397012" y="384055"/>
                </a:lnTo>
                <a:lnTo>
                  <a:pt x="89319" y="384055"/>
                </a:lnTo>
                <a:close/>
                <a:moveTo>
                  <a:pt x="89319" y="247657"/>
                </a:moveTo>
                <a:lnTo>
                  <a:pt x="397012" y="247657"/>
                </a:lnTo>
                <a:lnTo>
                  <a:pt x="397012" y="290589"/>
                </a:lnTo>
                <a:lnTo>
                  <a:pt x="89319" y="290589"/>
                </a:lnTo>
                <a:close/>
                <a:moveTo>
                  <a:pt x="348071" y="77895"/>
                </a:moveTo>
                <a:lnTo>
                  <a:pt x="348071" y="154178"/>
                </a:lnTo>
                <a:lnTo>
                  <a:pt x="416932" y="154178"/>
                </a:lnTo>
                <a:close/>
                <a:moveTo>
                  <a:pt x="81772" y="42977"/>
                </a:moveTo>
                <a:cubicBezTo>
                  <a:pt x="60253" y="42977"/>
                  <a:pt x="43038" y="60167"/>
                  <a:pt x="43038" y="81655"/>
                </a:cubicBezTo>
                <a:lnTo>
                  <a:pt x="43038" y="524315"/>
                </a:lnTo>
                <a:cubicBezTo>
                  <a:pt x="43038" y="545803"/>
                  <a:pt x="60253" y="562993"/>
                  <a:pt x="81772" y="562993"/>
                </a:cubicBezTo>
                <a:lnTo>
                  <a:pt x="404559" y="562993"/>
                </a:lnTo>
                <a:cubicBezTo>
                  <a:pt x="426078" y="562993"/>
                  <a:pt x="443293" y="545803"/>
                  <a:pt x="443293" y="524315"/>
                </a:cubicBezTo>
                <a:lnTo>
                  <a:pt x="443293" y="197155"/>
                </a:lnTo>
                <a:lnTo>
                  <a:pt x="305033" y="197155"/>
                </a:lnTo>
                <a:lnTo>
                  <a:pt x="305033" y="42977"/>
                </a:lnTo>
                <a:close/>
                <a:moveTo>
                  <a:pt x="81772" y="0"/>
                </a:moveTo>
                <a:lnTo>
                  <a:pt x="336235" y="0"/>
                </a:lnTo>
                <a:lnTo>
                  <a:pt x="486331" y="167609"/>
                </a:lnTo>
                <a:lnTo>
                  <a:pt x="486331" y="524315"/>
                </a:lnTo>
                <a:cubicBezTo>
                  <a:pt x="486331" y="569440"/>
                  <a:pt x="449749" y="605970"/>
                  <a:pt x="404559" y="605970"/>
                </a:cubicBezTo>
                <a:lnTo>
                  <a:pt x="81772" y="605970"/>
                </a:lnTo>
                <a:cubicBezTo>
                  <a:pt x="36582" y="605970"/>
                  <a:pt x="0" y="569440"/>
                  <a:pt x="0" y="524315"/>
                </a:cubicBezTo>
                <a:lnTo>
                  <a:pt x="0" y="81655"/>
                </a:lnTo>
                <a:cubicBezTo>
                  <a:pt x="0" y="36530"/>
                  <a:pt x="36582" y="0"/>
                  <a:pt x="81772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50274" y="2262258"/>
            <a:ext cx="2587948" cy="1655683"/>
            <a:chOff x="1250274" y="2262258"/>
            <a:chExt cx="2587948" cy="1655683"/>
          </a:xfrm>
        </p:grpSpPr>
        <p:sp>
          <p:nvSpPr>
            <p:cNvPr id="9" name="文本框 8"/>
            <p:cNvSpPr txBox="1"/>
            <p:nvPr/>
          </p:nvSpPr>
          <p:spPr>
            <a:xfrm>
              <a:off x="1250274" y="2262258"/>
              <a:ext cx="25879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59254" y="3548609"/>
              <a:ext cx="2578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CONTENTS</a:t>
              </a:r>
              <a:endParaRPr kumimoji="0" lang="zh-CN" altLang="en-US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74968" y="1389213"/>
            <a:ext cx="4805832" cy="1545190"/>
            <a:chOff x="3926652" y="1015035"/>
            <a:chExt cx="5660360" cy="1819943"/>
          </a:xfrm>
        </p:grpSpPr>
        <p:sp>
          <p:nvSpPr>
            <p:cNvPr id="17" name="文本框 16"/>
            <p:cNvSpPr txBox="1"/>
            <p:nvPr/>
          </p:nvSpPr>
          <p:spPr>
            <a:xfrm>
              <a:off x="4937609" y="1083332"/>
              <a:ext cx="1667511" cy="54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学习目标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37608" y="1623840"/>
              <a:ext cx="4649404" cy="121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1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、理解余弦的概念。</a:t>
              </a:r>
            </a:p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2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、理解正切的概念。</a:t>
              </a:r>
            </a:p>
            <a:p>
              <a:pPr defTabSz="609600">
                <a:lnSpc>
                  <a:spcPct val="150000"/>
                </a:lnSpc>
                <a:defRPr/>
              </a:pPr>
              <a:r>
                <a:rPr kumimoji="1"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3</a:t>
              </a:r>
              <a:r>
                <a:rPr kumimoji="1" lang="zh-CN" alt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、利用余弦、正切进行相关计算。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74968" y="3561275"/>
            <a:ext cx="4152863" cy="713332"/>
            <a:chOff x="3926652" y="1001212"/>
            <a:chExt cx="4891287" cy="840170"/>
          </a:xfrm>
        </p:grpSpPr>
        <p:sp>
          <p:nvSpPr>
            <p:cNvPr id="21" name="文本框 20"/>
            <p:cNvSpPr txBox="1"/>
            <p:nvPr/>
          </p:nvSpPr>
          <p:spPr>
            <a:xfrm>
              <a:off x="4937609" y="1001212"/>
              <a:ext cx="942505" cy="54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重点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937609" y="1438199"/>
              <a:ext cx="3880330" cy="40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理解余弦、正切的概念。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74968" y="4949137"/>
            <a:ext cx="3554577" cy="734224"/>
            <a:chOff x="3926652" y="976605"/>
            <a:chExt cx="4186619" cy="864777"/>
          </a:xfrm>
        </p:grpSpPr>
        <p:sp>
          <p:nvSpPr>
            <p:cNvPr id="25" name="文本框 24"/>
            <p:cNvSpPr txBox="1"/>
            <p:nvPr/>
          </p:nvSpPr>
          <p:spPr>
            <a:xfrm>
              <a:off x="4937609" y="976605"/>
              <a:ext cx="942507" cy="54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难点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937608" y="1413590"/>
              <a:ext cx="3175663" cy="40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50000"/>
                </a:lnSpc>
                <a:defRPr/>
              </a:pPr>
              <a:r>
                <a:rPr kumimoji="1"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Calibri" panose="020F0502020204030204" pitchFamily="34" charset="0"/>
                </a:rPr>
                <a:t>利用余弦、正切进行相关计算。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6652" y="1015035"/>
              <a:ext cx="826347" cy="826347"/>
            </a:xfrm>
            <a:prstGeom prst="ellipse">
              <a:avLst/>
            </a:prstGeom>
            <a:no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49412"/>
                      </a:gs>
                      <a:gs pos="100000">
                        <a:srgbClr val="F3740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被分类的书特写镜头照片-书堆,书店,书籍,书籍装订,什锦,信息,图书馆,学习,教育,景深,桩,模糊,焦点,知识,研究,精装书,阅读-海量高质量免版权图片素材-设计师素材-摄影图片-sitapix-西田图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39059"/>
          <a:stretch>
            <a:fillRect/>
          </a:stretch>
        </p:blipFill>
        <p:spPr bwMode="auto">
          <a:xfrm>
            <a:off x="6988246" y="2"/>
            <a:ext cx="5286622" cy="6857999"/>
          </a:xfrm>
          <a:custGeom>
            <a:avLst/>
            <a:gdLst>
              <a:gd name="connsiteX0" fmla="*/ 1534888 w 5286622"/>
              <a:gd name="connsiteY0" fmla="*/ 0 h 6857999"/>
              <a:gd name="connsiteX1" fmla="*/ 5286622 w 5286622"/>
              <a:gd name="connsiteY1" fmla="*/ 0 h 6857999"/>
              <a:gd name="connsiteX2" fmla="*/ 5286622 w 5286622"/>
              <a:gd name="connsiteY2" fmla="*/ 6857999 h 6857999"/>
              <a:gd name="connsiteX3" fmla="*/ 0 w 528662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22" h="6857999">
                <a:moveTo>
                  <a:pt x="1534888" y="0"/>
                </a:moveTo>
                <a:lnTo>
                  <a:pt x="5286622" y="0"/>
                </a:lnTo>
                <a:lnTo>
                  <a:pt x="5286622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flipH="1" flipV="1">
            <a:off x="11149378" y="468029"/>
            <a:ext cx="303107" cy="303107"/>
            <a:chOff x="962675" y="5112327"/>
            <a:chExt cx="672161" cy="672161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962675" y="5784488"/>
              <a:ext cx="672161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V="1">
              <a:off x="962675" y="5112327"/>
              <a:ext cx="0" cy="67216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alpha val="6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35" name="组合 34"/>
          <p:cNvGrpSpPr/>
          <p:nvPr/>
        </p:nvGrpSpPr>
        <p:grpSpPr>
          <a:xfrm>
            <a:off x="827586" y="1964623"/>
            <a:ext cx="6449915" cy="1979997"/>
            <a:chOff x="1753691" y="1813351"/>
            <a:chExt cx="6449915" cy="1979997"/>
          </a:xfrm>
        </p:grpSpPr>
        <p:sp>
          <p:nvSpPr>
            <p:cNvPr id="36" name="矩形 35"/>
            <p:cNvSpPr/>
            <p:nvPr/>
          </p:nvSpPr>
          <p:spPr bwMode="auto">
            <a:xfrm>
              <a:off x="1753691" y="1813351"/>
              <a:ext cx="5827236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88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宋体 CN Light" panose="02020300000000000000" pitchFamily="18" charset="-122"/>
                  <a:ea typeface="思源宋体 CN Light" panose="02020300000000000000" pitchFamily="18" charset="-122"/>
                  <a:cs typeface="胡晓波男神体" panose="02010600030101010101" pitchFamily="2" charset="-122"/>
                </a:rPr>
                <a:t>谢谢观看！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776745" y="3516349"/>
              <a:ext cx="64268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457200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TOPIC 28.1 ACUTE TRIANGLE (SINE, COSINE, TANGENT VALUE OF SPECIAL ANGLE)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877240" y="3312813"/>
              <a:ext cx="6127030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9" name="矩形 38"/>
          <p:cNvSpPr/>
          <p:nvPr/>
        </p:nvSpPr>
        <p:spPr bwMode="auto">
          <a:xfrm>
            <a:off x="871128" y="1224665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第二十八章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02</a:t>
            </a:r>
            <a:r>
              <a:rPr lang="zh-CN" altLang="en-US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锐角三角函数</a:t>
            </a:r>
          </a:p>
        </p:txBody>
      </p:sp>
      <p:sp>
        <p:nvSpPr>
          <p:cNvPr id="40" name="矩形 39"/>
          <p:cNvSpPr/>
          <p:nvPr/>
        </p:nvSpPr>
        <p:spPr bwMode="auto">
          <a:xfrm>
            <a:off x="619825" y="410850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2800" kern="1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（余弦、正弦）</a:t>
            </a:r>
          </a:p>
        </p:txBody>
      </p:sp>
      <p:sp>
        <p:nvSpPr>
          <p:cNvPr id="46" name="任意多边形: 形状 45"/>
          <p:cNvSpPr/>
          <p:nvPr/>
        </p:nvSpPr>
        <p:spPr>
          <a:xfrm>
            <a:off x="6854474" y="4046220"/>
            <a:ext cx="866764" cy="2811780"/>
          </a:xfrm>
          <a:custGeom>
            <a:avLst/>
            <a:gdLst>
              <a:gd name="connsiteX0" fmla="*/ 553650 w 771739"/>
              <a:gd name="connsiteY0" fmla="*/ 0 h 2477350"/>
              <a:gd name="connsiteX1" fmla="*/ 771739 w 771739"/>
              <a:gd name="connsiteY1" fmla="*/ 0 h 2477350"/>
              <a:gd name="connsiteX2" fmla="*/ 218089 w 771739"/>
              <a:gd name="connsiteY2" fmla="*/ 2477350 h 2477350"/>
              <a:gd name="connsiteX3" fmla="*/ 0 w 771739"/>
              <a:gd name="connsiteY3" fmla="*/ 2477350 h 2477350"/>
              <a:gd name="connsiteX4" fmla="*/ 553650 w 771739"/>
              <a:gd name="connsiteY4" fmla="*/ 0 h 24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39" h="2477350">
                <a:moveTo>
                  <a:pt x="553650" y="0"/>
                </a:moveTo>
                <a:lnTo>
                  <a:pt x="771739" y="0"/>
                </a:lnTo>
                <a:lnTo>
                  <a:pt x="218089" y="2477350"/>
                </a:lnTo>
                <a:lnTo>
                  <a:pt x="0" y="2477350"/>
                </a:lnTo>
                <a:lnTo>
                  <a:pt x="553650" y="0"/>
                </a:lnTo>
                <a:close/>
              </a:path>
            </a:pathLst>
          </a:custGeom>
          <a:gradFill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</a:gra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09628" y="5306900"/>
            <a:ext cx="4037060" cy="369332"/>
            <a:chOff x="1149457" y="5016542"/>
            <a:chExt cx="4037060" cy="369332"/>
          </a:xfrm>
        </p:grpSpPr>
        <p:sp>
          <p:nvSpPr>
            <p:cNvPr id="20" name="文本框 19"/>
            <p:cNvSpPr txBox="1"/>
            <p:nvPr/>
          </p:nvSpPr>
          <p:spPr>
            <a:xfrm>
              <a:off x="4259697" y="5100758"/>
              <a:ext cx="9268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lt"/>
                </a:rPr>
                <a:t>20XX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lt"/>
              </a:endParaRPr>
            </a:p>
          </p:txBody>
        </p:sp>
        <p:sp>
          <p:nvSpPr>
            <p:cNvPr id="21" name="圆角矩形"/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主讲人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圆角矩形"/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rPr>
                <a:t>讲课时间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02203" y="5100758"/>
              <a:ext cx="1356258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kern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</a:rPr>
                <a:t>PPT818</a:t>
              </a:r>
              <a:endParaRPr lang="en-US" sz="1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7061" y="-240632"/>
            <a:ext cx="46458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950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59500" dirty="0">
              <a:gradFill>
                <a:gsLst>
                  <a:gs pos="0">
                    <a:srgbClr val="F49412"/>
                  </a:gs>
                  <a:gs pos="100000">
                    <a:srgbClr val="F3740E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2344" y="5421868"/>
            <a:ext cx="3211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</a:p>
        </p:txBody>
      </p:sp>
      <p:sp>
        <p:nvSpPr>
          <p:cNvPr id="18" name="矩形 17"/>
          <p:cNvSpPr/>
          <p:nvPr/>
        </p:nvSpPr>
        <p:spPr>
          <a:xfrm>
            <a:off x="6429117" y="3980944"/>
            <a:ext cx="4811703" cy="102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1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、理解余弦的概念。</a:t>
            </a:r>
          </a:p>
          <a:p>
            <a:pPr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2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、理解正切的概念。</a:t>
            </a:r>
          </a:p>
          <a:p>
            <a:pPr defTabSz="609600">
              <a:lnSpc>
                <a:spcPct val="150000"/>
              </a:lnSpc>
              <a:defRPr/>
            </a:pPr>
            <a:r>
              <a:rPr kumimoji="1"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3</a:t>
            </a:r>
            <a:r>
              <a:rPr kumimoji="1"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Calibri" panose="020F0502020204030204" pitchFamily="34" charset="0"/>
              </a:rPr>
              <a:t>、利用余弦、正切进行相关计算。</a:t>
            </a:r>
          </a:p>
        </p:txBody>
      </p:sp>
      <p:sp>
        <p:nvSpPr>
          <p:cNvPr id="19" name="矩形 7"/>
          <p:cNvSpPr/>
          <p:nvPr>
            <p:custDataLst>
              <p:tags r:id="rId1"/>
            </p:custDataLst>
          </p:nvPr>
        </p:nvSpPr>
        <p:spPr>
          <a:xfrm>
            <a:off x="6429117" y="2764692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zh-CN" altLang="en-US" sz="6600" kern="0" dirty="0">
                <a:gradFill>
                  <a:gsLst>
                    <a:gs pos="0">
                      <a:srgbClr val="F49412"/>
                    </a:gs>
                    <a:gs pos="100000">
                      <a:srgbClr val="F3740E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学习目标</a:t>
            </a:r>
          </a:p>
        </p:txBody>
      </p:sp>
      <p:sp>
        <p:nvSpPr>
          <p:cNvPr id="20" name="矩形 8"/>
          <p:cNvSpPr/>
          <p:nvPr>
            <p:custDataLst>
              <p:tags r:id="rId2"/>
            </p:custDataLst>
          </p:nvPr>
        </p:nvSpPr>
        <p:spPr>
          <a:xfrm>
            <a:off x="6429117" y="2118702"/>
            <a:ext cx="481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LEARNING OBJECTIVES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探究与思考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520687" y="1701553"/>
            <a:ext cx="8711940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如图，在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</a:t>
            </a:r>
            <a:r>
              <a:rPr lang="en-US" altLang="zh-CN" sz="2000" b="1" spc="-19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，当锐角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确定时，∠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的对边与斜边的比就随之确定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此时其他边之间的比是否也随之确定呢？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0" name="Group 26"/>
          <p:cNvGrpSpPr/>
          <p:nvPr/>
        </p:nvGrpSpPr>
        <p:grpSpPr bwMode="auto">
          <a:xfrm>
            <a:off x="8148029" y="2793317"/>
            <a:ext cx="2959100" cy="2800350"/>
            <a:chOff x="113" y="55"/>
            <a:chExt cx="1103" cy="963"/>
          </a:xfrm>
        </p:grpSpPr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 flipH="1">
              <a:off x="226" y="227"/>
              <a:ext cx="817" cy="635"/>
            </a:xfrm>
            <a:prstGeom prst="rt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C5B9"/>
              </a:solidFill>
              <a:prstDash val="solid"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113" y="817"/>
              <a:ext cx="22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930" y="55"/>
              <a:ext cx="22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990" y="817"/>
              <a:ext cx="22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探索与思考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42606" y="1192933"/>
                <a:ext cx="10207880" cy="112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任意画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，使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∠C=∠C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有什么关系．</a:t>
                </a:r>
                <a:endPara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你能解释一下吗？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1192933"/>
                <a:ext cx="10207880" cy="1122230"/>
              </a:xfrm>
              <a:prstGeom prst="rect">
                <a:avLst/>
              </a:prstGeom>
              <a:blipFill rotWithShape="1">
                <a:blip r:embed="rId3"/>
                <a:stretch>
                  <a:fillRect l="-2" t="-36" r="5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06203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F4EB"/>
              </a:clrFrom>
              <a:clrTo>
                <a:srgbClr val="EA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735" b="8931"/>
          <a:stretch>
            <a:fillRect/>
          </a:stretch>
        </p:blipFill>
        <p:spPr bwMode="auto">
          <a:xfrm>
            <a:off x="5965905" y="2769014"/>
            <a:ext cx="47656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142606" y="2634095"/>
                <a:ext cx="6368976" cy="228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∠C=∠C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∴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∽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’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06" y="2634095"/>
                <a:ext cx="6368976" cy="2281522"/>
              </a:xfrm>
              <a:prstGeom prst="rect">
                <a:avLst/>
              </a:prstGeom>
              <a:blipFill rotWithShape="1">
                <a:blip r:embed="rId5"/>
                <a:stretch>
                  <a:fillRect l="-4" t="-5" r="3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3184711" y="5553481"/>
            <a:ext cx="5822578" cy="792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在直角三角形中，当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锐角 </a:t>
            </a:r>
            <a:r>
              <a:rPr lang="en-US" altLang="zh-CN" sz="1600" b="1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的度数一定时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sz="16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不管三角形的大小如何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，它的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邻边与斜边的比是一个固定值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  <a:endParaRPr lang="zh-CN" altLang="en-US" sz="1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84711" y="5922572"/>
            <a:ext cx="2467536" cy="474467"/>
          </a:xfrm>
          <a:prstGeom prst="ellipse">
            <a:avLst/>
          </a:prstGeom>
          <a:noFill/>
          <a:ln w="25400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余弦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9" y="296287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60303" y="1625792"/>
            <a:ext cx="9324871" cy="1142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，我们把锐角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的邻边与斜边的比叫做∠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的余弦，记作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0"/>
              <p:cNvSpPr>
                <a:spLocks noChangeArrowheads="1"/>
              </p:cNvSpPr>
              <p:nvPr/>
            </p:nvSpPr>
            <p:spPr bwMode="auto">
              <a:xfrm>
                <a:off x="1284021" y="3802454"/>
                <a:ext cx="4351465" cy="79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即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cos A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742F">
                        <a:lumMod val="50000"/>
                      </a:srgb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∠</m:t>
                        </m:r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所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邻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的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边</m:t>
                        </m:r>
                      </m:num>
                      <m:den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斜边</m:t>
                        </m:r>
                      </m:den>
                    </m:f>
                  </m:oMath>
                </a14:m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4021" y="3802454"/>
                <a:ext cx="4351465" cy="796115"/>
              </a:xfrm>
              <a:prstGeom prst="rect">
                <a:avLst/>
              </a:prstGeom>
              <a:blipFill rotWithShape="1">
                <a:blip r:embed="rId3"/>
                <a:stretch>
                  <a:fillRect l="-1" t="-9" r="11" b="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7229023" y="2767836"/>
            <a:ext cx="3490254" cy="2495765"/>
            <a:chOff x="5754119" y="1516476"/>
            <a:chExt cx="2576513" cy="1842379"/>
          </a:xfrm>
        </p:grpSpPr>
        <p:grpSp>
          <p:nvGrpSpPr>
            <p:cNvPr id="11" name="Group 42"/>
            <p:cNvGrpSpPr/>
            <p:nvPr/>
          </p:nvGrpSpPr>
          <p:grpSpPr bwMode="auto">
            <a:xfrm>
              <a:off x="5754119" y="1516476"/>
              <a:ext cx="2576513" cy="1627188"/>
              <a:chOff x="3833" y="1570"/>
              <a:chExt cx="1623" cy="1025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5062" y="1998"/>
                <a:ext cx="394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对边</a:t>
                </a:r>
              </a:p>
            </p:txBody>
          </p:sp>
          <p:grpSp>
            <p:nvGrpSpPr>
              <p:cNvPr id="14" name="Group 41"/>
              <p:cNvGrpSpPr/>
              <p:nvPr/>
            </p:nvGrpSpPr>
            <p:grpSpPr bwMode="auto">
              <a:xfrm>
                <a:off x="3833" y="1570"/>
                <a:ext cx="1291" cy="1025"/>
                <a:chOff x="3833" y="1570"/>
                <a:chExt cx="1291" cy="1025"/>
              </a:xfrm>
            </p:grpSpPr>
            <p:grpSp>
              <p:nvGrpSpPr>
                <p:cNvPr id="15" name="Group 29"/>
                <p:cNvGrpSpPr/>
                <p:nvPr/>
              </p:nvGrpSpPr>
              <p:grpSpPr bwMode="auto">
                <a:xfrm>
                  <a:off x="3833" y="1570"/>
                  <a:ext cx="1269" cy="1003"/>
                  <a:chOff x="1111" y="1434"/>
                  <a:chExt cx="1269" cy="1003"/>
                </a:xfrm>
              </p:grpSpPr>
              <p:sp>
                <p:nvSpPr>
                  <p:cNvPr id="21" name="AutoShape 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37" y="1661"/>
                    <a:ext cx="817" cy="635"/>
                  </a:xfrm>
                  <a:prstGeom prst="rtTriangle">
                    <a:avLst/>
                  </a:prstGeom>
                  <a:noFill/>
                  <a:ln w="28575">
                    <a:solidFill>
                      <a:srgbClr val="0070C0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2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2251"/>
                    <a:ext cx="226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A</a:t>
                    </a:r>
                  </a:p>
                </p:txBody>
              </p:sp>
              <p:sp>
                <p:nvSpPr>
                  <p:cNvPr id="2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1434"/>
                    <a:ext cx="226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B</a:t>
                    </a:r>
                  </a:p>
                </p:txBody>
              </p:sp>
              <p:sp>
                <p:nvSpPr>
                  <p:cNvPr id="24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3" y="2251"/>
                    <a:ext cx="226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C</a:t>
                    </a:r>
                  </a:p>
                </p:txBody>
              </p:sp>
            </p:grpSp>
            <p:sp>
              <p:nvSpPr>
                <p:cNvPr id="1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281" y="1945"/>
                  <a:ext cx="227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c</a:t>
                  </a:r>
                </a:p>
              </p:txBody>
            </p:sp>
            <p:sp>
              <p:nvSpPr>
                <p:cNvPr id="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97" y="1978"/>
                  <a:ext cx="227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a</a:t>
                  </a:r>
                </a:p>
              </p:txBody>
            </p:sp>
            <p:sp>
              <p:nvSpPr>
                <p:cNvPr id="1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377" y="2409"/>
                  <a:ext cx="227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b</a:t>
                  </a:r>
                </a:p>
              </p:txBody>
            </p:sp>
            <p:sp>
              <p:nvSpPr>
                <p:cNvPr id="1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55" y="1826"/>
                  <a:ext cx="522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斜边</a:t>
                  </a:r>
                </a:p>
              </p:txBody>
            </p:sp>
            <p:sp>
              <p:nvSpPr>
                <p:cNvPr id="20" name="Arc 40"/>
                <p:cNvSpPr>
                  <a:spLocks noChangeArrowheads="1"/>
                </p:cNvSpPr>
                <p:nvPr/>
              </p:nvSpPr>
              <p:spPr bwMode="auto">
                <a:xfrm>
                  <a:off x="4206" y="2312"/>
                  <a:ext cx="48" cy="120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6498728" y="3063493"/>
              <a:ext cx="625475" cy="2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邻边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3886556" cy="865006"/>
            <a:chOff x="210705" y="105395"/>
            <a:chExt cx="3886556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正弦和余弦注意事项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09" y="3601370"/>
            <a:ext cx="4529904" cy="230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42606" y="1465299"/>
            <a:ext cx="10362061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50000"/>
              </a:lnSpc>
              <a:buClr>
                <a:srgbClr val="004646"/>
              </a:buClr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1.sinA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b="1" dirty="0" err="1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是在直角三角形中定义的，∠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是锐角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注意数形结合，构造直角三角形</a:t>
            </a: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  <a:buClr>
                <a:srgbClr val="004646"/>
              </a:buClr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2.sinA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b="1" dirty="0" err="1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是一个比值（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数值，无单位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）。</a:t>
            </a:r>
            <a:endParaRPr lang="en-US" altLang="zh-CN" sz="2000" b="1" dirty="0">
              <a:solidFill>
                <a:srgbClr val="50742F">
                  <a:lumMod val="50000"/>
                </a:srgb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  <a:buClr>
                <a:srgbClr val="004646"/>
              </a:buClr>
            </a:pPr>
            <a:r>
              <a:rPr lang="en-US" altLang="zh-CN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3.sinA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b="1" dirty="0" err="1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的大小只与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的大小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有关，而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直角三角形的</a:t>
            </a:r>
            <a:r>
              <a:rPr lang="zh-CN" altLang="en-US" sz="20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边长无关</a:t>
            </a:r>
            <a:r>
              <a:rPr lang="zh-CN" altLang="en-US" sz="2000" b="1" dirty="0">
                <a:solidFill>
                  <a:srgbClr val="50742F">
                    <a:lumMod val="5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2655450" cy="865006"/>
            <a:chOff x="210705" y="105395"/>
            <a:chExt cx="265545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探索与思考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61053" y="1304168"/>
                <a:ext cx="8467846" cy="97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任意画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sz="20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，使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∠C=∠C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'</a:t>
                </a: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有什么关系．你能解释一下吗？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53" y="1304168"/>
                <a:ext cx="8467846" cy="970843"/>
              </a:xfrm>
              <a:prstGeom prst="rect">
                <a:avLst/>
              </a:prstGeom>
              <a:blipFill rotWithShape="1">
                <a:blip r:embed="rId3"/>
                <a:stretch>
                  <a:fillRect l="-7" t="-53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06203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F4EB"/>
              </a:clrFrom>
              <a:clrTo>
                <a:srgbClr val="EAF4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14735" b="8931"/>
          <a:stretch>
            <a:fillRect/>
          </a:stretch>
        </p:blipFill>
        <p:spPr bwMode="auto">
          <a:xfrm>
            <a:off x="6096000" y="2774929"/>
            <a:ext cx="47656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416014" y="2640010"/>
                <a:ext cx="6368976" cy="232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∠C=∠C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=90°∠A=∠A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'</a:t>
                </a:r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∴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∽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Rt△A'B'C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’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BC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zh-CN" alt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4" y="2640010"/>
                <a:ext cx="6368976" cy="2320122"/>
              </a:xfrm>
              <a:prstGeom prst="rect">
                <a:avLst/>
              </a:prstGeom>
              <a:blipFill rotWithShape="1">
                <a:blip r:embed="rId5"/>
                <a:stretch>
                  <a:fillRect l="-9" t="-14" r="8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3366734" y="5460050"/>
            <a:ext cx="5822578" cy="792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在直角三角形中，当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锐角 </a:t>
            </a:r>
            <a:r>
              <a:rPr lang="en-US" altLang="zh-CN" sz="1600" b="1" i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的度数一定时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sz="16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不管三角形的大小如何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，它的</a:t>
            </a:r>
            <a:r>
              <a:rPr lang="zh-CN" altLang="en-US" sz="1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对边与邻边的比是一个固定值</a:t>
            </a:r>
            <a:r>
              <a:rPr lang="zh-CN" altLang="en-US" sz="16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  <a:endParaRPr lang="zh-CN" altLang="en-US" sz="16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66734" y="5829141"/>
            <a:ext cx="2467536" cy="474467"/>
          </a:xfrm>
          <a:prstGeom prst="ellipse">
            <a:avLst/>
          </a:prstGeom>
          <a:noFill/>
          <a:ln w="25400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BY YUSHEN</a:t>
            </a:r>
            <a:endParaRPr lang="zh-CN" altLang="en-US" dirty="0">
              <a:noFill/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705" y="105395"/>
            <a:ext cx="1732120" cy="865006"/>
            <a:chOff x="210705" y="105395"/>
            <a:chExt cx="1732120" cy="8650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705" y="105395"/>
              <a:ext cx="817995" cy="865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42606" y="29628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>
                <a:defRPr/>
              </a:pPr>
              <a:r>
                <a:rPr kumimoji="1" lang="zh-CN" altLang="en-US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Calibri" panose="020F0502020204030204" pitchFamily="34" charset="0"/>
                </a:rPr>
                <a:t>正切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84328" y="296287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400" kern="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kern="0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620078" y="1383428"/>
            <a:ext cx="8726556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Rt△ABC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C=90°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，我们把锐角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的对边与邻边的比叫做∠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的正切，记作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0"/>
              <p:cNvSpPr>
                <a:spLocks noChangeArrowheads="1"/>
              </p:cNvSpPr>
              <p:nvPr/>
            </p:nvSpPr>
            <p:spPr bwMode="auto">
              <a:xfrm>
                <a:off x="1695400" y="3302200"/>
                <a:ext cx="4089173" cy="799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即 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tan A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0742F">
                        <a:lumMod val="50000"/>
                      </a:srgb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∠</m:t>
                        </m:r>
                        <m:r>
                          <a:rPr kumimoji="0" lang="en-US" altLang="zh-C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𝑨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所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对</m:t>
                        </m:r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的</m:t>
                        </m:r>
                        <m:r>
                          <a:rPr kumimoji="0" lang="zh-CN" alt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边</m:t>
                        </m:r>
                      </m:num>
                      <m:den>
                        <m:r>
                          <a:rPr kumimoji="0" lang="zh-CN" altLang="en-US" sz="2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邻边</m:t>
                        </m:r>
                      </m:den>
                    </m:f>
                  </m:oMath>
                </a14:m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zh-CN" altLang="en-US" sz="2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kumimoji="0" lang="en-US" altLang="zh-CN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400" y="3302200"/>
                <a:ext cx="4089173" cy="799706"/>
              </a:xfrm>
              <a:prstGeom prst="rect">
                <a:avLst/>
              </a:prstGeom>
              <a:blipFill rotWithShape="1">
                <a:blip r:embed="rId3"/>
                <a:stretch>
                  <a:fillRect l="-14" t="-25" r="9" b="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7636527" y="2348619"/>
            <a:ext cx="3319877" cy="2331909"/>
            <a:chOff x="5754119" y="1516476"/>
            <a:chExt cx="2576513" cy="1809764"/>
          </a:xfrm>
        </p:grpSpPr>
        <p:grpSp>
          <p:nvGrpSpPr>
            <p:cNvPr id="11" name="Group 42"/>
            <p:cNvGrpSpPr/>
            <p:nvPr/>
          </p:nvGrpSpPr>
          <p:grpSpPr bwMode="auto">
            <a:xfrm>
              <a:off x="5754119" y="1516476"/>
              <a:ext cx="2576513" cy="1595438"/>
              <a:chOff x="3833" y="1570"/>
              <a:chExt cx="1623" cy="1005"/>
            </a:xfrm>
          </p:grpSpPr>
          <p:sp>
            <p:nvSpPr>
              <p:cNvPr id="13" name="Text Box 37"/>
              <p:cNvSpPr txBox="1">
                <a:spLocks noChangeArrowheads="1"/>
              </p:cNvSpPr>
              <p:nvPr/>
            </p:nvSpPr>
            <p:spPr bwMode="auto">
              <a:xfrm>
                <a:off x="5062" y="1998"/>
                <a:ext cx="39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对边</a:t>
                </a:r>
              </a:p>
            </p:txBody>
          </p:sp>
          <p:grpSp>
            <p:nvGrpSpPr>
              <p:cNvPr id="14" name="Group 41"/>
              <p:cNvGrpSpPr/>
              <p:nvPr/>
            </p:nvGrpSpPr>
            <p:grpSpPr bwMode="auto">
              <a:xfrm>
                <a:off x="3833" y="1570"/>
                <a:ext cx="1291" cy="1005"/>
                <a:chOff x="3833" y="1570"/>
                <a:chExt cx="1291" cy="1005"/>
              </a:xfrm>
            </p:grpSpPr>
            <p:grpSp>
              <p:nvGrpSpPr>
                <p:cNvPr id="15" name="Group 29"/>
                <p:cNvGrpSpPr/>
                <p:nvPr/>
              </p:nvGrpSpPr>
              <p:grpSpPr bwMode="auto">
                <a:xfrm>
                  <a:off x="3833" y="1570"/>
                  <a:ext cx="1269" cy="983"/>
                  <a:chOff x="1111" y="1434"/>
                  <a:chExt cx="1269" cy="983"/>
                </a:xfrm>
              </p:grpSpPr>
              <p:sp>
                <p:nvSpPr>
                  <p:cNvPr id="21" name="AutoShape 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37" y="1661"/>
                    <a:ext cx="817" cy="635"/>
                  </a:xfrm>
                  <a:prstGeom prst="rtTriangle">
                    <a:avLst/>
                  </a:prstGeom>
                  <a:noFill/>
                  <a:ln w="28575">
                    <a:solidFill>
                      <a:srgbClr val="0070C0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endParaRPr>
                  </a:p>
                </p:txBody>
              </p:sp>
              <p:sp>
                <p:nvSpPr>
                  <p:cNvPr id="2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2251"/>
                    <a:ext cx="226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A</a:t>
                    </a:r>
                  </a:p>
                </p:txBody>
              </p:sp>
              <p:sp>
                <p:nvSpPr>
                  <p:cNvPr id="2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1434"/>
                    <a:ext cx="226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B</a:t>
                    </a:r>
                  </a:p>
                </p:txBody>
              </p:sp>
              <p:sp>
                <p:nvSpPr>
                  <p:cNvPr id="24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3" y="2251"/>
                    <a:ext cx="226" cy="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rPr>
                      <a:t>C</a:t>
                    </a:r>
                  </a:p>
                </p:txBody>
              </p:sp>
            </p:grpSp>
            <p:sp>
              <p:nvSpPr>
                <p:cNvPr id="1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281" y="1945"/>
                  <a:ext cx="227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c</a:t>
                  </a:r>
                </a:p>
              </p:txBody>
            </p:sp>
            <p:sp>
              <p:nvSpPr>
                <p:cNvPr id="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97" y="1978"/>
                  <a:ext cx="227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a</a:t>
                  </a:r>
                </a:p>
              </p:txBody>
            </p:sp>
            <p:sp>
              <p:nvSpPr>
                <p:cNvPr id="1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377" y="2409"/>
                  <a:ext cx="227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b</a:t>
                  </a:r>
                </a:p>
              </p:txBody>
            </p:sp>
            <p:sp>
              <p:nvSpPr>
                <p:cNvPr id="1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55" y="1826"/>
                  <a:ext cx="522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斜边</a:t>
                  </a:r>
                </a:p>
              </p:txBody>
            </p:sp>
            <p:sp>
              <p:nvSpPr>
                <p:cNvPr id="20" name="Arc 40"/>
                <p:cNvSpPr>
                  <a:spLocks noChangeArrowheads="1"/>
                </p:cNvSpPr>
                <p:nvPr/>
              </p:nvSpPr>
              <p:spPr bwMode="auto">
                <a:xfrm>
                  <a:off x="4206" y="2312"/>
                  <a:ext cx="48" cy="120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6858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</p:grp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6498728" y="3063493"/>
              <a:ext cx="625475" cy="26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邻边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3627783" y="4800820"/>
            <a:ext cx="5162744" cy="153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对于锐角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的每一个确定的值，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kumimoji="1"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sinA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1"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cosA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1" lang="en-US" altLang="zh-CN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都有唯一的确定的值与它对应，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所以把锐角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的正弦、余弦、正切</a:t>
            </a:r>
            <a:endParaRPr kumimoji="1"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叫做</a:t>
            </a:r>
            <a:r>
              <a:rPr kumimoji="1"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的锐角三角函数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1150</Words>
  <Application>Microsoft Office PowerPoint</Application>
  <PresentationFormat>宽屏</PresentationFormat>
  <Paragraphs>217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等线</vt:lpstr>
      <vt:lpstr>黑体</vt:lpstr>
      <vt:lpstr>胡晓波男神体</vt:lpstr>
      <vt:lpstr>思源黑体 CN Bold</vt:lpstr>
      <vt:lpstr>思源黑体 CN Light</vt:lpstr>
      <vt:lpstr>思源黑体 CN Medium</vt:lpstr>
      <vt:lpstr>思源黑体 CN Normal</vt:lpstr>
      <vt:lpstr>思源宋体 CN Light</vt:lpstr>
      <vt:lpstr>宋体</vt:lpstr>
      <vt:lpstr>新宋体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57</cp:revision>
  <dcterms:created xsi:type="dcterms:W3CDTF">2020-03-21T06:52:00Z</dcterms:created>
  <dcterms:modified xsi:type="dcterms:W3CDTF">2023-01-17T02:11:37Z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67CC26F142CA48FAA641A01C9FEC5817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