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86" r:id="rId3"/>
    <p:sldId id="283" r:id="rId4"/>
    <p:sldId id="288" r:id="rId5"/>
    <p:sldId id="287" r:id="rId6"/>
    <p:sldId id="289" r:id="rId7"/>
    <p:sldId id="263" r:id="rId8"/>
    <p:sldId id="290" r:id="rId9"/>
    <p:sldId id="292" r:id="rId10"/>
    <p:sldId id="272" r:id="rId11"/>
    <p:sldId id="273" r:id="rId12"/>
    <p:sldId id="277" r:id="rId13"/>
    <p:sldId id="278" r:id="rId14"/>
    <p:sldId id="276" r:id="rId15"/>
    <p:sldId id="279" r:id="rId16"/>
    <p:sldId id="280" r:id="rId17"/>
    <p:sldId id="281" r:id="rId18"/>
    <p:sldId id="282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F9F"/>
    <a:srgbClr val="CC3300"/>
    <a:srgbClr val="5B5BFF"/>
    <a:srgbClr val="0000CC"/>
    <a:srgbClr val="4D4D4D"/>
    <a:srgbClr val="DA8200"/>
    <a:srgbClr val="FF9A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4660"/>
  </p:normalViewPr>
  <p:slideViewPr>
    <p:cSldViewPr>
      <p:cViewPr>
        <p:scale>
          <a:sx n="100" d="100"/>
          <a:sy n="100" d="100"/>
        </p:scale>
        <p:origin x="-19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45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990"/>
  <ax:ocxPr ax:name="_cy" ax:value="179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45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414"/>
  <ax:ocxPr ax:name="_cy" ax:value="1720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46-3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599"/>
  <ax:ocxPr ax:name="_cy" ax:value="179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5FC6C-E8FC-4FB0-BBAD-7EC2ABA453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A5A6D-9D84-4135-9D0E-DFBFE0750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5A6D-9D84-4135-9D0E-DFBFE07504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685800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6600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4E7B-7B68-483A-9AEF-D1576931CBB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4E02-22C4-4F15-922A-458A02C48F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8F15-1D87-4E2A-91F3-675198D974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CD8C-A70A-4A9B-9B14-F7EE1648EEA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5CFF-F658-492D-AB56-304B63B755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767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7677-F4AD-4176-B890-F8483848892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6F38-7DDE-49DC-9431-F876EBBED2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6C7B-C4F0-4638-8638-BE686EA7B9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A9AE-8FF8-4529-BD18-C8EEFC59187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A4D4-4927-4D86-899A-DB12A1D5BA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90CC-476E-4BC6-9248-3DBD6E19513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6781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BDFD8F70-8B3B-42E4-AB7B-3165F588132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66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66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14"/>
          <p:cNvSpPr>
            <a:spLocks noChangeArrowheads="1" noChangeShapeType="1" noTextEdit="1"/>
          </p:cNvSpPr>
          <p:nvPr/>
        </p:nvSpPr>
        <p:spPr bwMode="auto">
          <a:xfrm>
            <a:off x="3600102" y="3573016"/>
            <a:ext cx="2016125" cy="502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</a:rPr>
              <a:t>Section B</a:t>
            </a:r>
            <a:endParaRPr lang="zh-CN" altLang="en-US" sz="3600" b="1" kern="10" dirty="0">
              <a:ln w="9525">
                <a:noFill/>
                <a:round/>
              </a:ln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464" y="1268760"/>
            <a:ext cx="9164464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kern="10" dirty="0" smtClean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 Topic 3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kern="10" dirty="0" smtClean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Bicycle riding is good exercise. </a:t>
            </a:r>
            <a:endParaRPr lang="en-US" altLang="zh-CN" sz="4000" b="1" kern="10" dirty="0">
              <a:ln w="9525">
                <a:noFill/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14522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6"/>
          <p:cNvGrpSpPr/>
          <p:nvPr/>
        </p:nvGrpSpPr>
        <p:grpSpPr bwMode="auto">
          <a:xfrm>
            <a:off x="0" y="246063"/>
            <a:ext cx="728663" cy="519112"/>
            <a:chOff x="204" y="164"/>
            <a:chExt cx="459" cy="327"/>
          </a:xfrm>
        </p:grpSpPr>
        <p:sp>
          <p:nvSpPr>
            <p:cNvPr id="24586" name="Oval 17"/>
            <p:cNvSpPr>
              <a:spLocks noChangeArrowheads="1"/>
            </p:cNvSpPr>
            <p:nvPr/>
          </p:nvSpPr>
          <p:spPr bwMode="auto"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>
              <a:solidFill>
                <a:srgbClr val="00FF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7" name="Rectangle 18"/>
            <p:cNvSpPr>
              <a:spLocks noChangeArrowheads="1"/>
            </p:cNvSpPr>
            <p:nvPr/>
          </p:nvSpPr>
          <p:spPr bwMode="auto">
            <a:xfrm>
              <a:off x="204" y="164"/>
              <a:ext cx="4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2a</a:t>
              </a:r>
              <a:endParaRPr lang="zh-CN" altLang="en-US" sz="2800" b="1"/>
            </a:p>
          </p:txBody>
        </p:sp>
      </p:grp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364163" y="5229225"/>
            <a:ext cx="2592387" cy="792163"/>
          </a:xfrm>
          <a:prstGeom prst="rect">
            <a:avLst/>
          </a:prstGeom>
          <a:solidFill>
            <a:srgbClr val="FFFF9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break the rules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get a fine  </a:t>
            </a:r>
          </a:p>
        </p:txBody>
      </p:sp>
      <p:sp>
        <p:nvSpPr>
          <p:cNvPr id="24580" name="Rectangle 20"/>
          <p:cNvSpPr>
            <a:spLocks noChangeArrowheads="1"/>
          </p:cNvSpPr>
          <p:nvPr/>
        </p:nvSpPr>
        <p:spPr bwMode="auto">
          <a:xfrm>
            <a:off x="800100" y="188913"/>
            <a:ext cx="81010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Look at the pictures. Discuss the results of breaking the traffic rules with </a:t>
            </a:r>
            <a:r>
              <a:rPr lang="en-US" altLang="zh-CN" sz="2400" b="1" i="1">
                <a:latin typeface="Times New Roman" panose="02020603050405020304" pitchFamily="18" charset="0"/>
              </a:rPr>
              <a:t>if</a:t>
            </a:r>
            <a:r>
              <a:rPr lang="en-US" altLang="zh-CN" sz="2400" b="1">
                <a:latin typeface="Times New Roman" panose="02020603050405020304" pitchFamily="18" charset="0"/>
              </a:rPr>
              <a:t>. The expressions under each picture may help you. 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29717" name="Picture 21" descr="4-6-3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3" y="1412875"/>
            <a:ext cx="40989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4-6-3-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400" y="1050925"/>
            <a:ext cx="38893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5219700" y="5229225"/>
            <a:ext cx="3240088" cy="792163"/>
          </a:xfrm>
          <a:prstGeom prst="rect">
            <a:avLst/>
          </a:prstGeom>
          <a:solidFill>
            <a:srgbClr val="FFFF9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cross a busy road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be in danger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500563" y="3284538"/>
            <a:ext cx="4392612" cy="1152525"/>
          </a:xfrm>
          <a:prstGeom prst="rect">
            <a:avLst/>
          </a:prstGeom>
          <a:solidFill>
            <a:srgbClr val="FFFF9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 Narrow" panose="020B0606020202030204" pitchFamily="34" charset="0"/>
              </a:rPr>
              <a:t>If you break the rules,  you will get a fine.  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427538" y="3284538"/>
            <a:ext cx="4392612" cy="1152525"/>
          </a:xfrm>
          <a:prstGeom prst="rect">
            <a:avLst/>
          </a:prstGeom>
          <a:solidFill>
            <a:srgbClr val="FFFF9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 Narrow" panose="020B0606020202030204" pitchFamily="34" charset="0"/>
              </a:rPr>
              <a:t>If you cross a busy road,  you will be in danger.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15" grpId="1" animBg="1"/>
      <p:bldP spid="29719" grpId="0" animBg="1"/>
      <p:bldP spid="29719" grpId="1" animBg="1"/>
      <p:bldP spid="29720" grpId="0" animBg="1"/>
      <p:bldP spid="29720" grpId="1" animBg="1"/>
      <p:bldP spid="29721" grpId="0" animBg="1"/>
      <p:bldP spid="297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/>
          <p:nvPr/>
        </p:nvGrpSpPr>
        <p:grpSpPr bwMode="auto">
          <a:xfrm>
            <a:off x="0" y="246063"/>
            <a:ext cx="728663" cy="519112"/>
            <a:chOff x="204" y="164"/>
            <a:chExt cx="459" cy="327"/>
          </a:xfrm>
        </p:grpSpPr>
        <p:sp>
          <p:nvSpPr>
            <p:cNvPr id="25610" name="Oval 4"/>
            <p:cNvSpPr>
              <a:spLocks noChangeArrowheads="1"/>
            </p:cNvSpPr>
            <p:nvPr/>
          </p:nvSpPr>
          <p:spPr bwMode="auto"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>
              <a:solidFill>
                <a:srgbClr val="00FF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204" y="164"/>
              <a:ext cx="4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2a</a:t>
              </a:r>
              <a:endParaRPr lang="zh-CN" altLang="en-US" sz="2800" b="1"/>
            </a:p>
          </p:txBody>
        </p:sp>
      </p:grpSp>
      <p:pic>
        <p:nvPicPr>
          <p:cNvPr id="31755" name="Picture 11" descr="8-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663" y="1268413"/>
            <a:ext cx="4241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581650" y="4652963"/>
            <a:ext cx="3060700" cy="792162"/>
          </a:xfrm>
          <a:prstGeom prst="rect">
            <a:avLst/>
          </a:prstGeom>
          <a:solidFill>
            <a:srgbClr val="FFFF99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 Narrow" panose="020B0606020202030204" pitchFamily="34" charset="0"/>
              </a:rPr>
              <a:t>make a wrong turn</a:t>
            </a:r>
            <a:br>
              <a:rPr lang="en-US" altLang="zh-CN" sz="2800" b="1">
                <a:latin typeface="Arial Narrow" panose="020B0606020202030204" pitchFamily="34" charset="0"/>
              </a:rPr>
            </a:br>
            <a:r>
              <a:rPr lang="en-US" altLang="zh-CN" sz="2800" b="1">
                <a:latin typeface="Arial Narrow" panose="020B0606020202030204" pitchFamily="34" charset="0"/>
              </a:rPr>
              <a:t>cause trouble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508625" y="1268413"/>
            <a:ext cx="3240088" cy="1944687"/>
          </a:xfrm>
          <a:prstGeom prst="rect">
            <a:avLst/>
          </a:prstGeom>
          <a:solidFill>
            <a:srgbClr val="FFFF99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If you make a wrong turn, you will 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cause trouble.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581650" y="4652963"/>
            <a:ext cx="3060700" cy="792162"/>
          </a:xfrm>
          <a:prstGeom prst="rect">
            <a:avLst/>
          </a:prstGeom>
          <a:solidFill>
            <a:srgbClr val="FFFF99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 Narrow" panose="020B0606020202030204" pitchFamily="34" charset="0"/>
              </a:rPr>
              <a:t>not drive carefully</a:t>
            </a:r>
            <a:br>
              <a:rPr lang="en-US" altLang="zh-CN" sz="2800" b="1">
                <a:latin typeface="Arial Narrow" panose="020B0606020202030204" pitchFamily="34" charset="0"/>
              </a:rPr>
            </a:br>
            <a:r>
              <a:rPr lang="en-US" altLang="zh-CN" sz="2800" b="1">
                <a:latin typeface="Arial Narrow" panose="020B0606020202030204" pitchFamily="34" charset="0"/>
              </a:rPr>
              <a:t>get hurt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5508625" y="1412875"/>
            <a:ext cx="3240088" cy="1582738"/>
          </a:xfrm>
          <a:prstGeom prst="rect">
            <a:avLst/>
          </a:prstGeom>
          <a:solidFill>
            <a:srgbClr val="FFFF99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If you don’t drive carefully, you will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get hurt. </a:t>
            </a:r>
          </a:p>
        </p:txBody>
      </p:sp>
      <p:pic>
        <p:nvPicPr>
          <p:cNvPr id="31767" name="Picture 23" descr="4-6-3-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663" y="1268413"/>
            <a:ext cx="42084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24"/>
          <p:cNvSpPr>
            <a:spLocks noChangeArrowheads="1"/>
          </p:cNvSpPr>
          <p:nvPr/>
        </p:nvSpPr>
        <p:spPr bwMode="auto">
          <a:xfrm>
            <a:off x="684213" y="188913"/>
            <a:ext cx="8101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Look at the pictures. Use </a:t>
            </a:r>
            <a:r>
              <a:rPr lang="en-US" altLang="zh-CN" sz="2400" b="1" i="1">
                <a:latin typeface="Times New Roman" panose="02020603050405020304" pitchFamily="18" charset="0"/>
              </a:rPr>
              <a:t>if </a:t>
            </a:r>
            <a:r>
              <a:rPr lang="en-US" altLang="zh-CN" sz="2400" b="1">
                <a:latin typeface="Times New Roman" panose="02020603050405020304" pitchFamily="18" charset="0"/>
              </a:rPr>
              <a:t>to discuss the results of breaking the traffic rules. The expressions under each picture may help you.</a:t>
            </a:r>
            <a:r>
              <a:rPr lang="en-US" altLang="zh-CN" sz="2400"/>
              <a:t> 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  <p:bldP spid="31763" grpId="1" animBg="1"/>
      <p:bldP spid="31764" grpId="0" animBg="1"/>
      <p:bldP spid="31764" grpId="1" animBg="1"/>
      <p:bldP spid="31765" grpId="0" animBg="1"/>
      <p:bldP spid="317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 bwMode="auto">
          <a:xfrm>
            <a:off x="0" y="246063"/>
            <a:ext cx="728663" cy="519112"/>
            <a:chOff x="204" y="164"/>
            <a:chExt cx="459" cy="327"/>
          </a:xfrm>
        </p:grpSpPr>
        <p:sp>
          <p:nvSpPr>
            <p:cNvPr id="26636" name="Oval 3"/>
            <p:cNvSpPr>
              <a:spLocks noChangeArrowheads="1"/>
            </p:cNvSpPr>
            <p:nvPr/>
          </p:nvSpPr>
          <p:spPr bwMode="auto"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>
              <a:solidFill>
                <a:srgbClr val="00FF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7" name="Rectangle 4"/>
            <p:cNvSpPr>
              <a:spLocks noChangeArrowheads="1"/>
            </p:cNvSpPr>
            <p:nvPr/>
          </p:nvSpPr>
          <p:spPr bwMode="auto">
            <a:xfrm>
              <a:off x="204" y="164"/>
              <a:ext cx="4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2b</a:t>
              </a:r>
              <a:endParaRPr lang="zh-CN" altLang="en-US" sz="2800" b="1"/>
            </a:p>
          </p:txBody>
        </p:sp>
      </p:grp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765175" y="428626"/>
            <a:ext cx="810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Match the two parts of the sentences to make traffic rules.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50825" y="1412875"/>
            <a:ext cx="4321175" cy="4249738"/>
          </a:xfrm>
          <a:prstGeom prst="rect">
            <a:avLst/>
          </a:prstGeom>
          <a:solidFill>
            <a:srgbClr val="FFFF99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  <a:t>(     ) 1. If you ride at night, </a:t>
            </a:r>
            <a:b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  <a:t>(     ) 2. If you ride on the street, </a:t>
            </a:r>
            <a:b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  <a:t>(     ) 3. If you drive a car in England, </a:t>
            </a:r>
            <a:b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  <a:t>(     ) 4. If you drive too fast, </a:t>
            </a:r>
            <a:b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  <a:t>(     ) 5. If everyone obeys the traffic 	rules, </a:t>
            </a:r>
            <a:b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zh-CN" sz="2400">
                <a:solidFill>
                  <a:srgbClr val="CC0000"/>
                </a:solidFill>
                <a:latin typeface="Arial Narrow" panose="020B0606020202030204" pitchFamily="34" charset="0"/>
              </a:rPr>
              <a:t>(     ) 6. If you park your car in the 	wrong place. 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787900" y="1341438"/>
            <a:ext cx="3887788" cy="4392612"/>
          </a:xfrm>
          <a:prstGeom prst="rect">
            <a:avLst/>
          </a:prstGeom>
          <a:solidFill>
            <a:srgbClr val="CCFFCC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A. you must be careful.  </a:t>
            </a:r>
            <a:br>
              <a:rPr lang="en-US" altLang="zh-CN" sz="2400">
                <a:latin typeface="Times New Roman" panose="02020603050405020304" pitchFamily="18" charset="0"/>
              </a:rPr>
            </a:br>
            <a:r>
              <a:rPr lang="en-US" altLang="zh-CN" sz="2400">
                <a:latin typeface="Times New Roman" panose="02020603050405020304" pitchFamily="18" charset="0"/>
              </a:rPr>
              <a:t>B. you may have an accident.  </a:t>
            </a:r>
            <a:br>
              <a:rPr lang="en-US" altLang="zh-CN" sz="2400">
                <a:latin typeface="Times New Roman" panose="02020603050405020304" pitchFamily="18" charset="0"/>
              </a:rPr>
            </a:br>
            <a:r>
              <a:rPr lang="en-US" altLang="zh-CN" sz="2400">
                <a:latin typeface="Times New Roman" panose="02020603050405020304" pitchFamily="18" charset="0"/>
              </a:rPr>
              <a:t>C. the roads will be safer.  </a:t>
            </a:r>
            <a:br>
              <a:rPr lang="en-US" altLang="zh-CN" sz="2400">
                <a:latin typeface="Times New Roman" panose="02020603050405020304" pitchFamily="18" charset="0"/>
              </a:rPr>
            </a:br>
            <a:r>
              <a:rPr lang="en-US" altLang="zh-CN" sz="2400">
                <a:latin typeface="Times New Roman" panose="02020603050405020304" pitchFamily="18" charset="0"/>
              </a:rPr>
              <a:t>D. you must drive on the left-hand side of the road.  </a:t>
            </a:r>
            <a:br>
              <a:rPr lang="en-US" altLang="zh-CN" sz="2400">
                <a:latin typeface="Times New Roman" panose="02020603050405020304" pitchFamily="18" charset="0"/>
              </a:rPr>
            </a:br>
            <a:r>
              <a:rPr lang="en-US" altLang="zh-CN" sz="2400">
                <a:latin typeface="Times New Roman" panose="02020603050405020304" pitchFamily="18" charset="0"/>
              </a:rPr>
              <a:t>E. you should  have lights on the bicycle or wear light-colored clothes.  </a:t>
            </a:r>
            <a:br>
              <a:rPr lang="en-US" altLang="zh-CN" sz="2400">
                <a:latin typeface="Times New Roman" panose="02020603050405020304" pitchFamily="18" charset="0"/>
              </a:rPr>
            </a:br>
            <a:r>
              <a:rPr lang="en-US" altLang="zh-CN" sz="2400">
                <a:latin typeface="Times New Roman" panose="02020603050405020304" pitchFamily="18" charset="0"/>
              </a:rPr>
              <a:t>F. you will get a fine. 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60350" y="17478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A/E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404813" y="22050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404813" y="2636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23850" y="3141663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B/F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95288" y="3573463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395288" y="45085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  <p:bldP spid="40976" grpId="0" animBg="1"/>
      <p:bldP spid="40977" grpId="0"/>
      <p:bldP spid="40978" grpId="0"/>
      <p:bldP spid="40979" grpId="0"/>
      <p:bldP spid="40980" grpId="0"/>
      <p:bldP spid="40981" grpId="0"/>
      <p:bldP spid="409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30175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Exercise: translate the sentences.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55675"/>
            <a:ext cx="8496300" cy="1006475"/>
          </a:xfrm>
          <a:noFill/>
        </p:spPr>
        <p:txBody>
          <a:bodyPr>
            <a:spAutoFit/>
          </a:bodyPr>
          <a:lstStyle/>
          <a:p>
            <a:pPr marL="457200" indent="-457200" eaLnBrk="1" hangingPunct="1">
              <a:buFontTx/>
              <a:buNone/>
            </a:pPr>
            <a:r>
              <a:rPr lang="en-US" altLang="zh-CN" sz="3000" dirty="0" smtClean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3000" dirty="0" smtClean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如果我们违反交通规则，我们将会受罚甚至会有危险。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79388" y="1936750"/>
            <a:ext cx="81359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altLang="zh-CN" sz="3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If we break the traffic rules, we will get a fine and even be in danger.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79388" y="3825875"/>
            <a:ext cx="8496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altLang="zh-CN" sz="3000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3000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如果你骑车不小心，可能会出事故。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179388" y="4381500"/>
            <a:ext cx="8137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altLang="zh-CN" sz="3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If you don’t ride carefully, an accident may happen to you.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79388" y="5300663"/>
            <a:ext cx="8496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altLang="zh-CN" sz="3000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 </a:t>
            </a:r>
            <a:r>
              <a:rPr lang="zh-CN" altLang="en-US" sz="3000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如果发生事故，你可能会受伤。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179388" y="5832475"/>
            <a:ext cx="8137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altLang="zh-CN" sz="3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If an accident happens</a:t>
            </a:r>
            <a:r>
              <a:rPr lang="zh-CN" altLang="en-US" sz="3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3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you may get hurt.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179388" y="2865438"/>
            <a:ext cx="8496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altLang="zh-CN" sz="3000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3000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如果在大街上骑车，你必须要小心。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179388" y="3387725"/>
            <a:ext cx="8137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altLang="zh-CN" sz="3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If you ride on the street, you must be careful.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9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build="p"/>
      <p:bldP spid="49163" grpId="0" build="p"/>
      <p:bldP spid="49164" grpId="0" build="p"/>
      <p:bldP spid="49165" grpId="0" build="p"/>
      <p:bldP spid="49167" grpId="0" build="p"/>
      <p:bldP spid="49168" grpId="0" build="p"/>
      <p:bldP spid="4916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/>
          <p:nvPr/>
        </p:nvGrpSpPr>
        <p:grpSpPr bwMode="auto">
          <a:xfrm>
            <a:off x="250825" y="317500"/>
            <a:ext cx="800100" cy="519113"/>
            <a:chOff x="204" y="164"/>
            <a:chExt cx="459" cy="327"/>
          </a:xfrm>
        </p:grpSpPr>
        <p:sp>
          <p:nvSpPr>
            <p:cNvPr id="4107" name="Oval 5"/>
            <p:cNvSpPr>
              <a:spLocks noChangeArrowheads="1"/>
            </p:cNvSpPr>
            <p:nvPr/>
          </p:nvSpPr>
          <p:spPr bwMode="auto"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>
              <a:solidFill>
                <a:srgbClr val="00FF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Rectangle 6"/>
            <p:cNvSpPr>
              <a:spLocks noChangeArrowheads="1"/>
            </p:cNvSpPr>
            <p:nvPr/>
          </p:nvSpPr>
          <p:spPr bwMode="auto">
            <a:xfrm>
              <a:off x="204" y="164"/>
              <a:ext cx="4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</a:t>
              </a:r>
              <a:r>
                <a:rPr lang="en-US" altLang="zh-CN" sz="2800" b="1"/>
                <a:t>3a</a:t>
              </a:r>
              <a:endParaRPr lang="zh-CN" altLang="en-US" sz="2800" b="1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258888" y="260350"/>
            <a:ext cx="68421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Listen and read these sentences. Pay attention to the stress and understand the focus of each sentence. </a:t>
            </a:r>
            <a:endParaRPr lang="zh-CN" altLang="en-US" sz="2800" b="1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23850" y="1989138"/>
            <a:ext cx="86042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The YOUNG man on the bicycle was very careless. 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The young MAN on the bicycle was very careless.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The young man on the BICYCLE was very careless.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The young man on the bicycle was very CARELESS.</a:t>
            </a:r>
          </a:p>
          <a:p>
            <a:endParaRPr lang="zh-CN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4103" name="Group 11"/>
          <p:cNvGrpSpPr/>
          <p:nvPr/>
        </p:nvGrpSpPr>
        <p:grpSpPr bwMode="auto">
          <a:xfrm>
            <a:off x="4572000" y="4149725"/>
            <a:ext cx="4356100" cy="2576513"/>
            <a:chOff x="3243" y="2697"/>
            <a:chExt cx="2744" cy="1623"/>
          </a:xfrm>
        </p:grpSpPr>
        <p:pic>
          <p:nvPicPr>
            <p:cNvPr id="4105" name="Picture 9" descr="TIP6_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43" y="2697"/>
              <a:ext cx="2744" cy="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3424" y="3386"/>
              <a:ext cx="226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latin typeface="Times New Roman" panose="02020603050405020304" pitchFamily="18" charset="0"/>
                </a:rPr>
                <a:t>You can change the emphasis of a sentence when you change the word that is stressed. </a:t>
              </a:r>
            </a:p>
          </p:txBody>
        </p:sp>
      </p:grpSp>
      <p:pic>
        <p:nvPicPr>
          <p:cNvPr id="4104" name="Picture 12" descr="未标题-2 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860800"/>
            <a:ext cx="25923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03" name="WindowsMediaPlayer1" r:id="rId2" imgW="3095640" imgH="647640"/>
        </mc:Choice>
        <mc:Fallback>
          <p:control name="WindowsMediaPlayer1" r:id="rId2" imgW="309564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716463" y="4005263"/>
                  <a:ext cx="3095625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229600" cy="633412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Summary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688012"/>
          </a:xfrm>
          <a:solidFill>
            <a:schemeClr val="bg1">
              <a:alpha val="67842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altLang="zh-CN" sz="3200" dirty="0" smtClean="0"/>
              <a:t>				We learn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Char char="☼"/>
            </a:pPr>
            <a:r>
              <a:rPr lang="en-US" altLang="zh-CN" sz="3200" dirty="0" smtClean="0"/>
              <a:t> New words: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altLang="zh-CN" sz="3200" dirty="0" smtClean="0"/>
              <a:t>		</a:t>
            </a:r>
            <a:r>
              <a:rPr lang="en-US" altLang="zh-CN" sz="3200" i="1" dirty="0" smtClean="0">
                <a:solidFill>
                  <a:srgbClr val="0000CC"/>
                </a:solidFill>
              </a:rPr>
              <a:t>careless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Char char="☼"/>
            </a:pPr>
            <a:r>
              <a:rPr lang="en-US" altLang="zh-CN" sz="3200" dirty="0" smtClean="0"/>
              <a:t> Useful expressions: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altLang="zh-CN" sz="3200" dirty="0" smtClean="0"/>
              <a:t>		</a:t>
            </a:r>
            <a:r>
              <a:rPr lang="en-US" altLang="zh-CN" sz="3200" i="1" dirty="0" smtClean="0">
                <a:solidFill>
                  <a:srgbClr val="0000CC"/>
                </a:solidFill>
              </a:rPr>
              <a:t>be in danger, cause trouble, get a fine, get hurt,  break the traffic rules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Char char="☼"/>
            </a:pPr>
            <a:r>
              <a:rPr lang="en-US" altLang="zh-CN" sz="3200" dirty="0" smtClean="0"/>
              <a:t> “if” clauses: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altLang="zh-CN" sz="3200" dirty="0" smtClean="0"/>
              <a:t> 		</a:t>
            </a:r>
            <a:r>
              <a:rPr lang="en-US" altLang="zh-CN" sz="3200" i="1" dirty="0" smtClean="0">
                <a:solidFill>
                  <a:srgbClr val="0000CC"/>
                </a:solidFill>
              </a:rPr>
              <a:t>If we break the traffic rules, we may get a fine and even be in danger.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altLang="zh-CN" sz="3200" i="1" dirty="0" smtClean="0">
                <a:solidFill>
                  <a:srgbClr val="0000CC"/>
                </a:solidFill>
              </a:rPr>
              <a:t>		If we ride at night, we should have lights on the bicycle or wear light-colored clothes.</a:t>
            </a:r>
            <a:r>
              <a:rPr lang="en-US" altLang="zh-CN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313" y="115888"/>
            <a:ext cx="8229600" cy="633412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Summary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50825" y="549275"/>
            <a:ext cx="8713788" cy="604837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336699"/>
                </a:solidFill>
              </a:rPr>
              <a:t>				We can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☼"/>
            </a:pPr>
            <a:r>
              <a:rPr lang="en-US" altLang="zh-CN" sz="3200" dirty="0">
                <a:solidFill>
                  <a:srgbClr val="336699"/>
                </a:solidFill>
              </a:rPr>
              <a:t> Talk about traffic rules and signs: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336699"/>
                </a:solidFill>
              </a:rPr>
              <a:t>		</a:t>
            </a:r>
            <a:r>
              <a:rPr lang="en-US" altLang="zh-CN" sz="3200" i="1" dirty="0">
                <a:solidFill>
                  <a:srgbClr val="0000CC"/>
                </a:solidFill>
              </a:rPr>
              <a:t>We should never ride too fast.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CC"/>
                </a:solidFill>
              </a:rPr>
              <a:t>		We should wear bicycle helmets when riding.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☼"/>
            </a:pPr>
            <a:r>
              <a:rPr lang="en-US" altLang="zh-CN" sz="3200" dirty="0">
                <a:solidFill>
                  <a:srgbClr val="336699"/>
                </a:solidFill>
              </a:rPr>
              <a:t> Change the emphasis of a sentence by changing the word stressed: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 i="1" dirty="0">
                <a:solidFill>
                  <a:srgbClr val="0000CC"/>
                </a:solidFill>
              </a:rPr>
              <a:t>		The YOUNG man on the bicycle was very careless.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 i="1" dirty="0">
                <a:solidFill>
                  <a:srgbClr val="0000CC"/>
                </a:solidFill>
              </a:rPr>
              <a:t>		The young MAN on the bicycle was very careless.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 i="1" dirty="0">
                <a:solidFill>
                  <a:srgbClr val="0000CC"/>
                </a:solidFill>
              </a:rPr>
              <a:t>		…</a:t>
            </a:r>
            <a:endParaRPr lang="en-US" altLang="zh-CN" sz="32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Project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79388" y="1052513"/>
            <a:ext cx="8593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Work in groups and play the </a:t>
            </a:r>
            <a:r>
              <a:rPr lang="en-US" altLang="zh-CN" sz="3200" b="1" i="1" dirty="0"/>
              <a:t>If Chain Game</a:t>
            </a:r>
            <a:r>
              <a:rPr lang="en-US" altLang="zh-CN" sz="3200" b="1" dirty="0"/>
              <a:t>.</a:t>
            </a:r>
            <a:endParaRPr lang="zh-CN" altLang="en-US" sz="3200" b="1" dirty="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07950" y="2060575"/>
            <a:ext cx="9036050" cy="3511550"/>
          </a:xfrm>
          <a:prstGeom prst="rect">
            <a:avLst/>
          </a:prstGeom>
          <a:solidFill>
            <a:srgbClr val="FFFF99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Example: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Student One:    If you ride too fast, you may have an accident.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Student Two:   If you have an accident, you may hurt.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Student Three: If you are hurt, you won’t be able to go to 		    school.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Student Four: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Homework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24863" cy="3629025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zh-CN" sz="3200" dirty="0" smtClean="0">
                <a:solidFill>
                  <a:srgbClr val="0000CC"/>
                </a:solidFill>
              </a:rPr>
              <a:t> Review the key points in Section B.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zh-CN" sz="3200" dirty="0" smtClean="0">
                <a:solidFill>
                  <a:srgbClr val="0000CC"/>
                </a:solidFill>
              </a:rPr>
              <a:t> Learn more about the adverbial clauses of conditions and make more sentences. 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zh-CN" sz="3200" dirty="0" smtClean="0">
                <a:solidFill>
                  <a:srgbClr val="0000CC"/>
                </a:solidFill>
              </a:rPr>
              <a:t> Talk about it</a:t>
            </a:r>
            <a:r>
              <a:rPr lang="zh-CN" altLang="en-US" sz="3200" dirty="0" smtClean="0">
                <a:solidFill>
                  <a:srgbClr val="0000CC"/>
                </a:solidFill>
              </a:rPr>
              <a:t>：</a:t>
            </a:r>
            <a:r>
              <a:rPr lang="en-US" altLang="zh-CN" sz="3200" dirty="0" smtClean="0">
                <a:solidFill>
                  <a:srgbClr val="0000CC"/>
                </a:solidFill>
              </a:rPr>
              <a:t>How should we stay safe on the roads?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zh-CN" sz="3200" dirty="0" smtClean="0">
                <a:solidFill>
                  <a:srgbClr val="0000CC"/>
                </a:solidFill>
              </a:rPr>
              <a:t> Preview Section 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411760" y="1844824"/>
            <a:ext cx="4392613" cy="2401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The end. </a:t>
            </a:r>
          </a:p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    Thank you!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0382 0.46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561262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宋体" panose="02010600030101010101" pitchFamily="2" charset="-122"/>
              </a:rPr>
              <a:t>Complete the sentences with the proper forms of the words.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893175" cy="4525963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1. The environment is  becoming worse and worse because of the _________ (                     )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2. Two  __________ (			    ) got hurt in the traffic accident yesterday.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3. The boy is ________ (          	)about toy cars.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4. Peter wanted to walk to the zoo, but Susan _________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(		            ) with him.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5. An accident can happen ________ (		     ) at any time.  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916113"/>
            <a:ext cx="1630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987675" y="1773238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pollution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492375"/>
            <a:ext cx="2343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643063" y="2286000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passengers</a:t>
            </a: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3500438"/>
            <a:ext cx="14843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627313" y="3284538"/>
            <a:ext cx="1150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crazy</a:t>
            </a:r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508500"/>
            <a:ext cx="17351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7127875" y="3860800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disagreed</a:t>
            </a:r>
          </a:p>
        </p:txBody>
      </p:sp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5084763"/>
            <a:ext cx="1943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284663" y="4941888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anywhere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nimBg="1"/>
      <p:bldP spid="61445" grpId="0"/>
      <p:bldP spid="61447" grpId="0"/>
      <p:bldP spid="61449" grpId="0"/>
      <p:bldP spid="61451" grpId="0"/>
      <p:bldP spid="614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7488"/>
            <a:ext cx="4268788" cy="720725"/>
          </a:xfrm>
        </p:spPr>
        <p:txBody>
          <a:bodyPr/>
          <a:lstStyle/>
          <a:p>
            <a:pPr eaLnBrk="1" hangingPunct="1"/>
            <a:r>
              <a:rPr lang="en-US" altLang="zh-CN" smtClean="0"/>
              <a:t>Review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916238" y="333375"/>
            <a:ext cx="5905500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200" smtClean="0">
                <a:solidFill>
                  <a:schemeClr val="tx1"/>
                </a:solidFill>
              </a:rPr>
              <a:t>	</a:t>
            </a:r>
            <a:r>
              <a:rPr lang="en-US" altLang="zh-CN" sz="3200" smtClean="0">
                <a:solidFill>
                  <a:schemeClr val="tx1"/>
                </a:solidFill>
              </a:rPr>
              <a:t>Describe the traffic accident. </a:t>
            </a:r>
          </a:p>
          <a:p>
            <a:pPr eaLnBrk="1" hangingPunct="1">
              <a:buFontTx/>
              <a:buNone/>
            </a:pPr>
            <a:endParaRPr lang="en-US" altLang="zh-CN" sz="3200" smtClean="0">
              <a:solidFill>
                <a:schemeClr val="tx1"/>
              </a:solidFill>
            </a:endParaRPr>
          </a:p>
        </p:txBody>
      </p:sp>
      <p:sp>
        <p:nvSpPr>
          <p:cNvPr id="19460" name="Text Box 18"/>
          <p:cNvSpPr txBox="1">
            <a:spLocks noChangeArrowheads="1"/>
          </p:cNvSpPr>
          <p:nvPr/>
        </p:nvSpPr>
        <p:spPr bwMode="auto">
          <a:xfrm>
            <a:off x="5795963" y="5989638"/>
            <a:ext cx="1658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ask about</a:t>
            </a:r>
          </a:p>
        </p:txBody>
      </p:sp>
      <p:grpSp>
        <p:nvGrpSpPr>
          <p:cNvPr id="19461" name="Group 19"/>
          <p:cNvGrpSpPr/>
          <p:nvPr/>
        </p:nvGrpSpPr>
        <p:grpSpPr bwMode="auto">
          <a:xfrm>
            <a:off x="323850" y="1412875"/>
            <a:ext cx="8483600" cy="5127625"/>
            <a:chOff x="187" y="890"/>
            <a:chExt cx="5344" cy="3230"/>
          </a:xfrm>
        </p:grpSpPr>
        <p:sp>
          <p:nvSpPr>
            <p:cNvPr id="19463" name="Text Box 20"/>
            <p:cNvSpPr txBox="1">
              <a:spLocks noChangeArrowheads="1"/>
            </p:cNvSpPr>
            <p:nvPr/>
          </p:nvSpPr>
          <p:spPr bwMode="auto">
            <a:xfrm>
              <a:off x="274" y="2116"/>
              <a:ext cx="17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have an accident</a:t>
              </a:r>
            </a:p>
          </p:txBody>
        </p:sp>
        <p:sp>
          <p:nvSpPr>
            <p:cNvPr id="19464" name="Text Box 21"/>
            <p:cNvSpPr txBox="1">
              <a:spLocks noChangeArrowheads="1"/>
            </p:cNvSpPr>
            <p:nvPr/>
          </p:nvSpPr>
          <p:spPr bwMode="auto">
            <a:xfrm>
              <a:off x="2315" y="2115"/>
              <a:ext cx="11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badly hurt</a:t>
              </a:r>
            </a:p>
          </p:txBody>
        </p:sp>
        <p:sp>
          <p:nvSpPr>
            <p:cNvPr id="19465" name="Text Box 22"/>
            <p:cNvSpPr txBox="1">
              <a:spLocks noChangeArrowheads="1"/>
            </p:cNvSpPr>
            <p:nvPr/>
          </p:nvSpPr>
          <p:spPr bwMode="auto">
            <a:xfrm>
              <a:off x="4356" y="2116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pic>
          <p:nvPicPr>
            <p:cNvPr id="19466" name="Picture 23" descr="p43-2-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3" y="2523"/>
              <a:ext cx="1884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24" descr="p43-2-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7" y="890"/>
              <a:ext cx="1674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25" descr="p43-2-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97" y="890"/>
              <a:ext cx="1674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26" descr="p43-2-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57" y="890"/>
              <a:ext cx="1674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xt Box 27"/>
            <p:cNvSpPr txBox="1">
              <a:spLocks noChangeArrowheads="1"/>
            </p:cNvSpPr>
            <p:nvPr/>
          </p:nvSpPr>
          <p:spPr bwMode="auto">
            <a:xfrm>
              <a:off x="930" y="3793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011863" y="3429000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call 120 at once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84213" y="6165850"/>
            <a:ext cx="3959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send… to the hospital</a:t>
            </a:r>
          </a:p>
        </p:txBody>
      </p:sp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5600" y="4041775"/>
            <a:ext cx="2663825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3455987" cy="4525962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3200" dirty="0" smtClean="0">
                <a:ea typeface="宋体" panose="02010600030101010101" pitchFamily="2" charset="-122"/>
              </a:rPr>
              <a:t>Advantages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>
                <a:ea typeface="宋体" panose="02010600030101010101" pitchFamily="2" charset="-122"/>
              </a:rPr>
              <a:t>1. __________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>
                <a:ea typeface="宋体" panose="02010600030101010101" pitchFamily="2" charset="-122"/>
              </a:rPr>
              <a:t>2. __________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>
                <a:ea typeface="宋体" panose="02010600030101010101" pitchFamily="2" charset="-122"/>
              </a:rPr>
              <a:t>3. __________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>
                <a:ea typeface="宋体" panose="02010600030101010101" pitchFamily="2" charset="-122"/>
              </a:rPr>
              <a:t>… </a:t>
            </a: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35342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b="1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the advantages and disadvantages of riding bicycles?</a:t>
            </a:r>
            <a:endParaRPr lang="zh-CN" altLang="en-US" sz="3200" b="1" kern="1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932363" y="1700213"/>
            <a:ext cx="3455987" cy="45259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>
                <a:solidFill>
                  <a:srgbClr val="336699"/>
                </a:solidFill>
                <a:ea typeface="宋体" panose="02010600030101010101" pitchFamily="2" charset="-122"/>
              </a:rPr>
              <a:t>Disadvantages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>
                <a:solidFill>
                  <a:srgbClr val="336699"/>
                </a:solidFill>
                <a:ea typeface="宋体" panose="02010600030101010101" pitchFamily="2" charset="-122"/>
              </a:rPr>
              <a:t>1. __________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>
                <a:solidFill>
                  <a:srgbClr val="336699"/>
                </a:solidFill>
                <a:ea typeface="宋体" panose="02010600030101010101" pitchFamily="2" charset="-122"/>
              </a:rPr>
              <a:t>2. __________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>
                <a:solidFill>
                  <a:srgbClr val="336699"/>
                </a:solidFill>
                <a:ea typeface="宋体" panose="02010600030101010101" pitchFamily="2" charset="-122"/>
              </a:rPr>
              <a:t>3. __________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>
                <a:solidFill>
                  <a:srgbClr val="336699"/>
                </a:solidFill>
                <a:ea typeface="宋体" panose="02010600030101010101" pitchFamily="2" charset="-122"/>
              </a:rPr>
              <a:t> …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3200">
              <a:solidFill>
                <a:srgbClr val="33669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  <p:bldP spid="645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Word formation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386013" y="2635250"/>
            <a:ext cx="2195512" cy="579438"/>
          </a:xfrm>
          <a:noFill/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3200" smtClean="0">
                <a:solidFill>
                  <a:schemeClr val="tx1"/>
                </a:solidFill>
                <a:ea typeface="宋体" panose="02010600030101010101" pitchFamily="2" charset="-122"/>
              </a:rPr>
              <a:t>useless </a:t>
            </a:r>
            <a:r>
              <a:rPr lang="en-US" altLang="zh-CN" sz="2000" smtClean="0">
                <a:solidFill>
                  <a:schemeClr val="tx1"/>
                </a:solidFill>
                <a:ea typeface="宋体" panose="02010600030101010101" pitchFamily="2" charset="-122"/>
              </a:rPr>
              <a:t>adj.</a:t>
            </a:r>
            <a:r>
              <a:rPr lang="en-US" altLang="zh-CN" sz="3200" smtClean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74638" y="2079625"/>
            <a:ext cx="1147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use </a:t>
            </a:r>
            <a:r>
              <a:rPr lang="en-US" altLang="zh-CN" sz="2000">
                <a:ea typeface="宋体" panose="02010600030101010101" pitchFamily="2" charset="-122"/>
              </a:rPr>
              <a:t>v.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95388" y="206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→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386013" y="1484313"/>
            <a:ext cx="1789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useful </a:t>
            </a:r>
            <a:r>
              <a:rPr lang="en-US" altLang="zh-CN" sz="2000">
                <a:ea typeface="宋体" panose="02010600030101010101" pitchFamily="2" charset="-122"/>
              </a:rPr>
              <a:t>adj.</a:t>
            </a:r>
          </a:p>
        </p:txBody>
      </p:sp>
      <p:sp>
        <p:nvSpPr>
          <p:cNvPr id="63495" name="AutoShape 7"/>
          <p:cNvSpPr/>
          <p:nvPr/>
        </p:nvSpPr>
        <p:spPr bwMode="auto">
          <a:xfrm>
            <a:off x="1882775" y="1774825"/>
            <a:ext cx="431800" cy="1223963"/>
          </a:xfrm>
          <a:prstGeom prst="leftBrace">
            <a:avLst>
              <a:gd name="adj1" fmla="val 2362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290763" y="4872038"/>
            <a:ext cx="233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careless </a:t>
            </a:r>
            <a:r>
              <a:rPr lang="en-US" altLang="zh-CN" sz="2000">
                <a:ea typeface="宋体" panose="02010600030101010101" pitchFamily="2" charset="-122"/>
              </a:rPr>
              <a:t>adj.</a:t>
            </a:r>
            <a:r>
              <a:rPr lang="en-US" altLang="zh-CN" sz="320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179388" y="4316413"/>
            <a:ext cx="128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care </a:t>
            </a:r>
            <a:r>
              <a:rPr lang="en-US" altLang="zh-CN" sz="2000">
                <a:ea typeface="宋体" panose="02010600030101010101" pitchFamily="2" charset="-122"/>
              </a:rPr>
              <a:t>v.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244600" y="429736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→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290763" y="3721100"/>
            <a:ext cx="192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careful </a:t>
            </a:r>
            <a:r>
              <a:rPr lang="en-US" altLang="zh-CN" sz="2000">
                <a:ea typeface="宋体" panose="02010600030101010101" pitchFamily="2" charset="-122"/>
              </a:rPr>
              <a:t>adj.</a:t>
            </a:r>
          </a:p>
        </p:txBody>
      </p:sp>
      <p:sp>
        <p:nvSpPr>
          <p:cNvPr id="63500" name="AutoShape 12"/>
          <p:cNvSpPr/>
          <p:nvPr/>
        </p:nvSpPr>
        <p:spPr bwMode="auto">
          <a:xfrm>
            <a:off x="1787525" y="4011613"/>
            <a:ext cx="431800" cy="1223962"/>
          </a:xfrm>
          <a:prstGeom prst="leftBrace">
            <a:avLst>
              <a:gd name="adj1" fmla="val 2362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732588" y="2635250"/>
            <a:ext cx="2308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helpless </a:t>
            </a:r>
            <a:r>
              <a:rPr lang="en-US" altLang="zh-CN" sz="2000">
                <a:ea typeface="宋体" panose="02010600030101010101" pitchFamily="2" charset="-122"/>
              </a:rPr>
              <a:t>adj.</a:t>
            </a:r>
            <a:r>
              <a:rPr lang="en-US" altLang="zh-CN" sz="320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4621213" y="2079625"/>
            <a:ext cx="1260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help </a:t>
            </a:r>
            <a:r>
              <a:rPr lang="en-US" altLang="zh-CN" sz="2000">
                <a:ea typeface="宋体" panose="02010600030101010101" pitchFamily="2" charset="-122"/>
              </a:rPr>
              <a:t>v.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5710238" y="206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→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6732588" y="1484313"/>
            <a:ext cx="1901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ea typeface="宋体" panose="02010600030101010101" pitchFamily="2" charset="-122"/>
              </a:rPr>
              <a:t>helpful </a:t>
            </a:r>
            <a:r>
              <a:rPr lang="en-US" altLang="zh-CN" sz="2000">
                <a:ea typeface="宋体" panose="02010600030101010101" pitchFamily="2" charset="-122"/>
              </a:rPr>
              <a:t>adj.</a:t>
            </a:r>
          </a:p>
        </p:txBody>
      </p:sp>
      <p:sp>
        <p:nvSpPr>
          <p:cNvPr id="63505" name="AutoShape 17"/>
          <p:cNvSpPr/>
          <p:nvPr/>
        </p:nvSpPr>
        <p:spPr bwMode="auto">
          <a:xfrm>
            <a:off x="6229350" y="1774825"/>
            <a:ext cx="431800" cy="1223963"/>
          </a:xfrm>
          <a:prstGeom prst="leftBrace">
            <a:avLst>
              <a:gd name="adj1" fmla="val 2362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63506" name="Picture 1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4583113"/>
            <a:ext cx="16557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7" name="WordArt 19"/>
          <p:cNvSpPr>
            <a:spLocks noChangeArrowheads="1" noChangeShapeType="1" noTextEdit="1"/>
          </p:cNvSpPr>
          <p:nvPr/>
        </p:nvSpPr>
        <p:spPr bwMode="auto">
          <a:xfrm>
            <a:off x="682625" y="5661025"/>
            <a:ext cx="7129463" cy="935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 Narrow" panose="020B0606020202030204"/>
              </a:rPr>
              <a:t>Do you know the use of suffix “- less ”and“-ful”?</a:t>
            </a:r>
            <a:endParaRPr lang="zh-CN" altLang="en-US" sz="3600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 Narrow" panose="020B0606020202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3" grpId="0"/>
      <p:bldP spid="63495" grpId="0" animBg="1"/>
      <p:bldP spid="63496" grpId="0" build="p"/>
      <p:bldP spid="63498" grpId="0"/>
      <p:bldP spid="63500" grpId="0" animBg="1"/>
      <p:bldP spid="63501" grpId="0" build="p"/>
      <p:bldP spid="63503" grpId="0"/>
      <p:bldP spid="63505" grpId="0" animBg="1"/>
      <p:bldP spid="635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245636412646_2788028_9243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6638" y="2349500"/>
            <a:ext cx="29194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60375" y="2500313"/>
            <a:ext cx="498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ea typeface="宋体" panose="02010600030101010101" pitchFamily="2" charset="-122"/>
              </a:rPr>
              <a:t>She is wearing a _______.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635375" y="2500313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i="1">
                <a:solidFill>
                  <a:srgbClr val="FF0000"/>
                </a:solidFill>
                <a:ea typeface="宋体" panose="02010600030101010101" pitchFamily="2" charset="-122"/>
              </a:rPr>
              <a:t>helmet</a:t>
            </a:r>
          </a:p>
        </p:txBody>
      </p:sp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6084888" y="404813"/>
            <a:ext cx="2444750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latin typeface="Dotum"/>
                <a:ea typeface="Dotum"/>
              </a:rPr>
              <a:t>Discuss it.</a:t>
            </a:r>
            <a:endParaRPr lang="zh-CN" altLang="en-US" sz="3600" kern="10" dirty="0">
              <a:ln w="9525">
                <a:solidFill>
                  <a:srgbClr val="FF6600"/>
                </a:solidFill>
                <a:round/>
              </a:ln>
              <a:solidFill>
                <a:srgbClr val="FF6600"/>
              </a:solidFill>
              <a:latin typeface="Dotum"/>
              <a:ea typeface="Dotum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50825" y="4292600"/>
            <a:ext cx="5616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dirty="0">
                <a:ea typeface="宋体" panose="02010600030101010101" pitchFamily="2" charset="-122"/>
              </a:rPr>
              <a:t>Do you think it necessary for a bike rider to wear a helmet?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68313" y="3357563"/>
            <a:ext cx="5616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ea typeface="宋体" panose="02010600030101010101" pitchFamily="2" charset="-122"/>
              </a:rPr>
              <a:t>What does she use it for?</a:t>
            </a: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3348038" y="1989138"/>
            <a:ext cx="2089150" cy="649287"/>
            <a:chOff x="2109" y="1253"/>
            <a:chExt cx="1316" cy="409"/>
          </a:xfrm>
        </p:grpSpPr>
        <p:pic>
          <p:nvPicPr>
            <p:cNvPr id="22537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4" y="1253"/>
              <a:ext cx="122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AutoShape 11"/>
            <p:cNvSpPr>
              <a:spLocks noChangeArrowheads="1"/>
            </p:cNvSpPr>
            <p:nvPr/>
          </p:nvSpPr>
          <p:spPr bwMode="auto">
            <a:xfrm>
              <a:off x="2109" y="1253"/>
              <a:ext cx="1316" cy="409"/>
            </a:xfrm>
            <a:prstGeom prst="wedgeRoundRectCallout">
              <a:avLst>
                <a:gd name="adj1" fmla="val 137463"/>
                <a:gd name="adj2" fmla="val 50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3" grpId="0"/>
      <p:bldP spid="65544" grpId="0" animBg="1"/>
      <p:bldP spid="65545" grpId="0"/>
      <p:bldP spid="655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292975" cy="11430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to 1a and complete the sentences.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84350"/>
            <a:ext cx="7993062" cy="4021138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zh-CN" sz="3200" dirty="0" smtClean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 should never ride ______ _____. 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zh-CN" sz="3200" dirty="0" smtClean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 should wear bicycle ________ when riding.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zh-CN" sz="3200" dirty="0" smtClean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 should have _______ on the bike or wear _____________ clothes while riding at night.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zh-CN" sz="3200" dirty="0" smtClean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We should learn more about the ______ ______. 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323850" y="260350"/>
            <a:ext cx="728663" cy="519113"/>
            <a:chOff x="204" y="164"/>
            <a:chExt cx="459" cy="327"/>
          </a:xfrm>
        </p:grpSpPr>
        <p:sp>
          <p:nvSpPr>
            <p:cNvPr id="1037" name="Oval 5"/>
            <p:cNvSpPr>
              <a:spLocks noChangeArrowheads="1"/>
            </p:cNvSpPr>
            <p:nvPr/>
          </p:nvSpPr>
          <p:spPr bwMode="auto"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>
              <a:solidFill>
                <a:srgbClr val="00FFFF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38" name="Rectangle 4"/>
            <p:cNvSpPr>
              <a:spLocks noChangeArrowheads="1"/>
            </p:cNvSpPr>
            <p:nvPr/>
          </p:nvSpPr>
          <p:spPr bwMode="auto">
            <a:xfrm>
              <a:off x="204" y="164"/>
              <a:ext cx="4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ea typeface="宋体" panose="02010600030101010101" pitchFamily="2" charset="-122"/>
                </a:rPr>
                <a:t>1b</a:t>
              </a:r>
              <a:endParaRPr lang="zh-CN" altLang="en-US" sz="28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686300" y="1784350"/>
            <a:ext cx="168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 	fast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787900" y="2360613"/>
            <a:ext cx="1449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helmets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708400" y="2936875"/>
            <a:ext cx="108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lights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187450" y="3440113"/>
            <a:ext cx="2282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light-colored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175375" y="4016375"/>
            <a:ext cx="2068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traffic rules</a:t>
            </a:r>
          </a:p>
        </p:txBody>
      </p:sp>
      <p:pic>
        <p:nvPicPr>
          <p:cNvPr id="1035" name="Picture 14" descr="bmx_bike_detail_hg_cl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339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4963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 panose="020B0606020202030204"/>
              </a:rPr>
              <a:t>What should we do to stay safe when riding bicycles?</a:t>
            </a:r>
            <a:endParaRPr lang="zh-CN" altLang="en-US" sz="32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 Narrow" panose="020B060602020203020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WindowsMediaPlayer1" r:id="rId2" imgW="2876400" imgH="647640"/>
        </mc:Choice>
        <mc:Fallback>
          <p:control name="WindowsMediaPlayer1" r:id="rId2" imgW="2876400" imgH="647640">
            <p:pic>
              <p:nvPicPr>
                <p:cNvPr id="3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67400" y="5805488"/>
                  <a:ext cx="2876550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9" grpId="0"/>
      <p:bldP spid="5130" grpId="0"/>
      <p:bldP spid="5131" grpId="0"/>
      <p:bldP spid="5132" grpId="0"/>
      <p:bldP spid="5133" grpId="0"/>
      <p:bldP spid="5135" grpId="0" animBg="1"/>
      <p:bldP spid="51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125412"/>
            <a:ext cx="8229600" cy="782638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Listen again and answer the questions.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61988" y="908050"/>
            <a:ext cx="8013700" cy="50403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1. Where did  the accident happen?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2. What was the reason?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3. What will Kangkang and Michael do next?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55650" y="1557338"/>
            <a:ext cx="5184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DA8200"/>
                </a:solidFill>
                <a:ea typeface="宋体" panose="02010600030101010101" pitchFamily="2" charset="-122"/>
              </a:rPr>
              <a:t>In Caishikou Street. 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55650" y="2994025"/>
            <a:ext cx="6840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DA8200"/>
                </a:solidFill>
                <a:ea typeface="宋体" panose="02010600030101010101" pitchFamily="2" charset="-122"/>
              </a:rPr>
              <a:t>The young man was careless. 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84213" y="4581525"/>
            <a:ext cx="7775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DA8200"/>
                </a:solidFill>
                <a:ea typeface="宋体" panose="02010600030101010101" pitchFamily="2" charset="-122"/>
              </a:rPr>
              <a:t>They will go to a traffic station to learn more traffic rules.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WindowsMediaPlayer1" r:id="rId2" imgW="3029040" imgH="619200"/>
        </mc:Choice>
        <mc:Fallback>
          <p:control name="WindowsMediaPlayer1" r:id="rId2" imgW="3029040" imgH="61920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41400" y="6049963"/>
                  <a:ext cx="3028950" cy="6191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anose="02010600030101010101" pitchFamily="2" charset="-122"/>
              </a:rPr>
              <a:t>Act out 1a and retell it according to the key words.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6781800" cy="29083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3200" smtClean="0">
                <a:solidFill>
                  <a:schemeClr val="tx1"/>
                </a:solidFill>
                <a:ea typeface="宋体" panose="02010600030101010101" pitchFamily="2" charset="-122"/>
              </a:rPr>
              <a:t>	terrible, careless, never, helmets, if…, lights, light-colored,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3200" smtClean="0">
                <a:solidFill>
                  <a:schemeClr val="tx1"/>
                </a:solidFill>
                <a:ea typeface="宋体" panose="02010600030101010101" pitchFamily="2" charset="-122"/>
              </a:rPr>
              <a:t>	rules, break, fine, danger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6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1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全屏显示(4:3)</PresentationFormat>
  <Paragraphs>148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Dotum</vt:lpstr>
      <vt:lpstr>楷体</vt:lpstr>
      <vt:lpstr>宋体</vt:lpstr>
      <vt:lpstr>微软雅黑</vt:lpstr>
      <vt:lpstr>Arial</vt:lpstr>
      <vt:lpstr>Arial Narrow</vt:lpstr>
      <vt:lpstr>Calibri</vt:lpstr>
      <vt:lpstr>Times New Roman</vt:lpstr>
      <vt:lpstr>WWW.2PPT.COM
</vt:lpstr>
      <vt:lpstr>PowerPoint 演示文稿</vt:lpstr>
      <vt:lpstr>Complete the sentences with the proper forms of the words.</vt:lpstr>
      <vt:lpstr>Review</vt:lpstr>
      <vt:lpstr>PowerPoint 演示文稿</vt:lpstr>
      <vt:lpstr>Word formation</vt:lpstr>
      <vt:lpstr>PowerPoint 演示文稿</vt:lpstr>
      <vt:lpstr>Listen to 1a and complete the sentences.</vt:lpstr>
      <vt:lpstr>Listen again and answer the questions. </vt:lpstr>
      <vt:lpstr>Act out 1a and retell it according to the key words. </vt:lpstr>
      <vt:lpstr>PowerPoint 演示文稿</vt:lpstr>
      <vt:lpstr>PowerPoint 演示文稿</vt:lpstr>
      <vt:lpstr>PowerPoint 演示文稿</vt:lpstr>
      <vt:lpstr>Exercise: translate the sentences.</vt:lpstr>
      <vt:lpstr>PowerPoint 演示文稿</vt:lpstr>
      <vt:lpstr>Summary</vt:lpstr>
      <vt:lpstr>Summary</vt:lpstr>
      <vt:lpstr>Project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2008-05-30T01:00:00Z</dcterms:created>
  <dcterms:modified xsi:type="dcterms:W3CDTF">2023-01-17T02:11:55Z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052F8F42BF534BF3929C3D8D6A12B19D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