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DB621-B9BF-4AEE-90F1-2B2885C8EF6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BEAC0-C074-469B-BFBD-B2B8F91AE7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BEAC0-C074-469B-BFBD-B2B8F91AE7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FF28BC-8A35-4890-88DA-70AA208CA123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96F3B-2176-4121-A6FD-5C3FEF7DA819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0038" y="549275"/>
            <a:ext cx="2063750" cy="5576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40438" cy="5576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89713-09BA-480A-9166-D9821EF6259F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E1033-C5D6-45B5-A36F-3CF95591F07C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CD35-F783-49B2-8E90-9F393726F08D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6BE01-BC21-4564-BA12-FAD8531CDFF4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76CC-D7A4-4A3E-A07B-3A35A8A20F2C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E3AAB-8032-4646-84FD-D9F1D3972F1D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06F0D-FAEB-44B1-8847-538FB645867C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7189F-F908-451E-984D-C7075DF1A747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3B17-41C3-4A52-912D-1A05A653E0DA}" type="slidenum">
              <a:rPr lang="zh-CN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38b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5F30A0A-FE49-4C0E-91C2-44EB81A1E8B6}" type="slidenum">
              <a:rPr lang="zh-CN" altLang="en-US"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5050"/>
          </a:solidFill>
          <a:latin typeface="Trebuchet MS" panose="020B0603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762" y="1196752"/>
            <a:ext cx="9139238" cy="1385887"/>
          </a:xfrm>
          <a:extLst>
            <a:ext uri="{909E8E84-426E-40DD-AFC4-6F175D3DCCD1}">
              <a14:hiddenFill xmlns:a14="http://schemas.microsoft.com/office/drawing/2010/main">
                <a:solidFill>
                  <a:srgbClr val="C038BA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4200" b="1" spc="-150" dirty="0">
                <a:solidFill>
                  <a:srgbClr val="FF0000"/>
                </a:solidFill>
              </a:rPr>
              <a:t> Unit </a:t>
            </a:r>
            <a:r>
              <a:rPr lang="en-US" altLang="zh-CN" sz="4200" b="1" spc="-150" dirty="0" smtClean="0">
                <a:solidFill>
                  <a:srgbClr val="FF0000"/>
                </a:solidFill>
              </a:rPr>
              <a:t>3</a:t>
            </a:r>
            <a:br>
              <a:rPr lang="en-US" altLang="zh-CN" sz="4200" b="1" spc="-150" dirty="0" smtClean="0">
                <a:solidFill>
                  <a:srgbClr val="FF0000"/>
                </a:solidFill>
              </a:rPr>
            </a:br>
            <a:r>
              <a:rPr lang="en-US" altLang="zh-CN" sz="4200" b="1" spc="-150" dirty="0" smtClean="0">
                <a:solidFill>
                  <a:srgbClr val="FF0000"/>
                </a:solidFill>
              </a:rPr>
              <a:t>Could </a:t>
            </a:r>
            <a:r>
              <a:rPr lang="en-US" altLang="zh-CN" sz="4200" b="1" spc="-150" dirty="0">
                <a:solidFill>
                  <a:srgbClr val="FF0000"/>
                </a:solidFill>
              </a:rPr>
              <a:t>you please clean your room?</a:t>
            </a:r>
          </a:p>
        </p:txBody>
      </p:sp>
      <p:sp>
        <p:nvSpPr>
          <p:cNvPr id="219139" name="AutoShape 13"/>
          <p:cNvSpPr>
            <a:spLocks noChangeArrowheads="1"/>
          </p:cNvSpPr>
          <p:nvPr/>
        </p:nvSpPr>
        <p:spPr bwMode="auto">
          <a:xfrm>
            <a:off x="2635224" y="3429000"/>
            <a:ext cx="3658147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Section 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B  </a:t>
            </a:r>
            <a:r>
              <a:rPr lang="en-US" altLang="zh-CN" sz="3200" b="1" dirty="0">
                <a:solidFill>
                  <a:srgbClr val="0000FF"/>
                </a:solidFill>
              </a:rPr>
              <a:t>1a—1e</a:t>
            </a:r>
          </a:p>
        </p:txBody>
      </p:sp>
      <p:sp>
        <p:nvSpPr>
          <p:cNvPr id="6" name="矩形 5"/>
          <p:cNvSpPr/>
          <p:nvPr/>
        </p:nvSpPr>
        <p:spPr>
          <a:xfrm>
            <a:off x="2752613" y="522920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1371600" y="2209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Trebuchet MS" panose="020B0603020202020204" pitchFamily="34" charset="0"/>
            </a:endParaRP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524000" y="2341563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Trebuchet MS" panose="020B0603020202020204" pitchFamily="34" charset="0"/>
            </a:endParaRPr>
          </a:p>
        </p:txBody>
      </p:sp>
      <p:sp>
        <p:nvSpPr>
          <p:cNvPr id="228356" name="Text Box 7"/>
          <p:cNvSpPr txBox="1">
            <a:spLocks noChangeArrowheads="1"/>
          </p:cNvSpPr>
          <p:nvPr/>
        </p:nvSpPr>
        <p:spPr bwMode="auto">
          <a:xfrm>
            <a:off x="323850" y="908720"/>
            <a:ext cx="8424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1e Make the conversations with your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parters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8357" name="Text Box 8"/>
          <p:cNvSpPr txBox="1">
            <a:spLocks noChangeArrowheads="1"/>
          </p:cNvSpPr>
          <p:nvPr/>
        </p:nvSpPr>
        <p:spPr bwMode="auto">
          <a:xfrm>
            <a:off x="607393" y="3861048"/>
            <a:ext cx="77041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A: Could you please take out the rubbish?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B: Yes, sure.</a:t>
            </a:r>
          </a:p>
        </p:txBody>
      </p:sp>
      <p:sp>
        <p:nvSpPr>
          <p:cNvPr id="228358" name="Text Box 11"/>
          <p:cNvSpPr txBox="1">
            <a:spLocks noChangeArrowheads="1"/>
          </p:cNvSpPr>
          <p:nvPr/>
        </p:nvSpPr>
        <p:spPr bwMode="auto">
          <a:xfrm>
            <a:off x="645802" y="2021681"/>
            <a:ext cx="762731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9900"/>
                </a:solidFill>
              </a:rPr>
              <a:t>go to the store, buy drinks and snacks, do the dishes, clean the living room, take out the rubbish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3"/>
          <p:cNvSpPr txBox="1">
            <a:spLocks noChangeArrowheads="1"/>
          </p:cNvSpPr>
          <p:nvPr/>
        </p:nvSpPr>
        <p:spPr bwMode="auto">
          <a:xfrm>
            <a:off x="755576" y="1196752"/>
            <a:ext cx="273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Homework </a:t>
            </a:r>
          </a:p>
        </p:txBody>
      </p:sp>
      <p:sp>
        <p:nvSpPr>
          <p:cNvPr id="229379" name="Rectangle 6"/>
          <p:cNvSpPr>
            <a:spLocks noChangeArrowheads="1"/>
          </p:cNvSpPr>
          <p:nvPr/>
        </p:nvSpPr>
        <p:spPr bwMode="auto">
          <a:xfrm>
            <a:off x="685775" y="2492896"/>
            <a:ext cx="8137525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b="1" dirty="0"/>
              <a:t>Write a passage according to the information </a:t>
            </a:r>
            <a:r>
              <a:rPr kumimoji="1" lang="en-US" altLang="zh-CN" sz="2800" b="1" dirty="0" smtClean="0"/>
              <a:t>in 1a to </a:t>
            </a:r>
            <a:r>
              <a:rPr kumimoji="1" lang="en-US" altLang="zh-CN" sz="2800" b="1" dirty="0"/>
              <a:t>express your opinions about permissions and requests. </a:t>
            </a:r>
            <a:r>
              <a:rPr kumimoji="1" lang="en-US" altLang="zh-CN" sz="2800" b="1" dirty="0" smtClean="0"/>
              <a:t> </a:t>
            </a:r>
            <a:endParaRPr kumimoji="1" lang="en-US" altLang="zh-CN" sz="2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11560" y="2060848"/>
            <a:ext cx="7992888" cy="331236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do the dishes, take out the rubbish, </a:t>
            </a:r>
            <a:r>
              <a:rPr lang="en-US" altLang="zh-CN" sz="2800" b="1" dirty="0" smtClean="0"/>
              <a:t>fold </a:t>
            </a:r>
            <a:r>
              <a:rPr lang="en-US" altLang="zh-CN" sz="2800" b="1" dirty="0"/>
              <a:t>your clothes, sweep the floor, </a:t>
            </a:r>
            <a:r>
              <a:rPr lang="en-US" altLang="zh-CN" sz="2800" b="1" dirty="0" smtClean="0"/>
              <a:t>make </a:t>
            </a:r>
            <a:r>
              <a:rPr lang="en-US" altLang="zh-CN" sz="2800" b="1" dirty="0"/>
              <a:t>your bed,  clean the living room, </a:t>
            </a:r>
            <a:r>
              <a:rPr lang="en-US" altLang="zh-CN" sz="2800" b="1" dirty="0" smtClean="0"/>
              <a:t>go </a:t>
            </a:r>
            <a:r>
              <a:rPr lang="en-US" altLang="zh-CN" sz="2800" b="1" dirty="0"/>
              <a:t>out for dinner, go to the movies, </a:t>
            </a:r>
            <a:r>
              <a:rPr lang="en-US" altLang="zh-CN" sz="2800" b="1" dirty="0" smtClean="0"/>
              <a:t>stay </a:t>
            </a:r>
            <a:r>
              <a:rPr lang="en-US" altLang="zh-CN" sz="2800" b="1" dirty="0"/>
              <a:t>out late, get a ride, throw down, </a:t>
            </a:r>
            <a:r>
              <a:rPr lang="en-US" altLang="zh-CN" sz="2800" b="1" dirty="0" smtClean="0"/>
              <a:t>come </a:t>
            </a:r>
            <a:r>
              <a:rPr lang="en-US" altLang="zh-CN" sz="2800" b="1" dirty="0"/>
              <a:t>over, help out around the house, </a:t>
            </a:r>
            <a:r>
              <a:rPr lang="en-US" altLang="zh-CN" sz="2800" b="1" dirty="0" smtClean="0"/>
              <a:t>share </a:t>
            </a:r>
            <a:r>
              <a:rPr lang="en-US" altLang="zh-CN" sz="2800" b="1" dirty="0"/>
              <a:t>the housework, pass me the salt, </a:t>
            </a:r>
            <a:r>
              <a:rPr lang="en-US" altLang="zh-CN" sz="2800" b="1" dirty="0" smtClean="0"/>
              <a:t>lend </a:t>
            </a:r>
            <a:r>
              <a:rPr lang="en-US" altLang="zh-CN" sz="2800" b="1" dirty="0"/>
              <a:t>me some money, hate to do chores, bring a tent …</a:t>
            </a:r>
          </a:p>
        </p:txBody>
      </p:sp>
      <p:sp>
        <p:nvSpPr>
          <p:cNvPr id="220163" name="Text Box 4"/>
          <p:cNvSpPr txBox="1">
            <a:spLocks noChangeArrowheads="1"/>
          </p:cNvSpPr>
          <p:nvPr/>
        </p:nvSpPr>
        <p:spPr bwMode="auto">
          <a:xfrm>
            <a:off x="2987824" y="548680"/>
            <a:ext cx="2735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Let’s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9"/>
          <p:cNvSpPr txBox="1">
            <a:spLocks noChangeArrowheads="1"/>
          </p:cNvSpPr>
          <p:nvPr/>
        </p:nvSpPr>
        <p:spPr bwMode="auto">
          <a:xfrm>
            <a:off x="2627313" y="260350"/>
            <a:ext cx="3600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and learn</a:t>
            </a:r>
          </a:p>
        </p:txBody>
      </p:sp>
      <p:sp>
        <p:nvSpPr>
          <p:cNvPr id="221187" name="Text Box 11"/>
          <p:cNvSpPr txBox="1">
            <a:spLocks noChangeArrowheads="1"/>
          </p:cNvSpPr>
          <p:nvPr/>
        </p:nvSpPr>
        <p:spPr bwMode="auto">
          <a:xfrm>
            <a:off x="2843213" y="4941888"/>
            <a:ext cx="37449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borrow some money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借一些钱</a:t>
            </a:r>
          </a:p>
        </p:txBody>
      </p:sp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775" y="4322291"/>
            <a:ext cx="24685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765175"/>
            <a:ext cx="18002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420938"/>
            <a:ext cx="2657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1" name="Picture 2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046788" y="836613"/>
            <a:ext cx="3097212" cy="2147887"/>
          </a:xfrm>
          <a:noFill/>
        </p:spPr>
      </p:pic>
      <p:sp>
        <p:nvSpPr>
          <p:cNvPr id="221192" name="Text Box 25"/>
          <p:cNvSpPr txBox="1">
            <a:spLocks noChangeArrowheads="1"/>
          </p:cNvSpPr>
          <p:nvPr/>
        </p:nvSpPr>
        <p:spPr bwMode="auto">
          <a:xfrm>
            <a:off x="3132138" y="2997200"/>
            <a:ext cx="58324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buy  some drinks and snacks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买一些饮料和零食</a:t>
            </a:r>
          </a:p>
        </p:txBody>
      </p:sp>
      <p:sp>
        <p:nvSpPr>
          <p:cNvPr id="221193" name="Text Box 26"/>
          <p:cNvSpPr txBox="1">
            <a:spLocks noChangeArrowheads="1"/>
          </p:cNvSpPr>
          <p:nvPr/>
        </p:nvSpPr>
        <p:spPr bwMode="auto">
          <a:xfrm>
            <a:off x="2700338" y="908050"/>
            <a:ext cx="20875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snacks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FF"/>
                </a:solidFill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</a:rPr>
              <a:t>点心，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小吃，快餐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92" grpId="0"/>
      <p:bldP spid="2211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49275"/>
            <a:ext cx="352742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1" name="Picture 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644900"/>
            <a:ext cx="4924425" cy="1666875"/>
          </a:xfrm>
          <a:noFill/>
        </p:spPr>
      </p:pic>
      <p:sp>
        <p:nvSpPr>
          <p:cNvPr id="222212" name="Text Box 11"/>
          <p:cNvSpPr txBox="1">
            <a:spLocks noChangeArrowheads="1"/>
          </p:cNvSpPr>
          <p:nvPr/>
        </p:nvSpPr>
        <p:spPr bwMode="auto">
          <a:xfrm>
            <a:off x="3924300" y="1268413"/>
            <a:ext cx="49688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invite my friends to a party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邀请我的朋友参加聚会</a:t>
            </a:r>
          </a:p>
        </p:txBody>
      </p:sp>
      <p:sp>
        <p:nvSpPr>
          <p:cNvPr id="222213" name="Text Box 12"/>
          <p:cNvSpPr txBox="1">
            <a:spLocks noChangeArrowheads="1"/>
          </p:cNvSpPr>
          <p:nvPr/>
        </p:nvSpPr>
        <p:spPr bwMode="auto">
          <a:xfrm>
            <a:off x="395288" y="5445125"/>
            <a:ext cx="4968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use your CD player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用一下你的</a:t>
            </a:r>
            <a:r>
              <a:rPr lang="en-US" altLang="zh-CN" sz="2800" b="1" dirty="0">
                <a:solidFill>
                  <a:srgbClr val="0000FF"/>
                </a:solidFill>
              </a:rPr>
              <a:t>CD</a:t>
            </a:r>
            <a:r>
              <a:rPr lang="zh-CN" altLang="en-US" sz="2800" b="1" dirty="0">
                <a:solidFill>
                  <a:srgbClr val="0000FF"/>
                </a:solidFill>
              </a:rPr>
              <a:t>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U_9424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068638"/>
            <a:ext cx="30464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U_4261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30972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Text Box 14"/>
          <p:cNvSpPr txBox="1">
            <a:spLocks noChangeArrowheads="1"/>
          </p:cNvSpPr>
          <p:nvPr/>
        </p:nvSpPr>
        <p:spPr bwMode="auto">
          <a:xfrm>
            <a:off x="3779838" y="1052736"/>
            <a:ext cx="345598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clean  your room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打扫房间</a:t>
            </a:r>
          </a:p>
        </p:txBody>
      </p:sp>
      <p:sp>
        <p:nvSpPr>
          <p:cNvPr id="223237" name="Text Box 15"/>
          <p:cNvSpPr txBox="1">
            <a:spLocks noChangeArrowheads="1"/>
          </p:cNvSpPr>
          <p:nvPr/>
        </p:nvSpPr>
        <p:spPr bwMode="auto">
          <a:xfrm>
            <a:off x="323850" y="5589588"/>
            <a:ext cx="36734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take out the rubbish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用一下你的</a:t>
            </a:r>
            <a:r>
              <a:rPr lang="en-US" altLang="zh-CN" sz="2800" b="1">
                <a:solidFill>
                  <a:srgbClr val="0000FF"/>
                </a:solidFill>
              </a:rPr>
              <a:t>CD</a:t>
            </a:r>
            <a:r>
              <a:rPr lang="zh-CN" altLang="en-US" sz="2800" b="1">
                <a:solidFill>
                  <a:srgbClr val="0000FF"/>
                </a:solidFill>
              </a:rPr>
              <a:t>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  <p:bldP spid="2232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331311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U_8816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57563"/>
            <a:ext cx="33845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0" name="Text Box 7"/>
          <p:cNvSpPr txBox="1">
            <a:spLocks noChangeArrowheads="1"/>
          </p:cNvSpPr>
          <p:nvPr/>
        </p:nvSpPr>
        <p:spPr bwMode="auto">
          <a:xfrm>
            <a:off x="4284663" y="908050"/>
            <a:ext cx="280828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go to the store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去商店（购物）</a:t>
            </a:r>
          </a:p>
        </p:txBody>
      </p:sp>
      <p:sp>
        <p:nvSpPr>
          <p:cNvPr id="224261" name="Text Box 8"/>
          <p:cNvSpPr txBox="1">
            <a:spLocks noChangeArrowheads="1"/>
          </p:cNvSpPr>
          <p:nvPr/>
        </p:nvSpPr>
        <p:spPr bwMode="auto">
          <a:xfrm>
            <a:off x="755650" y="5516563"/>
            <a:ext cx="33845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make your bed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整理床铺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/>
      <p:bldP spid="2242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12"/>
          <p:cNvSpPr txBox="1">
            <a:spLocks noChangeArrowheads="1"/>
          </p:cNvSpPr>
          <p:nvPr/>
        </p:nvSpPr>
        <p:spPr bwMode="auto">
          <a:xfrm>
            <a:off x="539750" y="981075"/>
            <a:ext cx="7777163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buy some drinks and snacks 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 borrow some money 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 clean your room 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 invite my friends to a party 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 go to the store 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 use your CD player 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 take out the rubbish 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 make your bed __________</a:t>
            </a:r>
          </a:p>
        </p:txBody>
      </p:sp>
      <p:sp>
        <p:nvSpPr>
          <p:cNvPr id="225283" name="Text Box 7"/>
          <p:cNvSpPr txBox="1">
            <a:spLocks noChangeArrowheads="1"/>
          </p:cNvSpPr>
          <p:nvPr/>
        </p:nvSpPr>
        <p:spPr bwMode="auto">
          <a:xfrm>
            <a:off x="6011863" y="836613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teenagers</a:t>
            </a:r>
          </a:p>
        </p:txBody>
      </p:sp>
      <p:sp>
        <p:nvSpPr>
          <p:cNvPr id="225284" name="Text Box 13"/>
          <p:cNvSpPr txBox="1">
            <a:spLocks noChangeArrowheads="1"/>
          </p:cNvSpPr>
          <p:nvPr/>
        </p:nvSpPr>
        <p:spPr bwMode="auto">
          <a:xfrm>
            <a:off x="4643438" y="1557338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teenagers</a:t>
            </a:r>
          </a:p>
        </p:txBody>
      </p:sp>
      <p:sp>
        <p:nvSpPr>
          <p:cNvPr id="225285" name="Text Box 14"/>
          <p:cNvSpPr txBox="1">
            <a:spLocks noChangeArrowheads="1"/>
          </p:cNvSpPr>
          <p:nvPr/>
        </p:nvSpPr>
        <p:spPr bwMode="auto">
          <a:xfrm>
            <a:off x="3995738" y="213360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9900"/>
                </a:solidFill>
              </a:rPr>
              <a:t>parents</a:t>
            </a:r>
          </a:p>
        </p:txBody>
      </p:sp>
      <p:sp>
        <p:nvSpPr>
          <p:cNvPr id="225286" name="Text Box 15"/>
          <p:cNvSpPr txBox="1">
            <a:spLocks noChangeArrowheads="1"/>
          </p:cNvSpPr>
          <p:nvPr/>
        </p:nvSpPr>
        <p:spPr bwMode="auto">
          <a:xfrm>
            <a:off x="5724525" y="2852738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teenagers</a:t>
            </a:r>
          </a:p>
        </p:txBody>
      </p:sp>
      <p:sp>
        <p:nvSpPr>
          <p:cNvPr id="225287" name="Text Box 16"/>
          <p:cNvSpPr txBox="1">
            <a:spLocks noChangeArrowheads="1"/>
          </p:cNvSpPr>
          <p:nvPr/>
        </p:nvSpPr>
        <p:spPr bwMode="auto">
          <a:xfrm>
            <a:off x="3708400" y="342900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9900"/>
                </a:solidFill>
              </a:rPr>
              <a:t>parents</a:t>
            </a:r>
          </a:p>
        </p:txBody>
      </p:sp>
      <p:sp>
        <p:nvSpPr>
          <p:cNvPr id="225288" name="Text Box 17"/>
          <p:cNvSpPr txBox="1">
            <a:spLocks noChangeArrowheads="1"/>
          </p:cNvSpPr>
          <p:nvPr/>
        </p:nvSpPr>
        <p:spPr bwMode="auto">
          <a:xfrm>
            <a:off x="4427538" y="4149725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/>
              <a:t>teenagers</a:t>
            </a:r>
          </a:p>
        </p:txBody>
      </p:sp>
      <p:sp>
        <p:nvSpPr>
          <p:cNvPr id="225289" name="Text Box 18"/>
          <p:cNvSpPr txBox="1">
            <a:spLocks noChangeArrowheads="1"/>
          </p:cNvSpPr>
          <p:nvPr/>
        </p:nvSpPr>
        <p:spPr bwMode="auto">
          <a:xfrm>
            <a:off x="4572000" y="4797425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9900"/>
                </a:solidFill>
              </a:rPr>
              <a:t>parents</a:t>
            </a:r>
          </a:p>
        </p:txBody>
      </p:sp>
      <p:sp>
        <p:nvSpPr>
          <p:cNvPr id="225290" name="Text Box 19"/>
          <p:cNvSpPr txBox="1">
            <a:spLocks noChangeArrowheads="1"/>
          </p:cNvSpPr>
          <p:nvPr/>
        </p:nvSpPr>
        <p:spPr bwMode="auto">
          <a:xfrm>
            <a:off x="3708400" y="5445125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9900"/>
                </a:solidFill>
              </a:rPr>
              <a:t>parents</a:t>
            </a:r>
          </a:p>
        </p:txBody>
      </p:sp>
      <p:sp>
        <p:nvSpPr>
          <p:cNvPr id="225291" name="Text Box 20"/>
          <p:cNvSpPr txBox="1">
            <a:spLocks noChangeArrowheads="1"/>
          </p:cNvSpPr>
          <p:nvPr/>
        </p:nvSpPr>
        <p:spPr bwMode="auto">
          <a:xfrm>
            <a:off x="179388" y="260350"/>
            <a:ext cx="871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/>
              <a:t>What do you usually ask your parents’ permission for? </a:t>
            </a:r>
          </a:p>
        </p:txBody>
      </p:sp>
      <p:sp>
        <p:nvSpPr>
          <p:cNvPr id="225292" name="Text Box 21"/>
          <p:cNvSpPr txBox="1">
            <a:spLocks noChangeArrowheads="1"/>
          </p:cNvSpPr>
          <p:nvPr/>
        </p:nvSpPr>
        <p:spPr bwMode="auto">
          <a:xfrm>
            <a:off x="179388" y="6021387"/>
            <a:ext cx="8137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9900"/>
                </a:solidFill>
              </a:rPr>
              <a:t>What do your parents often ask you to do?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/>
      <p:bldP spid="225284" grpId="0"/>
      <p:bldP spid="225285" grpId="0"/>
      <p:bldP spid="225286" grpId="0"/>
      <p:bldP spid="225287" grpId="0"/>
      <p:bldP spid="225288" grpId="0"/>
      <p:bldP spid="225289" grpId="0"/>
      <p:bldP spid="225290" grpId="0"/>
      <p:bldP spid="225291" grpId="0"/>
      <p:bldP spid="225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73907" y="620688"/>
            <a:ext cx="5413375" cy="855662"/>
          </a:xfrm>
          <a:noFill/>
        </p:spPr>
        <p:txBody>
          <a:bodyPr/>
          <a:lstStyle/>
          <a:p>
            <a:pPr algn="l" eaLnBrk="1" hangingPunct="1"/>
            <a:r>
              <a:rPr lang="en-US" altLang="zh-CN" sz="3200" b="1" dirty="0">
                <a:solidFill>
                  <a:srgbClr val="0000FF"/>
                </a:solidFill>
              </a:rPr>
              <a:t>1b  Make conversations.</a:t>
            </a:r>
          </a:p>
        </p:txBody>
      </p:sp>
      <p:sp>
        <p:nvSpPr>
          <p:cNvPr id="226307" name="Text Box 17"/>
          <p:cNvSpPr txBox="1">
            <a:spLocks noChangeArrowheads="1"/>
          </p:cNvSpPr>
          <p:nvPr/>
        </p:nvSpPr>
        <p:spPr bwMode="auto">
          <a:xfrm>
            <a:off x="971600" y="1772816"/>
            <a:ext cx="7704459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CC0099"/>
                </a:solidFill>
              </a:rPr>
              <a:t>Parent: Could you clean your room?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CC0099"/>
                </a:solidFill>
              </a:rPr>
              <a:t>Child</a:t>
            </a:r>
            <a:r>
              <a:rPr lang="en-US" altLang="zh-CN" sz="2800" b="1" dirty="0">
                <a:solidFill>
                  <a:srgbClr val="CC0099"/>
                </a:solidFill>
              </a:rPr>
              <a:t>: Yes, I can.</a:t>
            </a:r>
          </a:p>
          <a:p>
            <a:pPr eaLnBrk="1" hangingPunct="1"/>
            <a:endParaRPr lang="en-US" altLang="zh-CN" sz="2800" b="1" dirty="0">
              <a:solidFill>
                <a:srgbClr val="CC0099"/>
              </a:solidFill>
            </a:endParaRPr>
          </a:p>
          <a:p>
            <a:pPr eaLnBrk="1" hangingPunct="1"/>
            <a:r>
              <a:rPr lang="en-US" altLang="zh-CN" sz="2800" b="1" dirty="0" smtClean="0">
                <a:solidFill>
                  <a:srgbClr val="0000FF"/>
                </a:solidFill>
              </a:rPr>
              <a:t>Child</a:t>
            </a:r>
            <a:r>
              <a:rPr lang="en-US" altLang="zh-CN" sz="2800" b="1" dirty="0">
                <a:solidFill>
                  <a:srgbClr val="0000FF"/>
                </a:solidFill>
              </a:rPr>
              <a:t>: Could I invite my friends to a 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</a:rPr>
              <a:t>             party?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</a:rPr>
              <a:t>Parent: No, you can’t have a party.  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</a:rPr>
              <a:t>             You have a test on Monday.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403350" y="765175"/>
            <a:ext cx="532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CC0099"/>
                </a:solidFill>
                <a:latin typeface="Times New Roman" panose="02020603050405020304" pitchFamily="18" charset="0"/>
              </a:rPr>
              <a:t>1d Listen again. Fill in the chart.</a:t>
            </a:r>
          </a:p>
        </p:txBody>
      </p:sp>
      <p:sp>
        <p:nvSpPr>
          <p:cNvPr id="227331" name="Text Box 4"/>
          <p:cNvSpPr txBox="1">
            <a:spLocks noChangeArrowheads="1"/>
          </p:cNvSpPr>
          <p:nvPr/>
        </p:nvSpPr>
        <p:spPr bwMode="auto">
          <a:xfrm>
            <a:off x="1766888" y="2009775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Trebuchet MS" panose="020B0603020202020204" pitchFamily="34" charset="0"/>
            </a:endParaRPr>
          </a:p>
        </p:txBody>
      </p:sp>
      <p:graphicFrame>
        <p:nvGraphicFramePr>
          <p:cNvPr id="12319" name="Group 31"/>
          <p:cNvGraphicFramePr>
            <a:graphicFrameLocks noGrp="1"/>
          </p:cNvGraphicFramePr>
          <p:nvPr/>
        </p:nvGraphicFramePr>
        <p:xfrm>
          <a:off x="395288" y="1844675"/>
          <a:ext cx="8424862" cy="2789238"/>
        </p:xfrm>
        <a:graphic>
          <a:graphicData uri="http://schemas.openxmlformats.org/drawingml/2006/table">
            <a:tbl>
              <a:tblPr/>
              <a:tblGrid>
                <a:gridCol w="30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What are they going to do?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Sandy’s mom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Sandy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invite her friends,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Sandy and Dave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</p:bldLst>
  </p:timing>
</p:sld>
</file>

<file path=ppt/theme/theme1.xml><?xml version="1.0" encoding="utf-8"?>
<a:theme xmlns:a="http://schemas.openxmlformats.org/drawingml/2006/main" name="WWW.2PPT.COM&#10;">
  <a:themeElements>
    <a:clrScheme name="粉色方块温馨模板 7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B81414"/>
      </a:accent1>
      <a:accent2>
        <a:srgbClr val="B86214"/>
      </a:accent2>
      <a:accent3>
        <a:srgbClr val="FFFFFF"/>
      </a:accent3>
      <a:accent4>
        <a:srgbClr val="000000"/>
      </a:accent4>
      <a:accent5>
        <a:srgbClr val="D8AAAA"/>
      </a:accent5>
      <a:accent6>
        <a:srgbClr val="A65811"/>
      </a:accent6>
      <a:hlink>
        <a:srgbClr val="FD6E0D"/>
      </a:hlink>
      <a:folHlink>
        <a:srgbClr val="52800E"/>
      </a:folHlink>
    </a:clrScheme>
    <a:fontScheme name="粉色方块温馨模板">
      <a:majorFont>
        <a:latin typeface="Trebuchet MS"/>
        <a:ea typeface="微软雅黑"/>
        <a:cs typeface=""/>
      </a:majorFont>
      <a:minorFont>
        <a:latin typeface="Trebuchet M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粉色方块温馨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B81414"/>
        </a:accent1>
        <a:accent2>
          <a:srgbClr val="B86214"/>
        </a:accent2>
        <a:accent3>
          <a:srgbClr val="FFFFFF"/>
        </a:accent3>
        <a:accent4>
          <a:srgbClr val="000000"/>
        </a:accent4>
        <a:accent5>
          <a:srgbClr val="D8AAAA"/>
        </a:accent5>
        <a:accent6>
          <a:srgbClr val="A65811"/>
        </a:accent6>
        <a:hlink>
          <a:srgbClr val="908A10"/>
        </a:hlink>
        <a:folHlink>
          <a:srgbClr val="5280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方块温馨模板 7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B81414"/>
        </a:accent1>
        <a:accent2>
          <a:srgbClr val="B86214"/>
        </a:accent2>
        <a:accent3>
          <a:srgbClr val="FFFFFF"/>
        </a:accent3>
        <a:accent4>
          <a:srgbClr val="000000"/>
        </a:accent4>
        <a:accent5>
          <a:srgbClr val="D8AAAA"/>
        </a:accent5>
        <a:accent6>
          <a:srgbClr val="A65811"/>
        </a:accent6>
        <a:hlink>
          <a:srgbClr val="FD6E0D"/>
        </a:hlink>
        <a:folHlink>
          <a:srgbClr val="5280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</Template>
  <TotalTime>0</TotalTime>
  <Words>384</Words>
  <Application>Microsoft Office PowerPoint</Application>
  <PresentationFormat>全屏显示(4:3)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Times New Roman</vt:lpstr>
      <vt:lpstr>Trebuchet MS</vt:lpstr>
      <vt:lpstr>Wingdings</vt:lpstr>
      <vt:lpstr>WWW.2PPT.COM
</vt:lpstr>
      <vt:lpstr> Unit 3 Could you please clean your room?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1b  Make conversations.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2022-01-20T09:07:16Z</dcterms:created>
  <dcterms:modified xsi:type="dcterms:W3CDTF">2023-01-17T02:12:10Z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CC5E3CD7ED69448A9BA5102B62524DD7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