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8" r:id="rId2"/>
    <p:sldId id="289" r:id="rId3"/>
    <p:sldId id="276" r:id="rId4"/>
    <p:sldId id="284" r:id="rId5"/>
    <p:sldId id="285" r:id="rId6"/>
    <p:sldId id="283" r:id="rId7"/>
    <p:sldId id="290" r:id="rId8"/>
    <p:sldId id="286" r:id="rId9"/>
    <p:sldId id="291" r:id="rId10"/>
    <p:sldId id="274" r:id="rId11"/>
    <p:sldId id="287" r:id="rId12"/>
    <p:sldId id="280" r:id="rId13"/>
    <p:sldId id="260" r:id="rId14"/>
    <p:sldId id="279" r:id="rId15"/>
    <p:sldId id="272" r:id="rId16"/>
    <p:sldId id="29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CCFFCC"/>
    <a:srgbClr val="0000FF"/>
    <a:srgbClr val="008000"/>
    <a:srgbClr val="FF0000"/>
    <a:srgbClr val="CC3399"/>
    <a:srgbClr val="990000"/>
    <a:srgbClr val="C6E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469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22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image" Target="../media/image55.emf"/><Relationship Id="rId4" Type="http://schemas.openxmlformats.org/officeDocument/2006/relationships/image" Target="../media/image5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image" Target="../media/image5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CCDE4-7613-4653-98CC-ADB90649E0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64FAA-793F-4255-B317-7780990388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64FAA-793F-4255-B317-77809903884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91974DF9-AD47-4691-BA21-BBFCE3637A9A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3.bin"/><Relationship Id="rId3" Type="http://schemas.openxmlformats.org/officeDocument/2006/relationships/image" Target="../media/image21.png"/><Relationship Id="rId21" Type="http://schemas.openxmlformats.org/officeDocument/2006/relationships/image" Target="../media/image51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6.wmf"/><Relationship Id="rId5" Type="http://schemas.openxmlformats.org/officeDocument/2006/relationships/image" Target="../media/image52.png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50.wmf"/><Relationship Id="rId4" Type="http://schemas.openxmlformats.org/officeDocument/2006/relationships/image" Target="../media/image24.png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e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8.emf"/><Relationship Id="rId4" Type="http://schemas.openxmlformats.org/officeDocument/2006/relationships/image" Target="../media/image55.emf"/><Relationship Id="rId9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e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6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openxmlformats.org/officeDocument/2006/relationships/audio" Target="../media/audio1.wav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8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3" Type="http://schemas.openxmlformats.org/officeDocument/2006/relationships/image" Target="../media/image21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4.png"/><Relationship Id="rId4" Type="http://schemas.openxmlformats.org/officeDocument/2006/relationships/image" Target="../media/image21.png"/><Relationship Id="rId9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8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image" Target="../media/image33.e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40.wmf"/><Relationship Id="rId26" Type="http://schemas.openxmlformats.org/officeDocument/2006/relationships/image" Target="../media/image22.wmf"/><Relationship Id="rId3" Type="http://schemas.openxmlformats.org/officeDocument/2006/relationships/image" Target="../media/image21.png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4.pn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000000"/>
                </a:solidFill>
              </a:rPr>
              <a:t>青岛版五年级数学下</a:t>
            </a:r>
            <a:r>
              <a:rPr lang="zh-CN" altLang="en-US" sz="3600" b="1" dirty="0" smtClean="0">
                <a:solidFill>
                  <a:srgbClr val="000000"/>
                </a:solidFill>
              </a:rPr>
              <a:t>册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49501" y="4293096"/>
            <a:ext cx="6400800" cy="792088"/>
          </a:xfrm>
        </p:spPr>
        <p:txBody>
          <a:bodyPr>
            <a:noAutofit/>
          </a:bodyPr>
          <a:lstStyle/>
          <a:p>
            <a:pPr algn="ctr"/>
            <a:r>
              <a:rPr lang="zh-CN" altLang="en-US" sz="4000" b="1" dirty="0">
                <a:solidFill>
                  <a:srgbClr val="990000"/>
                </a:solidFill>
              </a:rPr>
              <a:t>分数的加减法</a:t>
            </a:r>
            <a:r>
              <a:rPr lang="en-US" altLang="zh-CN" sz="4000" b="1" dirty="0">
                <a:solidFill>
                  <a:srgbClr val="990000"/>
                </a:solidFill>
              </a:rPr>
              <a:t>(</a:t>
            </a:r>
            <a:r>
              <a:rPr lang="zh-CN" altLang="en-US" sz="4000" b="1" dirty="0">
                <a:solidFill>
                  <a:srgbClr val="990000"/>
                </a:solidFill>
              </a:rPr>
              <a:t>一</a:t>
            </a:r>
            <a:r>
              <a:rPr lang="en-US" altLang="zh-CN" sz="4000" b="1" dirty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2" name="矩形 1"/>
          <p:cNvSpPr/>
          <p:nvPr/>
        </p:nvSpPr>
        <p:spPr>
          <a:xfrm>
            <a:off x="1379803" y="2276872"/>
            <a:ext cx="634019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dirty="0" smtClean="0">
                <a:latin typeface="汉仪长美黑简" pitchFamily="49" charset="-122"/>
                <a:ea typeface="汉仪长美黑简" pitchFamily="49" charset="-122"/>
              </a:rPr>
              <a:t>剪纸中的数学</a:t>
            </a:r>
            <a:endParaRPr lang="zh-CN" altLang="en-US" sz="8000" dirty="0">
              <a:latin typeface="汉仪长美黑简" pitchFamily="49" charset="-122"/>
              <a:ea typeface="汉仪长美黑简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72812" y="558924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BDRPC00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87" name="Picture 3" descr="BCKMC01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5105400"/>
            <a:ext cx="16002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900113" y="1052513"/>
            <a:ext cx="4949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zh-CN" altLang="en-US" sz="4000" b="1">
                <a:solidFill>
                  <a:srgbClr val="292929"/>
                </a:solidFill>
                <a:latin typeface="Times New Roman" panose="02020603050405020304" pitchFamily="18" charset="0"/>
              </a:rPr>
              <a:t>写出合适的分数。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066800" y="762000"/>
            <a:ext cx="1841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en-US" sz="4800" b="1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endParaRPr kumimoji="1" lang="zh-CN" altLang="en-US" sz="2400">
              <a:solidFill>
                <a:srgbClr val="33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3204" name="Picture 20" descr="B4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188" y="2133600"/>
            <a:ext cx="7991475" cy="316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3205" name="Object 21"/>
          <p:cNvGraphicFramePr>
            <a:graphicFrameLocks noChangeAspect="1"/>
          </p:cNvGraphicFramePr>
          <p:nvPr/>
        </p:nvGraphicFramePr>
        <p:xfrm>
          <a:off x="2627313" y="3789363"/>
          <a:ext cx="3619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0" name="公式" r:id="rId6" imgW="152400" imgH="393700" progId="Equation.3">
                  <p:embed/>
                </p:oleObj>
              </mc:Choice>
              <mc:Fallback>
                <p:oleObj name="公式" r:id="rId6" imgW="152400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789363"/>
                        <a:ext cx="36195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7" name="Object 23"/>
          <p:cNvGraphicFramePr>
            <a:graphicFrameLocks noChangeAspect="1"/>
          </p:cNvGraphicFramePr>
          <p:nvPr/>
        </p:nvGraphicFramePr>
        <p:xfrm>
          <a:off x="3073400" y="4365625"/>
          <a:ext cx="3317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1" name="公式" r:id="rId8" imgW="139700" imgH="393700" progId="Equation.3">
                  <p:embed/>
                </p:oleObj>
              </mc:Choice>
              <mc:Fallback>
                <p:oleObj name="公式" r:id="rId8" imgW="139700" imgH="393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4365625"/>
                        <a:ext cx="3317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4298950" y="3860800"/>
          <a:ext cx="3317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2" name="公式" r:id="rId10" imgW="139700" imgH="393700" progId="Equation.3">
                  <p:embed/>
                </p:oleObj>
              </mc:Choice>
              <mc:Fallback>
                <p:oleObj name="公式" r:id="rId10" imgW="139700" imgH="3937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3860800"/>
                        <a:ext cx="3317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9" name="Object 25"/>
          <p:cNvGraphicFramePr>
            <a:graphicFrameLocks noChangeAspect="1"/>
          </p:cNvGraphicFramePr>
          <p:nvPr/>
        </p:nvGraphicFramePr>
        <p:xfrm>
          <a:off x="4802188" y="4365625"/>
          <a:ext cx="3317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3" name="公式" r:id="rId12" imgW="139700" imgH="393700" progId="Equation.3">
                  <p:embed/>
                </p:oleObj>
              </mc:Choice>
              <mc:Fallback>
                <p:oleObj name="公式" r:id="rId12" imgW="139700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188" y="4365625"/>
                        <a:ext cx="3317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0" name="Object 26"/>
          <p:cNvGraphicFramePr>
            <a:graphicFrameLocks noChangeAspect="1"/>
          </p:cNvGraphicFramePr>
          <p:nvPr/>
        </p:nvGraphicFramePr>
        <p:xfrm>
          <a:off x="5810250" y="3789363"/>
          <a:ext cx="3317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4" name="公式" r:id="rId14" imgW="139700" imgH="393700" progId="Equation.3">
                  <p:embed/>
                </p:oleObj>
              </mc:Choice>
              <mc:Fallback>
                <p:oleObj name="公式" r:id="rId14" imgW="139700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0" y="3789363"/>
                        <a:ext cx="3317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1" name="Object 27"/>
          <p:cNvGraphicFramePr>
            <a:graphicFrameLocks noChangeAspect="1"/>
          </p:cNvGraphicFramePr>
          <p:nvPr/>
        </p:nvGraphicFramePr>
        <p:xfrm>
          <a:off x="6227763" y="4365625"/>
          <a:ext cx="3619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5" name="公式" r:id="rId16" imgW="152400" imgH="393700" progId="Equation.3">
                  <p:embed/>
                </p:oleObj>
              </mc:Choice>
              <mc:Fallback>
                <p:oleObj name="公式" r:id="rId16" imgW="1524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365625"/>
                        <a:ext cx="3619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2" name="Object 28"/>
          <p:cNvGraphicFramePr>
            <a:graphicFrameLocks noChangeAspect="1"/>
          </p:cNvGraphicFramePr>
          <p:nvPr/>
        </p:nvGraphicFramePr>
        <p:xfrm>
          <a:off x="7308850" y="3860800"/>
          <a:ext cx="3619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6" name="公式" r:id="rId18" imgW="152400" imgH="393700" progId="Equation.3">
                  <p:embed/>
                </p:oleObj>
              </mc:Choice>
              <mc:Fallback>
                <p:oleObj name="公式" r:id="rId18" imgW="152400" imgH="3937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860800"/>
                        <a:ext cx="3619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3" name="Object 29"/>
          <p:cNvGraphicFramePr>
            <a:graphicFrameLocks noChangeAspect="1"/>
          </p:cNvGraphicFramePr>
          <p:nvPr/>
        </p:nvGraphicFramePr>
        <p:xfrm>
          <a:off x="7956550" y="4437063"/>
          <a:ext cx="3619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7" name="公式" r:id="rId20" imgW="152400" imgH="393700" progId="Equation.3">
                  <p:embed/>
                </p:oleObj>
              </mc:Choice>
              <mc:Fallback>
                <p:oleObj name="公式" r:id="rId20" imgW="152400" imgH="3937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4437063"/>
                        <a:ext cx="3619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BDRPC0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47" name="Picture 3" descr="BCKMC01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5105400"/>
            <a:ext cx="16002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1841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en-US" sz="4800" b="1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endParaRPr kumimoji="1" lang="zh-CN" altLang="en-US" sz="2400">
              <a:solidFill>
                <a:srgbClr val="33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8551" name="Picture 7" descr="AAB1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3213100"/>
            <a:ext cx="7632700" cy="215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539750" y="1430338"/>
            <a:ext cx="741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sz="4000" b="1">
                <a:solidFill>
                  <a:srgbClr val="292929"/>
                </a:solidFill>
                <a:latin typeface="Times New Roman" panose="02020603050405020304" pitchFamily="18" charset="0"/>
              </a:rPr>
              <a:t>下面哪些图里的阴影部分能用分数表示的，在括号里打“√”。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1258888" y="47974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endParaRPr kumimoji="1"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651500" y="47974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endParaRPr kumimoji="1"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3563938" y="486886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kumimoji="1"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7812088" y="479742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kumimoji="1"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/>
      <p:bldP spid="108555" grpId="0"/>
      <p:bldP spid="108556" grpId="0"/>
      <p:bldP spid="108558" grpId="0"/>
      <p:bldP spid="1085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53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9144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7885113" y="333375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7885113" y="1125538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7956550" y="5805488"/>
            <a:ext cx="86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  <a:endParaRPr kumimoji="1" lang="zh-CN" altLang="en-US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7956550" y="1989138"/>
            <a:ext cx="86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  <a:endParaRPr kumimoji="1" lang="zh-CN" altLang="en-US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7885113" y="2997200"/>
            <a:ext cx="86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  <a:endParaRPr kumimoji="1" lang="zh-CN" altLang="en-US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7956550" y="4652963"/>
            <a:ext cx="86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  <a:endParaRPr kumimoji="1" lang="zh-CN" altLang="en-US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4" grpId="0"/>
      <p:bldP spid="99355" grpId="0"/>
      <p:bldP spid="99356" grpId="0"/>
      <p:bldP spid="99357" grpId="0"/>
      <p:bldP spid="99358" grpId="0"/>
      <p:bldP spid="993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0">
          <a:gsLst>
            <a:gs pos="0">
              <a:srgbClr val="008000">
                <a:gamma/>
                <a:shade val="46275"/>
                <a:invGamma/>
              </a:srgbClr>
            </a:gs>
            <a:gs pos="100000">
              <a:srgbClr val="008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447800" y="717550"/>
            <a:ext cx="69627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>
                <a:latin typeface="宋体" panose="02010600030101010101" pitchFamily="2" charset="-122"/>
              </a:rPr>
              <a:t>一张长方形纸，做纸花用去   ，做小旗用去   ，</a:t>
            </a:r>
          </a:p>
          <a:p>
            <a:endParaRPr kumimoji="1" lang="zh-CN" altLang="en-US" sz="2400" b="1">
              <a:latin typeface="宋体" panose="02010600030101010101" pitchFamily="2" charset="-122"/>
            </a:endParaRPr>
          </a:p>
          <a:p>
            <a:r>
              <a:rPr kumimoji="1" lang="zh-CN" altLang="en-US" sz="2400" b="1">
                <a:latin typeface="宋体" panose="02010600030101010101" pitchFamily="2" charset="-122"/>
              </a:rPr>
              <a:t>一共用去这张纸的几分之几？</a:t>
            </a: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5356225" y="989013"/>
            <a:ext cx="206375" cy="1587"/>
          </a:xfrm>
          <a:prstGeom prst="line">
            <a:avLst/>
          </a:prstGeom>
          <a:noFill/>
          <a:ln w="14351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5376863" y="10366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2700" b="1">
                <a:latin typeface="Times New Roman" panose="02020603050405020304" pitchFamily="18" charset="0"/>
              </a:rPr>
              <a:t>5</a:t>
            </a: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5378450" y="554038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2700" b="1">
                <a:latin typeface="Times New Roman" panose="02020603050405020304" pitchFamily="18" charset="0"/>
              </a:rPr>
              <a:t>2</a:t>
            </a: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7642225" y="968375"/>
            <a:ext cx="206375" cy="1588"/>
          </a:xfrm>
          <a:prstGeom prst="line">
            <a:avLst/>
          </a:prstGeom>
          <a:noFill/>
          <a:ln w="14351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7662863" y="10160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2700" b="1">
                <a:latin typeface="Times New Roman" panose="02020603050405020304" pitchFamily="18" charset="0"/>
              </a:rPr>
              <a:t>5</a:t>
            </a: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7664450" y="5334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2700" b="1">
                <a:latin typeface="Times New Roman" panose="02020603050405020304" pitchFamily="18" charset="0"/>
              </a:rPr>
              <a:t>1</a:t>
            </a: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76830" name="AutoShape 30"/>
          <p:cNvSpPr/>
          <p:nvPr/>
        </p:nvSpPr>
        <p:spPr bwMode="auto">
          <a:xfrm rot="-5400000">
            <a:off x="3467100" y="2651125"/>
            <a:ext cx="381000" cy="2743200"/>
          </a:xfrm>
          <a:prstGeom prst="leftBrace">
            <a:avLst>
              <a:gd name="adj1" fmla="val 6000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35" name="AutoShape 35"/>
          <p:cNvSpPr/>
          <p:nvPr/>
        </p:nvSpPr>
        <p:spPr bwMode="auto">
          <a:xfrm rot="-16200000">
            <a:off x="2933700" y="2041525"/>
            <a:ext cx="457200" cy="1905000"/>
          </a:xfrm>
          <a:prstGeom prst="leftBrace">
            <a:avLst>
              <a:gd name="adj1" fmla="val 34722"/>
              <a:gd name="adj2" fmla="val 50000"/>
            </a:avLst>
          </a:prstGeom>
          <a:noFill/>
          <a:ln w="9525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6844" name="Group 44"/>
          <p:cNvGrpSpPr/>
          <p:nvPr/>
        </p:nvGrpSpPr>
        <p:grpSpPr bwMode="auto">
          <a:xfrm>
            <a:off x="1981200" y="2057400"/>
            <a:ext cx="2181225" cy="784225"/>
            <a:chOff x="1680" y="1536"/>
            <a:chExt cx="1374" cy="494"/>
          </a:xfrm>
        </p:grpSpPr>
        <p:sp>
          <p:nvSpPr>
            <p:cNvPr id="76837" name="Text Box 37"/>
            <p:cNvSpPr txBox="1">
              <a:spLocks noChangeArrowheads="1"/>
            </p:cNvSpPr>
            <p:nvPr/>
          </p:nvSpPr>
          <p:spPr bwMode="auto">
            <a:xfrm>
              <a:off x="1680" y="1670"/>
              <a:ext cx="13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做纸花用去      </a:t>
              </a:r>
            </a:p>
          </p:txBody>
        </p:sp>
        <p:grpSp>
          <p:nvGrpSpPr>
            <p:cNvPr id="76843" name="Group 43"/>
            <p:cNvGrpSpPr/>
            <p:nvPr/>
          </p:nvGrpSpPr>
          <p:grpSpPr bwMode="auto">
            <a:xfrm>
              <a:off x="2733" y="1536"/>
              <a:ext cx="195" cy="494"/>
              <a:chOff x="2925" y="1536"/>
              <a:chExt cx="195" cy="494"/>
            </a:xfrm>
          </p:grpSpPr>
          <p:sp>
            <p:nvSpPr>
              <p:cNvPr id="76838" name="Line 38"/>
              <p:cNvSpPr>
                <a:spLocks noChangeShapeType="1"/>
              </p:cNvSpPr>
              <p:nvPr/>
            </p:nvSpPr>
            <p:spPr bwMode="auto">
              <a:xfrm>
                <a:off x="2925" y="1786"/>
                <a:ext cx="195" cy="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839" name="Rectangle 39"/>
              <p:cNvSpPr>
                <a:spLocks noChangeArrowheads="1"/>
              </p:cNvSpPr>
              <p:nvPr/>
            </p:nvSpPr>
            <p:spPr bwMode="auto">
              <a:xfrm>
                <a:off x="2973" y="1790"/>
                <a:ext cx="10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zh-CN" altLang="en-US" sz="25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5</a:t>
                </a:r>
                <a:endParaRPr kumimoji="1" lang="zh-CN" altLang="en-US" sz="24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6840" name="Rectangle 40"/>
              <p:cNvSpPr>
                <a:spLocks noChangeArrowheads="1"/>
              </p:cNvSpPr>
              <p:nvPr/>
            </p:nvSpPr>
            <p:spPr bwMode="auto">
              <a:xfrm>
                <a:off x="2981" y="1536"/>
                <a:ext cx="10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zh-CN" altLang="en-US" sz="25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2</a:t>
                </a:r>
                <a:endParaRPr kumimoji="1" lang="zh-CN" altLang="en-US" sz="24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3016250" y="42132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共用去？</a:t>
            </a:r>
          </a:p>
        </p:txBody>
      </p:sp>
      <p:graphicFrame>
        <p:nvGraphicFramePr>
          <p:cNvPr id="76897" name="Group 97"/>
          <p:cNvGraphicFramePr>
            <a:graphicFrameLocks noGrp="1"/>
          </p:cNvGraphicFramePr>
          <p:nvPr/>
        </p:nvGraphicFramePr>
        <p:xfrm>
          <a:off x="2266950" y="3222625"/>
          <a:ext cx="4648200" cy="533400"/>
        </p:xfrm>
        <a:graphic>
          <a:graphicData uri="http://schemas.openxmlformats.org/drawingml/2006/table">
            <a:tbl>
              <a:tblPr/>
              <a:tblGrid>
                <a:gridCol w="93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2266950" y="3222625"/>
            <a:ext cx="93345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98" name="Rectangle 98"/>
          <p:cNvSpPr>
            <a:spLocks noChangeArrowheads="1"/>
          </p:cNvSpPr>
          <p:nvPr/>
        </p:nvSpPr>
        <p:spPr bwMode="auto">
          <a:xfrm>
            <a:off x="3200400" y="3222625"/>
            <a:ext cx="93345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99" name="Rectangle 99"/>
          <p:cNvSpPr>
            <a:spLocks noChangeArrowheads="1"/>
          </p:cNvSpPr>
          <p:nvPr/>
        </p:nvSpPr>
        <p:spPr bwMode="auto">
          <a:xfrm>
            <a:off x="4114800" y="3222625"/>
            <a:ext cx="933450" cy="5334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en-US" sz="2400">
              <a:solidFill>
                <a:srgbClr val="66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900" name="AutoShape 100"/>
          <p:cNvSpPr/>
          <p:nvPr/>
        </p:nvSpPr>
        <p:spPr bwMode="auto">
          <a:xfrm rot="-16200000">
            <a:off x="4343400" y="2536825"/>
            <a:ext cx="457200" cy="914400"/>
          </a:xfrm>
          <a:prstGeom prst="leftBrace">
            <a:avLst>
              <a:gd name="adj1" fmla="val 16667"/>
              <a:gd name="adj2" fmla="val 50000"/>
            </a:avLst>
          </a:prstGeom>
          <a:noFill/>
          <a:ln w="9525">
            <a:solidFill>
              <a:srgbClr val="66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6907" name="Group 107"/>
          <p:cNvGrpSpPr/>
          <p:nvPr/>
        </p:nvGrpSpPr>
        <p:grpSpPr bwMode="auto">
          <a:xfrm>
            <a:off x="4006850" y="2057400"/>
            <a:ext cx="2181225" cy="784225"/>
            <a:chOff x="2524" y="1570"/>
            <a:chExt cx="1374" cy="494"/>
          </a:xfrm>
        </p:grpSpPr>
        <p:sp>
          <p:nvSpPr>
            <p:cNvPr id="76902" name="Text Box 102"/>
            <p:cNvSpPr txBox="1">
              <a:spLocks noChangeArrowheads="1"/>
            </p:cNvSpPr>
            <p:nvPr/>
          </p:nvSpPr>
          <p:spPr bwMode="auto">
            <a:xfrm>
              <a:off x="2524" y="1704"/>
              <a:ext cx="13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66FFFF"/>
                  </a:solidFill>
                  <a:latin typeface="Times New Roman" panose="02020603050405020304" pitchFamily="18" charset="0"/>
                </a:rPr>
                <a:t>做小旗用去      </a:t>
              </a:r>
            </a:p>
          </p:txBody>
        </p:sp>
        <p:sp>
          <p:nvSpPr>
            <p:cNvPr id="76904" name="Line 104"/>
            <p:cNvSpPr>
              <a:spLocks noChangeShapeType="1"/>
            </p:cNvSpPr>
            <p:nvPr/>
          </p:nvSpPr>
          <p:spPr bwMode="auto">
            <a:xfrm>
              <a:off x="3577" y="1820"/>
              <a:ext cx="195" cy="1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905" name="Rectangle 105"/>
            <p:cNvSpPr>
              <a:spLocks noChangeArrowheads="1"/>
            </p:cNvSpPr>
            <p:nvPr/>
          </p:nvSpPr>
          <p:spPr bwMode="auto">
            <a:xfrm>
              <a:off x="3625" y="1824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 b="1">
                  <a:solidFill>
                    <a:srgbClr val="66FFFF"/>
                  </a:solidFill>
                  <a:latin typeface="Times New Roman" panose="02020603050405020304" pitchFamily="18" charset="0"/>
                </a:rPr>
                <a:t>5</a:t>
              </a:r>
              <a:endParaRPr kumimoji="1" lang="zh-CN" altLang="en-US" sz="2400" b="1">
                <a:solidFill>
                  <a:srgbClr val="66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6906" name="Rectangle 106"/>
            <p:cNvSpPr>
              <a:spLocks noChangeArrowheads="1"/>
            </p:cNvSpPr>
            <p:nvPr/>
          </p:nvSpPr>
          <p:spPr bwMode="auto">
            <a:xfrm>
              <a:off x="3633" y="1570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 b="1">
                  <a:solidFill>
                    <a:srgbClr val="66FFFF"/>
                  </a:solidFill>
                  <a:latin typeface="Times New Roman" panose="02020603050405020304" pitchFamily="18" charset="0"/>
                </a:rPr>
                <a:t>1</a:t>
              </a:r>
              <a:endParaRPr kumimoji="1" lang="zh-CN" altLang="en-US" sz="2400" b="1">
                <a:solidFill>
                  <a:srgbClr val="66FFFF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76908" name="Object 108"/>
          <p:cNvGraphicFramePr>
            <a:graphicFrameLocks noChangeAspect="1"/>
          </p:cNvGraphicFramePr>
          <p:nvPr/>
        </p:nvGraphicFramePr>
        <p:xfrm>
          <a:off x="3124200" y="4800600"/>
          <a:ext cx="4111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8" name="Equation" r:id="rId3" imgW="203200" imgH="520700" progId="Equation.3">
                  <p:embed/>
                </p:oleObj>
              </mc:Choice>
              <mc:Fallback>
                <p:oleObj name="Equation" r:id="rId3" imgW="203200" imgH="520700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800600"/>
                        <a:ext cx="4111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909" name="Text Box 109"/>
          <p:cNvSpPr txBox="1">
            <a:spLocks noChangeArrowheads="1"/>
          </p:cNvSpPr>
          <p:nvPr/>
        </p:nvSpPr>
        <p:spPr bwMode="auto">
          <a:xfrm>
            <a:off x="3698875" y="5016500"/>
            <a:ext cx="44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>
                <a:solidFill>
                  <a:srgbClr val="CCFF33"/>
                </a:solidFill>
                <a:latin typeface="Times New Roman" panose="02020603050405020304" pitchFamily="18" charset="0"/>
              </a:rPr>
              <a:t>+</a:t>
            </a:r>
          </a:p>
        </p:txBody>
      </p:sp>
      <p:graphicFrame>
        <p:nvGraphicFramePr>
          <p:cNvPr id="76910" name="Object 110"/>
          <p:cNvGraphicFramePr>
            <a:graphicFrameLocks noChangeAspect="1"/>
          </p:cNvGraphicFramePr>
          <p:nvPr/>
        </p:nvGraphicFramePr>
        <p:xfrm>
          <a:off x="4284663" y="4800600"/>
          <a:ext cx="3778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9" name="Equation" r:id="rId5" imgW="190500" imgH="520700" progId="Equation.3">
                  <p:embed/>
                </p:oleObj>
              </mc:Choice>
              <mc:Fallback>
                <p:oleObj name="Equation" r:id="rId5" imgW="190500" imgH="520700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800600"/>
                        <a:ext cx="3778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911" name="Text Box 111"/>
          <p:cNvSpPr txBox="1">
            <a:spLocks noChangeArrowheads="1"/>
          </p:cNvSpPr>
          <p:nvPr/>
        </p:nvSpPr>
        <p:spPr bwMode="auto">
          <a:xfrm>
            <a:off x="4765675" y="5019675"/>
            <a:ext cx="644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>
                <a:solidFill>
                  <a:srgbClr val="CCFF33"/>
                </a:solidFill>
                <a:latin typeface="Times New Roman" panose="02020603050405020304" pitchFamily="18" charset="0"/>
              </a:rPr>
              <a:t>＝</a:t>
            </a:r>
          </a:p>
        </p:txBody>
      </p:sp>
      <p:graphicFrame>
        <p:nvGraphicFramePr>
          <p:cNvPr id="76912" name="Object 112"/>
          <p:cNvGraphicFramePr>
            <a:graphicFrameLocks noChangeAspect="1"/>
          </p:cNvGraphicFramePr>
          <p:nvPr/>
        </p:nvGraphicFramePr>
        <p:xfrm>
          <a:off x="5503863" y="4800600"/>
          <a:ext cx="3778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0" name="Equation" r:id="rId7" imgW="190500" imgH="520700" progId="Equation.3">
                  <p:embed/>
                </p:oleObj>
              </mc:Choice>
              <mc:Fallback>
                <p:oleObj name="Equation" r:id="rId7" imgW="190500" imgH="52070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4800600"/>
                        <a:ext cx="3778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916" name="Group 116"/>
          <p:cNvGrpSpPr/>
          <p:nvPr/>
        </p:nvGrpSpPr>
        <p:grpSpPr bwMode="auto">
          <a:xfrm>
            <a:off x="4311650" y="5942013"/>
            <a:ext cx="3841750" cy="763587"/>
            <a:chOff x="2716" y="3743"/>
            <a:chExt cx="2420" cy="481"/>
          </a:xfrm>
        </p:grpSpPr>
        <p:sp>
          <p:nvSpPr>
            <p:cNvPr id="76913" name="Text Box 113"/>
            <p:cNvSpPr txBox="1">
              <a:spLocks noChangeArrowheads="1"/>
            </p:cNvSpPr>
            <p:nvPr/>
          </p:nvSpPr>
          <p:spPr bwMode="auto">
            <a:xfrm>
              <a:off x="2716" y="3853"/>
              <a:ext cx="24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>
                  <a:latin typeface="Times New Roman" panose="02020603050405020304" pitchFamily="18" charset="0"/>
                </a:rPr>
                <a:t>答：一共用去这张纸的　．</a:t>
              </a:r>
            </a:p>
          </p:txBody>
        </p:sp>
        <p:graphicFrame>
          <p:nvGraphicFramePr>
            <p:cNvPr id="76914" name="Object 114"/>
            <p:cNvGraphicFramePr>
              <a:graphicFrameLocks noChangeAspect="1"/>
            </p:cNvGraphicFramePr>
            <p:nvPr/>
          </p:nvGraphicFramePr>
          <p:xfrm>
            <a:off x="4704" y="3743"/>
            <a:ext cx="170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11" name="Equation" r:id="rId9" imgW="190500" imgH="520700" progId="Equation.3">
                    <p:embed/>
                  </p:oleObj>
                </mc:Choice>
                <mc:Fallback>
                  <p:oleObj name="Equation" r:id="rId9" imgW="190500" imgH="520700" progId="Equation.3">
                    <p:embed/>
                    <p:pic>
                      <p:nvPicPr>
                        <p:cNvPr id="0" name="Object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3743"/>
                          <a:ext cx="170" cy="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0" grpId="0" animBg="1"/>
      <p:bldP spid="76835" grpId="0" animBg="1"/>
      <p:bldP spid="76842" grpId="0" autoUpdateAnimBg="0"/>
      <p:bldP spid="76824" grpId="0" animBg="1"/>
      <p:bldP spid="76898" grpId="0" animBg="1"/>
      <p:bldP spid="76899" grpId="0" animBg="1" autoUpdateAnimBg="0"/>
      <p:bldP spid="76900" grpId="0" animBg="1"/>
      <p:bldP spid="76909" grpId="0" autoUpdateAnimBg="0"/>
      <p:bldP spid="769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/>
          <p:nvPr/>
        </p:nvGrpSpPr>
        <p:grpSpPr bwMode="auto">
          <a:xfrm>
            <a:off x="1371600" y="533400"/>
            <a:ext cx="6000750" cy="847725"/>
            <a:chOff x="960" y="384"/>
            <a:chExt cx="3780" cy="534"/>
          </a:xfrm>
        </p:grpSpPr>
        <p:sp>
          <p:nvSpPr>
            <p:cNvPr id="98307" name="Text Box 3"/>
            <p:cNvSpPr txBox="1">
              <a:spLocks noChangeArrowheads="1"/>
            </p:cNvSpPr>
            <p:nvPr/>
          </p:nvSpPr>
          <p:spPr bwMode="auto">
            <a:xfrm>
              <a:off x="960" y="474"/>
              <a:ext cx="37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一块布长      米，用去      米，还剩多少米？</a:t>
              </a:r>
            </a:p>
          </p:txBody>
        </p:sp>
        <p:sp>
          <p:nvSpPr>
            <p:cNvPr id="98308" name="Line 4"/>
            <p:cNvSpPr>
              <a:spLocks noChangeShapeType="1"/>
            </p:cNvSpPr>
            <p:nvPr/>
          </p:nvSpPr>
          <p:spPr bwMode="auto">
            <a:xfrm>
              <a:off x="1797" y="634"/>
              <a:ext cx="19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09" name="Rectangle 5"/>
            <p:cNvSpPr>
              <a:spLocks noChangeArrowheads="1"/>
            </p:cNvSpPr>
            <p:nvPr/>
          </p:nvSpPr>
          <p:spPr bwMode="auto">
            <a:xfrm>
              <a:off x="1789" y="662"/>
              <a:ext cx="2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>
                  <a:latin typeface="Times New Roman" panose="02020603050405020304" pitchFamily="18" charset="0"/>
                </a:rPr>
                <a:t>10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8310" name="Rectangle 6"/>
            <p:cNvSpPr>
              <a:spLocks noChangeArrowheads="1"/>
            </p:cNvSpPr>
            <p:nvPr/>
          </p:nvSpPr>
          <p:spPr bwMode="auto">
            <a:xfrm>
              <a:off x="1845" y="384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>
                  <a:latin typeface="Times New Roman" panose="02020603050405020304" pitchFamily="18" charset="0"/>
                </a:rPr>
                <a:t>9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8311" name="Line 7"/>
            <p:cNvSpPr>
              <a:spLocks noChangeShapeType="1"/>
            </p:cNvSpPr>
            <p:nvPr/>
          </p:nvSpPr>
          <p:spPr bwMode="auto">
            <a:xfrm>
              <a:off x="2842" y="650"/>
              <a:ext cx="19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2842" y="678"/>
              <a:ext cx="2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>
                  <a:latin typeface="Times New Roman" panose="02020603050405020304" pitchFamily="18" charset="0"/>
                </a:rPr>
                <a:t>10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2898" y="400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>
                  <a:latin typeface="Times New Roman" panose="02020603050405020304" pitchFamily="18" charset="0"/>
                </a:rPr>
                <a:t>6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8314" name="Group 10"/>
          <p:cNvGrpSpPr/>
          <p:nvPr/>
        </p:nvGrpSpPr>
        <p:grpSpPr bwMode="auto">
          <a:xfrm>
            <a:off x="2057400" y="2895600"/>
            <a:ext cx="4800600" cy="609600"/>
            <a:chOff x="1296" y="1824"/>
            <a:chExt cx="3024" cy="384"/>
          </a:xfrm>
        </p:grpSpPr>
        <p:sp>
          <p:nvSpPr>
            <p:cNvPr id="98315" name="Rectangle 11"/>
            <p:cNvSpPr>
              <a:spLocks noChangeArrowheads="1"/>
            </p:cNvSpPr>
            <p:nvPr/>
          </p:nvSpPr>
          <p:spPr bwMode="auto">
            <a:xfrm>
              <a:off x="1296" y="1824"/>
              <a:ext cx="302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316" name="Line 12"/>
            <p:cNvSpPr>
              <a:spLocks noChangeShapeType="1"/>
            </p:cNvSpPr>
            <p:nvPr/>
          </p:nvSpPr>
          <p:spPr bwMode="auto">
            <a:xfrm flipV="1">
              <a:off x="1632" y="182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17" name="Line 13"/>
            <p:cNvSpPr>
              <a:spLocks noChangeShapeType="1"/>
            </p:cNvSpPr>
            <p:nvPr/>
          </p:nvSpPr>
          <p:spPr bwMode="auto">
            <a:xfrm flipV="1">
              <a:off x="1968" y="182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18" name="Line 14"/>
            <p:cNvSpPr>
              <a:spLocks noChangeShapeType="1"/>
            </p:cNvSpPr>
            <p:nvPr/>
          </p:nvSpPr>
          <p:spPr bwMode="auto">
            <a:xfrm flipV="1">
              <a:off x="2304" y="182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19" name="Line 15"/>
            <p:cNvSpPr>
              <a:spLocks noChangeShapeType="1"/>
            </p:cNvSpPr>
            <p:nvPr/>
          </p:nvSpPr>
          <p:spPr bwMode="auto">
            <a:xfrm flipV="1">
              <a:off x="2640" y="182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20" name="Line 16"/>
            <p:cNvSpPr>
              <a:spLocks noChangeShapeType="1"/>
            </p:cNvSpPr>
            <p:nvPr/>
          </p:nvSpPr>
          <p:spPr bwMode="auto">
            <a:xfrm flipV="1">
              <a:off x="2976" y="182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21" name="Line 17"/>
            <p:cNvSpPr>
              <a:spLocks noChangeShapeType="1"/>
            </p:cNvSpPr>
            <p:nvPr/>
          </p:nvSpPr>
          <p:spPr bwMode="auto">
            <a:xfrm flipV="1">
              <a:off x="3312" y="182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22" name="Line 18"/>
            <p:cNvSpPr>
              <a:spLocks noChangeShapeType="1"/>
            </p:cNvSpPr>
            <p:nvPr/>
          </p:nvSpPr>
          <p:spPr bwMode="auto">
            <a:xfrm flipV="1">
              <a:off x="3648" y="182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23" name="Line 19"/>
            <p:cNvSpPr>
              <a:spLocks noChangeShapeType="1"/>
            </p:cNvSpPr>
            <p:nvPr/>
          </p:nvSpPr>
          <p:spPr bwMode="auto">
            <a:xfrm flipV="1">
              <a:off x="3984" y="182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2057400" y="2895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2590800" y="2895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3124200" y="2895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27" name="Rectangle 23"/>
          <p:cNvSpPr>
            <a:spLocks noChangeArrowheads="1"/>
          </p:cNvSpPr>
          <p:nvPr/>
        </p:nvSpPr>
        <p:spPr bwMode="auto">
          <a:xfrm>
            <a:off x="3657600" y="2895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28" name="Rectangle 24"/>
          <p:cNvSpPr>
            <a:spLocks noChangeArrowheads="1"/>
          </p:cNvSpPr>
          <p:nvPr/>
        </p:nvSpPr>
        <p:spPr bwMode="auto">
          <a:xfrm>
            <a:off x="4191000" y="2895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29" name="Rectangle 25"/>
          <p:cNvSpPr>
            <a:spLocks noChangeArrowheads="1"/>
          </p:cNvSpPr>
          <p:nvPr/>
        </p:nvSpPr>
        <p:spPr bwMode="auto">
          <a:xfrm>
            <a:off x="4724400" y="2895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30" name="AutoShape 26"/>
          <p:cNvSpPr/>
          <p:nvPr/>
        </p:nvSpPr>
        <p:spPr bwMode="auto">
          <a:xfrm rot="-5400000">
            <a:off x="4343400" y="1447800"/>
            <a:ext cx="304800" cy="4724400"/>
          </a:xfrm>
          <a:prstGeom prst="leftBrace">
            <a:avLst>
              <a:gd name="adj1" fmla="val 1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31" name="AutoShape 27"/>
          <p:cNvSpPr/>
          <p:nvPr/>
        </p:nvSpPr>
        <p:spPr bwMode="auto">
          <a:xfrm rot="-16200000">
            <a:off x="3467100" y="1181100"/>
            <a:ext cx="304800" cy="3124200"/>
          </a:xfrm>
          <a:prstGeom prst="leftBrace">
            <a:avLst>
              <a:gd name="adj1" fmla="val 85417"/>
              <a:gd name="adj2" fmla="val 50000"/>
            </a:avLst>
          </a:prstGeom>
          <a:noFill/>
          <a:ln w="9525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8332" name="Group 28"/>
          <p:cNvGrpSpPr/>
          <p:nvPr/>
        </p:nvGrpSpPr>
        <p:grpSpPr bwMode="auto">
          <a:xfrm>
            <a:off x="2743200" y="1844675"/>
            <a:ext cx="1555750" cy="822325"/>
            <a:chOff x="1824" y="1546"/>
            <a:chExt cx="980" cy="518"/>
          </a:xfrm>
        </p:grpSpPr>
        <p:sp>
          <p:nvSpPr>
            <p:cNvPr id="98333" name="Text Box 29"/>
            <p:cNvSpPr txBox="1">
              <a:spLocks noChangeArrowheads="1"/>
            </p:cNvSpPr>
            <p:nvPr/>
          </p:nvSpPr>
          <p:spPr bwMode="auto">
            <a:xfrm>
              <a:off x="1824" y="1680"/>
              <a:ext cx="9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>
                  <a:solidFill>
                    <a:srgbClr val="FFFF00"/>
                  </a:solidFill>
                  <a:latin typeface="Times New Roman" panose="02020603050405020304" pitchFamily="18" charset="0"/>
                </a:rPr>
                <a:t>用去      米</a:t>
              </a:r>
            </a:p>
          </p:txBody>
        </p:sp>
        <p:sp>
          <p:nvSpPr>
            <p:cNvPr id="98334" name="Line 30"/>
            <p:cNvSpPr>
              <a:spLocks noChangeShapeType="1"/>
            </p:cNvSpPr>
            <p:nvPr/>
          </p:nvSpPr>
          <p:spPr bwMode="auto">
            <a:xfrm>
              <a:off x="2296" y="1796"/>
              <a:ext cx="195" cy="1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35" name="Rectangle 31"/>
            <p:cNvSpPr>
              <a:spLocks noChangeArrowheads="1"/>
            </p:cNvSpPr>
            <p:nvPr/>
          </p:nvSpPr>
          <p:spPr bwMode="auto">
            <a:xfrm>
              <a:off x="2296" y="1824"/>
              <a:ext cx="2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>
                  <a:solidFill>
                    <a:srgbClr val="FFFF00"/>
                  </a:solidFill>
                  <a:latin typeface="Times New Roman" panose="02020603050405020304" pitchFamily="18" charset="0"/>
                </a:rPr>
                <a:t>10</a:t>
              </a:r>
              <a:endParaRPr kumimoji="1" lang="zh-CN" altLang="en-US" sz="2400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8336" name="Rectangle 32"/>
            <p:cNvSpPr>
              <a:spLocks noChangeArrowheads="1"/>
            </p:cNvSpPr>
            <p:nvPr/>
          </p:nvSpPr>
          <p:spPr bwMode="auto">
            <a:xfrm>
              <a:off x="2352" y="1546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>
                  <a:solidFill>
                    <a:srgbClr val="FFFF00"/>
                  </a:solidFill>
                  <a:latin typeface="Times New Roman" panose="02020603050405020304" pitchFamily="18" charset="0"/>
                </a:rPr>
                <a:t>6</a:t>
              </a:r>
              <a:endParaRPr kumimoji="1" lang="zh-CN" altLang="en-US" sz="2400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8337" name="AutoShape 33"/>
          <p:cNvSpPr/>
          <p:nvPr/>
        </p:nvSpPr>
        <p:spPr bwMode="auto">
          <a:xfrm rot="-16200000">
            <a:off x="5829300" y="1943100"/>
            <a:ext cx="457200" cy="16002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rgbClr val="66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>
            <a:off x="5302250" y="20574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>
                <a:solidFill>
                  <a:srgbClr val="66FFFF"/>
                </a:solidFill>
                <a:latin typeface="Times New Roman" panose="02020603050405020304" pitchFamily="18" charset="0"/>
              </a:rPr>
              <a:t>还剩  ？米</a:t>
            </a:r>
          </a:p>
        </p:txBody>
      </p:sp>
      <p:sp>
        <p:nvSpPr>
          <p:cNvPr id="98339" name="Text Box 35"/>
          <p:cNvSpPr txBox="1">
            <a:spLocks noChangeArrowheads="1"/>
          </p:cNvSpPr>
          <p:nvPr/>
        </p:nvSpPr>
        <p:spPr bwMode="auto">
          <a:xfrm>
            <a:off x="3810000" y="5283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>
                <a:latin typeface="Times New Roman" panose="02020603050405020304" pitchFamily="18" charset="0"/>
              </a:rPr>
              <a:t>—</a:t>
            </a:r>
          </a:p>
        </p:txBody>
      </p:sp>
      <p:sp>
        <p:nvSpPr>
          <p:cNvPr id="98340" name="Text Box 36"/>
          <p:cNvSpPr txBox="1">
            <a:spLocks noChangeArrowheads="1"/>
          </p:cNvSpPr>
          <p:nvPr/>
        </p:nvSpPr>
        <p:spPr bwMode="auto">
          <a:xfrm>
            <a:off x="5072063" y="523557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anose="02020603050405020304" pitchFamily="18" charset="0"/>
              </a:rPr>
              <a:t>＝</a:t>
            </a:r>
          </a:p>
        </p:txBody>
      </p:sp>
      <p:grpSp>
        <p:nvGrpSpPr>
          <p:cNvPr id="98341" name="Group 37"/>
          <p:cNvGrpSpPr/>
          <p:nvPr/>
        </p:nvGrpSpPr>
        <p:grpSpPr bwMode="auto">
          <a:xfrm>
            <a:off x="6156325" y="6019800"/>
            <a:ext cx="2546350" cy="822325"/>
            <a:chOff x="3878" y="3792"/>
            <a:chExt cx="1604" cy="518"/>
          </a:xfrm>
        </p:grpSpPr>
        <p:sp>
          <p:nvSpPr>
            <p:cNvPr id="98342" name="Text Box 38"/>
            <p:cNvSpPr txBox="1">
              <a:spLocks noChangeArrowheads="1"/>
            </p:cNvSpPr>
            <p:nvPr/>
          </p:nvSpPr>
          <p:spPr bwMode="auto">
            <a:xfrm>
              <a:off x="3878" y="3914"/>
              <a:ext cx="16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>
                  <a:latin typeface="Times New Roman" panose="02020603050405020304" pitchFamily="18" charset="0"/>
                </a:rPr>
                <a:t>答：还剩       米．</a:t>
              </a:r>
            </a:p>
          </p:txBody>
        </p:sp>
        <p:sp>
          <p:nvSpPr>
            <p:cNvPr id="98343" name="Line 39"/>
            <p:cNvSpPr>
              <a:spLocks noChangeShapeType="1"/>
            </p:cNvSpPr>
            <p:nvPr/>
          </p:nvSpPr>
          <p:spPr bwMode="auto">
            <a:xfrm>
              <a:off x="4760" y="4042"/>
              <a:ext cx="19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44" name="Rectangle 40"/>
            <p:cNvSpPr>
              <a:spLocks noChangeArrowheads="1"/>
            </p:cNvSpPr>
            <p:nvPr/>
          </p:nvSpPr>
          <p:spPr bwMode="auto">
            <a:xfrm>
              <a:off x="4752" y="4070"/>
              <a:ext cx="2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>
                  <a:latin typeface="Times New Roman" panose="02020603050405020304" pitchFamily="18" charset="0"/>
                </a:rPr>
                <a:t>10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8345" name="Rectangle 41"/>
            <p:cNvSpPr>
              <a:spLocks noChangeArrowheads="1"/>
            </p:cNvSpPr>
            <p:nvPr/>
          </p:nvSpPr>
          <p:spPr bwMode="auto">
            <a:xfrm>
              <a:off x="4808" y="3792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1" lang="zh-CN" altLang="en-US" sz="2500">
                  <a:latin typeface="Times New Roman" panose="02020603050405020304" pitchFamily="18" charset="0"/>
                </a:rPr>
                <a:t>3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8347" name="Text Box 43"/>
          <p:cNvSpPr txBox="1">
            <a:spLocks noChangeArrowheads="1"/>
          </p:cNvSpPr>
          <p:nvPr/>
        </p:nvSpPr>
        <p:spPr bwMode="auto">
          <a:xfrm>
            <a:off x="6096000" y="529748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>
                <a:latin typeface="Times New Roman" panose="02020603050405020304" pitchFamily="18" charset="0"/>
              </a:rPr>
              <a:t>（米）</a:t>
            </a:r>
          </a:p>
        </p:txBody>
      </p:sp>
      <p:graphicFrame>
        <p:nvGraphicFramePr>
          <p:cNvPr id="98348" name="Object 44"/>
          <p:cNvGraphicFramePr>
            <a:graphicFrameLocks noChangeAspect="1"/>
          </p:cNvGraphicFramePr>
          <p:nvPr/>
        </p:nvGraphicFramePr>
        <p:xfrm>
          <a:off x="3048000" y="4953000"/>
          <a:ext cx="5905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8" name="Equation" r:id="rId3" imgW="266700" imgH="520700" progId="Equation.3">
                  <p:embed/>
                </p:oleObj>
              </mc:Choice>
              <mc:Fallback>
                <p:oleObj name="Equation" r:id="rId3" imgW="266700" imgH="5207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953000"/>
                        <a:ext cx="5905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49" name="Object 45"/>
          <p:cNvGraphicFramePr>
            <a:graphicFrameLocks noChangeAspect="1"/>
          </p:cNvGraphicFramePr>
          <p:nvPr/>
        </p:nvGraphicFramePr>
        <p:xfrm>
          <a:off x="4432300" y="4953000"/>
          <a:ext cx="5905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9" name="Equation" r:id="rId5" imgW="266700" imgH="520700" progId="Equation.3">
                  <p:embed/>
                </p:oleObj>
              </mc:Choice>
              <mc:Fallback>
                <p:oleObj name="Equation" r:id="rId5" imgW="266700" imgH="5207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4953000"/>
                        <a:ext cx="5905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50" name="Object 46"/>
          <p:cNvGraphicFramePr>
            <a:graphicFrameLocks noChangeAspect="1"/>
          </p:cNvGraphicFramePr>
          <p:nvPr/>
        </p:nvGraphicFramePr>
        <p:xfrm>
          <a:off x="5651500" y="4953000"/>
          <a:ext cx="5508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0" name="Equation" r:id="rId7" imgW="266700" imgH="520700" progId="Equation.3">
                  <p:embed/>
                </p:oleObj>
              </mc:Choice>
              <mc:Fallback>
                <p:oleObj name="Equation" r:id="rId7" imgW="266700" imgH="5207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953000"/>
                        <a:ext cx="5508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351" name="Group 47"/>
          <p:cNvGrpSpPr/>
          <p:nvPr/>
        </p:nvGrpSpPr>
        <p:grpSpPr bwMode="auto">
          <a:xfrm>
            <a:off x="4191000" y="4038600"/>
            <a:ext cx="806450" cy="822325"/>
            <a:chOff x="2640" y="2544"/>
            <a:chExt cx="508" cy="518"/>
          </a:xfrm>
        </p:grpSpPr>
        <p:grpSp>
          <p:nvGrpSpPr>
            <p:cNvPr id="98352" name="Group 48"/>
            <p:cNvGrpSpPr/>
            <p:nvPr/>
          </p:nvGrpSpPr>
          <p:grpSpPr bwMode="auto">
            <a:xfrm>
              <a:off x="2640" y="2544"/>
              <a:ext cx="200" cy="518"/>
              <a:chOff x="2728" y="2544"/>
              <a:chExt cx="200" cy="518"/>
            </a:xfrm>
          </p:grpSpPr>
          <p:sp>
            <p:nvSpPr>
              <p:cNvPr id="98353" name="Line 49"/>
              <p:cNvSpPr>
                <a:spLocks noChangeShapeType="1"/>
              </p:cNvSpPr>
              <p:nvPr/>
            </p:nvSpPr>
            <p:spPr bwMode="auto">
              <a:xfrm>
                <a:off x="2728" y="2794"/>
                <a:ext cx="195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8354" name="Rectangle 50"/>
              <p:cNvSpPr>
                <a:spLocks noChangeArrowheads="1"/>
              </p:cNvSpPr>
              <p:nvPr/>
            </p:nvSpPr>
            <p:spPr bwMode="auto">
              <a:xfrm>
                <a:off x="2728" y="2822"/>
                <a:ext cx="20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zh-CN" altLang="en-US" sz="2500">
                    <a:latin typeface="Times New Roman" panose="02020603050405020304" pitchFamily="18" charset="0"/>
                  </a:rPr>
                  <a:t>10</a:t>
                </a:r>
                <a:endParaRPr kumimoji="1"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55" name="Rectangle 51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0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zh-CN" altLang="en-US" sz="2500">
                    <a:latin typeface="Times New Roman" panose="02020603050405020304" pitchFamily="18" charset="0"/>
                  </a:rPr>
                  <a:t>9</a:t>
                </a:r>
                <a:endParaRPr kumimoji="1" lang="zh-CN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8356" name="Text Box 52"/>
            <p:cNvSpPr txBox="1">
              <a:spLocks noChangeArrowheads="1"/>
            </p:cNvSpPr>
            <p:nvPr/>
          </p:nvSpPr>
          <p:spPr bwMode="auto">
            <a:xfrm>
              <a:off x="2840" y="265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>
                  <a:latin typeface="Times New Roman" panose="02020603050405020304" pitchFamily="18" charset="0"/>
                </a:rPr>
                <a:t>米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4" grpId="0" animBg="1"/>
      <p:bldP spid="98325" grpId="0" animBg="1"/>
      <p:bldP spid="98326" grpId="0" animBg="1"/>
      <p:bldP spid="98327" grpId="0" animBg="1"/>
      <p:bldP spid="98328" grpId="0" animBg="1"/>
      <p:bldP spid="98329" grpId="0" animBg="1"/>
      <p:bldP spid="98330" grpId="0" animBg="1"/>
      <p:bldP spid="98331" grpId="0" animBg="1"/>
      <p:bldP spid="98337" grpId="0" animBg="1"/>
      <p:bldP spid="98338" grpId="0" autoUpdateAnimBg="0"/>
      <p:bldP spid="98339" grpId="0" autoUpdateAnimBg="0"/>
      <p:bldP spid="98340" grpId="0" autoUpdateAnimBg="0"/>
      <p:bldP spid="983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0">
          <a:gsLst>
            <a:gs pos="0">
              <a:srgbClr val="CCFFCC">
                <a:gamma/>
                <a:shade val="46275"/>
                <a:invGamma/>
              </a:srgbClr>
            </a:gs>
            <a:gs pos="100000">
              <a:srgbClr val="CC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685800" y="2117725"/>
            <a:ext cx="80772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zh-CN" altLang="en-US" sz="4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kumimoji="1" lang="zh-CN" altLang="en-US" sz="5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（1）讲桌宽    米，长</a:t>
            </a:r>
          </a:p>
          <a:p>
            <a:pPr algn="just"/>
            <a:endParaRPr kumimoji="1" lang="zh-CN" altLang="en-US" sz="5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just"/>
            <a:r>
              <a:rPr kumimoji="1" lang="zh-CN" altLang="en-US" sz="5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比宽多    米。讲桌长多少米</a:t>
            </a:r>
            <a:r>
              <a:rPr kumimoji="1" lang="en-US" altLang="zh-CN" sz="5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？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838200" y="909638"/>
            <a:ext cx="26225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800" b="1" i="1">
                <a:solidFill>
                  <a:srgbClr val="FF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应用题。</a:t>
            </a:r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5292725" y="1989138"/>
          <a:ext cx="808038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4" name="公式" r:id="rId3" imgW="203200" imgH="393700" progId="Equation.3">
                  <p:embed/>
                </p:oleObj>
              </mc:Choice>
              <mc:Fallback>
                <p:oleObj name="公式" r:id="rId3" imgW="2032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989138"/>
                        <a:ext cx="808038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3276600" y="3284538"/>
          <a:ext cx="808038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5" name="公式" r:id="rId5" imgW="203200" imgH="393700" progId="Equation.3">
                  <p:embed/>
                </p:oleObj>
              </mc:Choice>
              <mc:Fallback>
                <p:oleObj name="公式" r:id="rId5" imgW="2032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84538"/>
                        <a:ext cx="808038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zh-CN" altLang="en-US" sz="7200" dirty="0">
                <a:solidFill>
                  <a:srgbClr val="FF0000"/>
                </a:solidFill>
              </a:rPr>
              <a:t>本课小结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348880"/>
            <a:ext cx="8064896" cy="3248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</a:rPr>
              <a:t>1</a:t>
            </a:r>
            <a:r>
              <a:rPr lang="zh-CN" altLang="en-US" sz="3200" dirty="0">
                <a:solidFill>
                  <a:srgbClr val="000000"/>
                </a:solidFill>
              </a:rPr>
              <a:t>）找最大公因数和最小公倍数的方法。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）同分母分数相加减，分母不变，只把分子相加减，计算的结果能约分的要约成最简分数，能化成整数的要化成整数</a:t>
            </a:r>
            <a:r>
              <a:rPr lang="zh-CN" altLang="en-US" sz="3200" dirty="0" smtClean="0">
                <a:solidFill>
                  <a:srgbClr val="000000"/>
                </a:solidFill>
                <a:latin typeface="Tahoma" panose="020B0604030504040204" pitchFamily="34" charset="0"/>
              </a:rPr>
              <a:t>。 </a:t>
            </a:r>
            <a:endParaRPr lang="zh-CN" altLang="en-US" sz="32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836712"/>
            <a:ext cx="7772400" cy="1143000"/>
          </a:xfrm>
        </p:spPr>
        <p:txBody>
          <a:bodyPr/>
          <a:lstStyle/>
          <a:p>
            <a:r>
              <a:rPr lang="zh-CN" altLang="en-US" dirty="0"/>
              <a:t>教学目标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564904"/>
            <a:ext cx="8280920" cy="2274937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（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b="1" dirty="0">
                <a:solidFill>
                  <a:srgbClr val="FF0000"/>
                </a:solidFill>
              </a:rPr>
              <a:t>）同分母分数的加减法和分数小数的互化 。</a:t>
            </a:r>
          </a:p>
          <a:p>
            <a:endParaRPr lang="zh-CN" altLang="en-US" b="1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rgbClr val="FF0000"/>
                </a:solidFill>
              </a:rPr>
              <a:t>（</a:t>
            </a:r>
            <a:r>
              <a:rPr lang="en-US" altLang="zh-CN" b="1" dirty="0">
                <a:solidFill>
                  <a:srgbClr val="FF0000"/>
                </a:solidFill>
              </a:rPr>
              <a:t>2</a:t>
            </a:r>
            <a:r>
              <a:rPr lang="zh-CN" altLang="en-US" b="1" dirty="0">
                <a:solidFill>
                  <a:srgbClr val="FF0000"/>
                </a:solidFill>
              </a:rPr>
              <a:t>）在学习过程中</a:t>
            </a:r>
            <a:r>
              <a:rPr lang="en-US" altLang="zh-CN" b="1" dirty="0">
                <a:solidFill>
                  <a:srgbClr val="FF0000"/>
                </a:solidFill>
              </a:rPr>
              <a:t>,</a:t>
            </a:r>
            <a:r>
              <a:rPr lang="zh-CN" altLang="en-US" b="1" dirty="0">
                <a:solidFill>
                  <a:srgbClr val="FF0000"/>
                </a:solidFill>
              </a:rPr>
              <a:t>使大家养成有序思维的习惯</a:t>
            </a:r>
            <a:r>
              <a:rPr lang="en-US" altLang="zh-CN" b="1" dirty="0">
                <a:solidFill>
                  <a:srgbClr val="FF0000"/>
                </a:solidFill>
              </a:rPr>
              <a:t>,</a:t>
            </a:r>
            <a:r>
              <a:rPr lang="zh-CN" altLang="en-US" b="1" dirty="0">
                <a:solidFill>
                  <a:srgbClr val="FF0000"/>
                </a:solidFill>
              </a:rPr>
              <a:t>体会将知识条理化的重要性。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26"/>
          <p:cNvSpPr>
            <a:spLocks noChangeArrowheads="1"/>
          </p:cNvSpPr>
          <p:nvPr/>
        </p:nvSpPr>
        <p:spPr bwMode="auto">
          <a:xfrm>
            <a:off x="1763713" y="549275"/>
            <a:ext cx="712946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zh-CN" altLang="en-US" sz="54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zh-CN" altLang="en-US" sz="40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是</a:t>
            </a:r>
            <a:r>
              <a:rPr kumimoji="1" lang="en-US" altLang="zh-CN" sz="40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40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个（    ）    </a:t>
            </a:r>
          </a:p>
          <a:p>
            <a:pPr algn="just"/>
            <a:endParaRPr kumimoji="1" lang="zh-CN" altLang="en-US" sz="4000" b="1" dirty="0">
              <a:solidFill>
                <a:srgbClr val="292929"/>
              </a:solidFill>
              <a:latin typeface="Times New Roman" panose="02020603050405020304" pitchFamily="18" charset="0"/>
            </a:endParaRPr>
          </a:p>
          <a:p>
            <a:pPr algn="just" eaLnBrk="0" hangingPunct="0"/>
            <a:r>
              <a:rPr kumimoji="1" lang="zh-CN" altLang="en-US" sz="40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7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个        是 （      ）</a:t>
            </a:r>
          </a:p>
          <a:p>
            <a:pPr algn="just" eaLnBrk="0" hangingPunct="0"/>
            <a:endParaRPr kumimoji="1" lang="zh-CN" altLang="en-US" sz="4000" b="1" dirty="0">
              <a:solidFill>
                <a:srgbClr val="292929"/>
              </a:solidFill>
            </a:endParaRPr>
          </a:p>
          <a:p>
            <a:pPr algn="just" eaLnBrk="0" hangingPunct="0"/>
            <a:r>
              <a:rPr kumimoji="1" lang="zh-CN" altLang="en-US" sz="4000" b="1" dirty="0">
                <a:solidFill>
                  <a:srgbClr val="292929"/>
                </a:solidFill>
              </a:rPr>
              <a:t>  </a:t>
            </a:r>
            <a:r>
              <a:rPr kumimoji="1" lang="en-US" altLang="zh-CN" sz="4000" b="1" dirty="0">
                <a:solidFill>
                  <a:srgbClr val="292929"/>
                </a:solidFill>
              </a:rPr>
              <a:t>3</a:t>
            </a:r>
            <a:r>
              <a:rPr kumimoji="1" lang="zh-CN" altLang="en-US" sz="40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个      是（     ）</a:t>
            </a:r>
          </a:p>
          <a:p>
            <a:pPr algn="just" eaLnBrk="0" hangingPunct="0"/>
            <a:endParaRPr kumimoji="1" lang="zh-CN" altLang="en-US" sz="4000" b="1" dirty="0">
              <a:solidFill>
                <a:srgbClr val="292929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kumimoji="1" lang="zh-CN" altLang="en-US" sz="40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个     是（       ）也就是</a:t>
            </a: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（       ）</a:t>
            </a:r>
            <a:endParaRPr kumimoji="1" lang="en-US" altLang="zh-CN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0" hangingPunct="0"/>
            <a:endParaRPr kumimoji="1" lang="zh-CN" altLang="en-US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kumimoji="1" lang="zh-CN" altLang="en-US" sz="40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（   ）个（       ）是</a:t>
            </a:r>
          </a:p>
        </p:txBody>
      </p:sp>
      <p:sp>
        <p:nvSpPr>
          <p:cNvPr id="95235" name="Text Box 1027"/>
          <p:cNvSpPr txBox="1">
            <a:spLocks noChangeArrowheads="1"/>
          </p:cNvSpPr>
          <p:nvPr/>
        </p:nvSpPr>
        <p:spPr bwMode="auto">
          <a:xfrm>
            <a:off x="0" y="0"/>
            <a:ext cx="2209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800" b="1" i="1" dirty="0">
                <a:solidFill>
                  <a:srgbClr val="66FF33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口答：</a:t>
            </a:r>
          </a:p>
        </p:txBody>
      </p:sp>
      <p:graphicFrame>
        <p:nvGraphicFramePr>
          <p:cNvPr id="95236" name="Object 1028"/>
          <p:cNvGraphicFramePr>
            <a:graphicFrameLocks noChangeAspect="1"/>
          </p:cNvGraphicFramePr>
          <p:nvPr/>
        </p:nvGraphicFramePr>
        <p:xfrm>
          <a:off x="2268538" y="333375"/>
          <a:ext cx="555625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0" name="公式" r:id="rId5" imgW="139700" imgH="393700" progId="Equation.3">
                  <p:embed/>
                </p:oleObj>
              </mc:Choice>
              <mc:Fallback>
                <p:oleObj name="公式" r:id="rId5" imgW="139700" imgH="3937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3375"/>
                        <a:ext cx="555625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1030"/>
          <p:cNvGraphicFramePr>
            <a:graphicFrameLocks noChangeAspect="1"/>
          </p:cNvGraphicFramePr>
          <p:nvPr/>
        </p:nvGraphicFramePr>
        <p:xfrm>
          <a:off x="2987675" y="1628775"/>
          <a:ext cx="6921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1" name="Equation" r:id="rId7" imgW="203200" imgH="393700" progId="Equation.3">
                  <p:embed/>
                </p:oleObj>
              </mc:Choice>
              <mc:Fallback>
                <p:oleObj name="Equation" r:id="rId7" imgW="203200" imgH="39370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628775"/>
                        <a:ext cx="69215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9" name="Object 1031"/>
          <p:cNvGraphicFramePr>
            <a:graphicFrameLocks noChangeAspect="1"/>
          </p:cNvGraphicFramePr>
          <p:nvPr/>
        </p:nvGraphicFramePr>
        <p:xfrm>
          <a:off x="2916238" y="4221163"/>
          <a:ext cx="477837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2" name="公式" r:id="rId9" imgW="139700" imgH="393700" progId="Equation.3">
                  <p:embed/>
                </p:oleObj>
              </mc:Choice>
              <mc:Fallback>
                <p:oleObj name="公式" r:id="rId9" imgW="139700" imgH="39370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221163"/>
                        <a:ext cx="477837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0" name="Object 1032"/>
          <p:cNvGraphicFramePr>
            <a:graphicFrameLocks noChangeAspect="1"/>
          </p:cNvGraphicFramePr>
          <p:nvPr/>
        </p:nvGraphicFramePr>
        <p:xfrm>
          <a:off x="6156325" y="5229225"/>
          <a:ext cx="6921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3" name="公式" r:id="rId11" imgW="203200" imgH="393700" progId="Equation.3">
                  <p:embed/>
                </p:oleObj>
              </mc:Choice>
              <mc:Fallback>
                <p:oleObj name="公式" r:id="rId11" imgW="203200" imgH="393700" progId="Equation.3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229225"/>
                        <a:ext cx="69215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1" name="Object 1033"/>
          <p:cNvGraphicFramePr>
            <a:graphicFrameLocks noChangeAspect="1"/>
          </p:cNvGraphicFramePr>
          <p:nvPr/>
        </p:nvGraphicFramePr>
        <p:xfrm>
          <a:off x="3059113" y="2997200"/>
          <a:ext cx="44767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4" name="公式" r:id="rId13" imgW="139700" imgH="393700" progId="Equation.3">
                  <p:embed/>
                </p:oleObj>
              </mc:Choice>
              <mc:Fallback>
                <p:oleObj name="公式" r:id="rId13" imgW="139700" imgH="39370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997200"/>
                        <a:ext cx="44767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2" name="Line 1034"/>
          <p:cNvSpPr>
            <a:spLocks noChangeShapeType="1"/>
          </p:cNvSpPr>
          <p:nvPr/>
        </p:nvSpPr>
        <p:spPr bwMode="auto">
          <a:xfrm>
            <a:off x="3314700" y="14128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45" name="Line 1037"/>
          <p:cNvSpPr>
            <a:spLocks noChangeShapeType="1"/>
          </p:cNvSpPr>
          <p:nvPr/>
        </p:nvSpPr>
        <p:spPr bwMode="auto">
          <a:xfrm>
            <a:off x="2051050" y="51577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46" name="Line 1038"/>
          <p:cNvSpPr>
            <a:spLocks noChangeShapeType="1"/>
          </p:cNvSpPr>
          <p:nvPr/>
        </p:nvSpPr>
        <p:spPr bwMode="auto">
          <a:xfrm>
            <a:off x="1979613" y="386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47" name="Line 1039"/>
          <p:cNvSpPr>
            <a:spLocks noChangeShapeType="1"/>
          </p:cNvSpPr>
          <p:nvPr/>
        </p:nvSpPr>
        <p:spPr bwMode="auto">
          <a:xfrm>
            <a:off x="2195513" y="263683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48" name="Line 1040"/>
          <p:cNvSpPr>
            <a:spLocks noChangeShapeType="1"/>
          </p:cNvSpPr>
          <p:nvPr/>
        </p:nvSpPr>
        <p:spPr bwMode="auto">
          <a:xfrm>
            <a:off x="7634288" y="50847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95249" name="Object 1041"/>
          <p:cNvGraphicFramePr>
            <a:graphicFrameLocks noChangeAspect="1"/>
          </p:cNvGraphicFramePr>
          <p:nvPr/>
        </p:nvGraphicFramePr>
        <p:xfrm>
          <a:off x="4716463" y="549275"/>
          <a:ext cx="4222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5" name="公式" r:id="rId15" imgW="139700" imgH="393700" progId="Equation.3">
                  <p:embed/>
                </p:oleObj>
              </mc:Choice>
              <mc:Fallback>
                <p:oleObj name="公式" r:id="rId15" imgW="139700" imgH="393700" progId="Equation.3">
                  <p:embed/>
                  <p:pic>
                    <p:nvPicPr>
                      <p:cNvPr id="0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49275"/>
                        <a:ext cx="42227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1" name="Object 1043"/>
          <p:cNvGraphicFramePr>
            <a:graphicFrameLocks noChangeAspect="1"/>
          </p:cNvGraphicFramePr>
          <p:nvPr/>
        </p:nvGraphicFramePr>
        <p:xfrm>
          <a:off x="4932363" y="1773238"/>
          <a:ext cx="6127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6" name="公式" r:id="rId17" imgW="203200" imgH="393700" progId="Equation.3">
                  <p:embed/>
                </p:oleObj>
              </mc:Choice>
              <mc:Fallback>
                <p:oleObj name="公式" r:id="rId17" imgW="203200" imgH="393700" progId="Equation.3">
                  <p:embed/>
                  <p:pic>
                    <p:nvPicPr>
                      <p:cNvPr id="0" name="Object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773238"/>
                        <a:ext cx="61277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2" name="Object 1044"/>
          <p:cNvGraphicFramePr>
            <a:graphicFrameLocks noChangeAspect="1"/>
          </p:cNvGraphicFramePr>
          <p:nvPr/>
        </p:nvGraphicFramePr>
        <p:xfrm>
          <a:off x="4787900" y="2924175"/>
          <a:ext cx="4762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7" name="公式" r:id="rId19" imgW="139700" imgH="393700" progId="Equation.3">
                  <p:embed/>
                </p:oleObj>
              </mc:Choice>
              <mc:Fallback>
                <p:oleObj name="公式" r:id="rId19" imgW="139700" imgH="393700" progId="Equation.3">
                  <p:embed/>
                  <p:pic>
                    <p:nvPicPr>
                      <p:cNvPr id="0" name="Object 10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924175"/>
                        <a:ext cx="47625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3" name="Object 1045"/>
          <p:cNvGraphicFramePr>
            <a:graphicFrameLocks noChangeAspect="1"/>
          </p:cNvGraphicFramePr>
          <p:nvPr/>
        </p:nvGraphicFramePr>
        <p:xfrm>
          <a:off x="4716463" y="4221163"/>
          <a:ext cx="4762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8" name="公式" r:id="rId21" imgW="139700" imgH="393700" progId="Equation.3">
                  <p:embed/>
                </p:oleObj>
              </mc:Choice>
              <mc:Fallback>
                <p:oleObj name="公式" r:id="rId21" imgW="139700" imgH="393700" progId="Equation.3">
                  <p:embed/>
                  <p:pic>
                    <p:nvPicPr>
                      <p:cNvPr id="0" name="Object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221163"/>
                        <a:ext cx="47625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4" name="Object 1046"/>
          <p:cNvGraphicFramePr>
            <a:graphicFrameLocks noChangeAspect="1"/>
          </p:cNvGraphicFramePr>
          <p:nvPr/>
        </p:nvGraphicFramePr>
        <p:xfrm>
          <a:off x="4284663" y="5365750"/>
          <a:ext cx="77152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9" name="公式" r:id="rId23" imgW="203200" imgH="393700" progId="Equation.3">
                  <p:embed/>
                </p:oleObj>
              </mc:Choice>
              <mc:Fallback>
                <p:oleObj name="公式" r:id="rId23" imgW="203200" imgH="393700" progId="Equation.3">
                  <p:embed/>
                  <p:pic>
                    <p:nvPicPr>
                      <p:cNvPr id="0" name="Objec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5365750"/>
                        <a:ext cx="771525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6" name="Text Box 1048"/>
          <p:cNvSpPr txBox="1">
            <a:spLocks noChangeArrowheads="1"/>
          </p:cNvSpPr>
          <p:nvPr/>
        </p:nvSpPr>
        <p:spPr bwMode="auto">
          <a:xfrm>
            <a:off x="2339975" y="56610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000" b="1">
                <a:solidFill>
                  <a:srgbClr val="292929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5257" name="Text Box 1049"/>
          <p:cNvSpPr txBox="1">
            <a:spLocks noChangeArrowheads="1"/>
          </p:cNvSpPr>
          <p:nvPr/>
        </p:nvSpPr>
        <p:spPr bwMode="auto">
          <a:xfrm>
            <a:off x="7812088" y="4437063"/>
            <a:ext cx="288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6" grpId="0" autoUpdateAnimBg="0"/>
      <p:bldP spid="952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BDRPC00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127125" y="858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990600" y="838200"/>
            <a:ext cx="781656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1、把一个苹果平均分成4份，每份</a:t>
            </a:r>
          </a:p>
          <a:p>
            <a:r>
              <a:rPr kumimoji="1" lang="zh-CN" altLang="en-US" sz="32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是它的（       ），3份是它的（      ）。</a:t>
            </a:r>
          </a:p>
          <a:p>
            <a:endParaRPr kumimoji="1" lang="zh-CN" altLang="en-US" sz="3200" b="1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2、把一个圆平均分成8份，每一份是</a:t>
            </a:r>
          </a:p>
          <a:p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这个圆的（      ），5份是它的（      ），</a:t>
            </a:r>
          </a:p>
          <a:p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8份是它的（      ）。</a:t>
            </a:r>
          </a:p>
          <a:p>
            <a:endParaRPr kumimoji="1" lang="zh-CN" altLang="en-US" sz="3200" b="1" dirty="0">
              <a:solidFill>
                <a:srgbClr val="333300"/>
              </a:solidFill>
              <a:latin typeface="Haettenschweiler" panose="020B0706040902060204" pitchFamily="34" charset="0"/>
            </a:endParaRPr>
          </a:p>
          <a:p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3、   读作（               ），它表示把一个物</a:t>
            </a:r>
          </a:p>
          <a:p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体平均分成了（       ）份，取了其中</a:t>
            </a:r>
          </a:p>
          <a:p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的（      ）份</a:t>
            </a:r>
            <a:r>
              <a:rPr kumimoji="1" lang="zh-CN" altLang="en-US" sz="3200" b="1" dirty="0" smtClean="0">
                <a:solidFill>
                  <a:srgbClr val="333300"/>
                </a:solidFill>
                <a:latin typeface="Haettenschweiler" panose="020B0706040902060204" pitchFamily="34" charset="0"/>
              </a:rPr>
              <a:t>。</a:t>
            </a:r>
            <a:endParaRPr kumimoji="1" lang="zh-CN" altLang="en-US" sz="3200" b="1" dirty="0">
              <a:solidFill>
                <a:srgbClr val="333300"/>
              </a:solidFill>
              <a:latin typeface="Haettenschweiler" panose="020B0706040902060204" pitchFamily="34" charset="0"/>
              <a:ea typeface="黑体" panose="02010609060101010101" charset="-122"/>
            </a:endParaRPr>
          </a:p>
        </p:txBody>
      </p:sp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1547813" y="3789363"/>
          <a:ext cx="3127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9" name="Equation" r:id="rId4" imgW="152400" imgH="393700" progId="Equation.3">
                  <p:embed/>
                </p:oleObj>
              </mc:Choice>
              <mc:Fallback>
                <p:oleObj name="Equation" r:id="rId4" imgW="1524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789363"/>
                        <a:ext cx="3127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2895600" y="1295400"/>
          <a:ext cx="3127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0" name="Equation" r:id="rId6" imgW="152400" imgH="393700" progId="Equation.3">
                  <p:embed/>
                </p:oleObj>
              </mc:Choice>
              <mc:Fallback>
                <p:oleObj name="Equation" r:id="rId6" imgW="1524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31273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6553200" y="1219200"/>
          <a:ext cx="3714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1" name="Equation" r:id="rId8" imgW="152400" imgH="393700" progId="Equation.3">
                  <p:embed/>
                </p:oleObj>
              </mc:Choice>
              <mc:Fallback>
                <p:oleObj name="Equation" r:id="rId8" imgW="1524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219200"/>
                        <a:ext cx="3714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3276600" y="2636838"/>
          <a:ext cx="2857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2" name="Equation" r:id="rId10" imgW="139700" imgH="393700" progId="Equation.3">
                  <p:embed/>
                </p:oleObj>
              </mc:Choice>
              <mc:Fallback>
                <p:oleObj name="Equation" r:id="rId10" imgW="1397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636838"/>
                        <a:ext cx="28575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6588125" y="2708275"/>
          <a:ext cx="3397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3" name="Equation" r:id="rId12" imgW="139700" imgH="393700" progId="Equation.3">
                  <p:embed/>
                </p:oleObj>
              </mc:Choice>
              <mc:Fallback>
                <p:oleObj name="Equation" r:id="rId12" imgW="1397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708275"/>
                        <a:ext cx="33972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3419475" y="3284538"/>
          <a:ext cx="31273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4" name="Equation" r:id="rId14" imgW="139700" imgH="393700" progId="Equation.3">
                  <p:embed/>
                </p:oleObj>
              </mc:Choice>
              <mc:Fallback>
                <p:oleObj name="Equation" r:id="rId14" imgW="1397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284538"/>
                        <a:ext cx="312738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3398044" y="4292600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六分之五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4032250" y="475456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1898650" y="5257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6" grpId="0" autoUpdateAnimBg="0"/>
      <p:bldP spid="103437" grpId="0" autoUpdateAnimBg="0"/>
      <p:bldP spid="1034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BDRPC00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51" name="Picture 3" descr="BCKMC01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5105400"/>
            <a:ext cx="16002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219200" y="2286000"/>
            <a:ext cx="6869113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4</a:t>
            </a:r>
            <a:r>
              <a:rPr kumimoji="1" lang="zh-CN" altLang="en-US" sz="3200" dirty="0">
                <a:solidFill>
                  <a:srgbClr val="333300"/>
                </a:solidFill>
                <a:latin typeface="Haettenschweiler" panose="020B0706040902060204" pitchFamily="34" charset="0"/>
              </a:rPr>
              <a:t>、把一个西瓜平均分成10份，每人</a:t>
            </a:r>
          </a:p>
          <a:p>
            <a:endParaRPr kumimoji="1" lang="zh-CN" altLang="en-US" sz="3200" dirty="0">
              <a:solidFill>
                <a:srgbClr val="333300"/>
              </a:solidFill>
              <a:latin typeface="Haettenschweiler" panose="020B0706040902060204" pitchFamily="34" charset="0"/>
            </a:endParaRPr>
          </a:p>
          <a:p>
            <a:r>
              <a:rPr kumimoji="1" lang="zh-CN" altLang="en-US" sz="3200" dirty="0">
                <a:solidFill>
                  <a:srgbClr val="333300"/>
                </a:solidFill>
                <a:latin typeface="Haettenschweiler" panose="020B0706040902060204" pitchFamily="34" charset="0"/>
              </a:rPr>
              <a:t>吃它的</a:t>
            </a:r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（       ），7个小朋友吃了它</a:t>
            </a:r>
          </a:p>
          <a:p>
            <a:endParaRPr kumimoji="1" lang="zh-CN" altLang="en-US" sz="3200" b="1" dirty="0">
              <a:solidFill>
                <a:srgbClr val="333300"/>
              </a:solidFill>
              <a:latin typeface="Haettenschweiler" panose="020B0706040902060204" pitchFamily="34" charset="0"/>
            </a:endParaRPr>
          </a:p>
          <a:p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的（     ），还剩下（  </a:t>
            </a:r>
            <a:r>
              <a:rPr kumimoji="1" lang="zh-CN" altLang="en-US" sz="3200" b="1" dirty="0">
                <a:solidFill>
                  <a:srgbClr val="FF0000"/>
                </a:solidFill>
                <a:latin typeface="Haettenschweiler" panose="020B0706040902060204" pitchFamily="34" charset="0"/>
              </a:rPr>
              <a:t>    </a:t>
            </a:r>
            <a:r>
              <a:rPr kumimoji="1" lang="zh-CN" altLang="en-US" sz="3200" b="1" dirty="0">
                <a:solidFill>
                  <a:srgbClr val="333300"/>
                </a:solidFill>
                <a:latin typeface="Haettenschweiler" panose="020B0706040902060204" pitchFamily="34" charset="0"/>
              </a:rPr>
              <a:t>）份。</a:t>
            </a:r>
          </a:p>
          <a:p>
            <a:endParaRPr kumimoji="1" lang="zh-CN" altLang="en-US" sz="2400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2987675" y="3068638"/>
          <a:ext cx="5937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4" name="Equation" r:id="rId6" imgW="203200" imgH="393700" progId="Equation.3">
                  <p:embed/>
                </p:oleObj>
              </mc:Choice>
              <mc:Fallback>
                <p:oleObj name="Equation" r:id="rId6" imgW="2032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068638"/>
                        <a:ext cx="5937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2195513" y="4149725"/>
          <a:ext cx="4826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5" name="Equation" r:id="rId8" imgW="203200" imgH="393700" progId="Equation.3">
                  <p:embed/>
                </p:oleObj>
              </mc:Choice>
              <mc:Fallback>
                <p:oleObj name="Equation" r:id="rId8" imgW="2032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149725"/>
                        <a:ext cx="4826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5003800" y="422116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395288" y="333375"/>
            <a:ext cx="70199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zh-CN" sz="3200" b="1">
                <a:solidFill>
                  <a:srgbClr val="292929"/>
                </a:solidFill>
                <a:latin typeface="宋体" panose="02010600030101010101" pitchFamily="2" charset="-122"/>
              </a:rPr>
              <a:t>5.</a:t>
            </a:r>
            <a:r>
              <a:rPr kumimoji="1" lang="zh-CN" altLang="en-US" sz="3200" b="1">
                <a:solidFill>
                  <a:srgbClr val="292929"/>
                </a:solidFill>
                <a:latin typeface="宋体" panose="02010600030101010101" pitchFamily="2" charset="-122"/>
              </a:rPr>
              <a:t>用分数表示下列各图的阴影部分。</a:t>
            </a:r>
            <a:endParaRPr kumimoji="1" lang="zh-CN" altLang="en-US" sz="3200" b="1">
              <a:solidFill>
                <a:srgbClr val="292929"/>
              </a:solidFill>
              <a:latin typeface="Times New Roman" panose="02020603050405020304" pitchFamily="18" charset="0"/>
            </a:endParaRPr>
          </a:p>
          <a:p>
            <a:pPr eaLnBrk="0" hangingPunct="0"/>
            <a:endParaRPr kumimoji="1" lang="zh-CN" altLang="en-US" sz="4000" b="1">
              <a:solidFill>
                <a:srgbClr val="292929"/>
              </a:solidFill>
            </a:endParaRPr>
          </a:p>
        </p:txBody>
      </p:sp>
      <p:pic>
        <p:nvPicPr>
          <p:cNvPr id="102413" name="Picture 13" descr="AAB1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" y="1412875"/>
            <a:ext cx="9109075" cy="48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415" name="Object 15"/>
          <p:cNvGraphicFramePr>
            <a:graphicFrameLocks noChangeAspect="1"/>
          </p:cNvGraphicFramePr>
          <p:nvPr/>
        </p:nvGraphicFramePr>
        <p:xfrm>
          <a:off x="684213" y="5103813"/>
          <a:ext cx="466725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5" name="公式" r:id="rId4" imgW="152400" imgH="393700" progId="Equation.3">
                  <p:embed/>
                </p:oleObj>
              </mc:Choice>
              <mc:Fallback>
                <p:oleObj name="公式" r:id="rId4" imgW="1524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103813"/>
                        <a:ext cx="466725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6" name="Object 16"/>
          <p:cNvGraphicFramePr>
            <a:graphicFrameLocks noChangeAspect="1"/>
          </p:cNvGraphicFramePr>
          <p:nvPr/>
        </p:nvGraphicFramePr>
        <p:xfrm>
          <a:off x="4503738" y="5103813"/>
          <a:ext cx="428625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6" name="公式" r:id="rId6" imgW="139700" imgH="393700" progId="Equation.3">
                  <p:embed/>
                </p:oleObj>
              </mc:Choice>
              <mc:Fallback>
                <p:oleObj name="公式" r:id="rId6" imgW="139700" imgH="393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5103813"/>
                        <a:ext cx="428625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7" name="Object 17"/>
          <p:cNvGraphicFramePr>
            <a:graphicFrameLocks noChangeAspect="1"/>
          </p:cNvGraphicFramePr>
          <p:nvPr/>
        </p:nvGraphicFramePr>
        <p:xfrm>
          <a:off x="8316913" y="5084763"/>
          <a:ext cx="427037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7" name="公式" r:id="rId8" imgW="139700" imgH="393700" progId="Equation.3">
                  <p:embed/>
                </p:oleObj>
              </mc:Choice>
              <mc:Fallback>
                <p:oleObj name="公式" r:id="rId8" imgW="139700" imgH="393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913" y="5084763"/>
                        <a:ext cx="427037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250825" y="908050"/>
            <a:ext cx="8569325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kumimoji="1" lang="en-US" altLang="zh-CN" sz="4800" b="1">
                <a:solidFill>
                  <a:srgbClr val="292929"/>
                </a:solidFill>
                <a:latin typeface="Times New Roman" panose="02020603050405020304" pitchFamily="18" charset="0"/>
              </a:rPr>
              <a:t>6.</a:t>
            </a:r>
            <a:r>
              <a:rPr kumimoji="1" lang="zh-CN" altLang="en-US" sz="4800" b="1">
                <a:solidFill>
                  <a:srgbClr val="292929"/>
                </a:solidFill>
                <a:latin typeface="Times New Roman" panose="02020603050405020304" pitchFamily="18" charset="0"/>
              </a:rPr>
              <a:t>写出下面各分数。</a:t>
            </a:r>
          </a:p>
          <a:p>
            <a:pPr indent="266700"/>
            <a:r>
              <a:rPr kumimoji="1" lang="zh-CN" altLang="en-US" sz="4800" b="1">
                <a:solidFill>
                  <a:srgbClr val="292929"/>
                </a:solidFill>
                <a:latin typeface="Times New Roman" panose="02020603050405020304" pitchFamily="18" charset="0"/>
              </a:rPr>
              <a:t>三分之二写作（      ）八分之五写作（    ）</a:t>
            </a:r>
          </a:p>
          <a:p>
            <a:pPr indent="266700"/>
            <a:endParaRPr kumimoji="1" lang="zh-CN" altLang="en-US" sz="4800" b="1">
              <a:solidFill>
                <a:srgbClr val="292929"/>
              </a:solidFill>
              <a:latin typeface="Times New Roman" panose="02020603050405020304" pitchFamily="18" charset="0"/>
            </a:endParaRPr>
          </a:p>
          <a:p>
            <a:pPr indent="266700"/>
            <a:r>
              <a:rPr kumimoji="1" lang="zh-CN" altLang="en-US" sz="4800" b="1">
                <a:solidFill>
                  <a:srgbClr val="292929"/>
                </a:solidFill>
                <a:latin typeface="Times New Roman" panose="02020603050405020304" pitchFamily="18" charset="0"/>
              </a:rPr>
              <a:t>六分之五写作（      ）九分之八写作（   ）</a:t>
            </a:r>
            <a:endParaRPr kumimoji="1" lang="en-US" altLang="zh-CN" sz="4800" b="1">
              <a:latin typeface="Times New Roman" panose="02020603050405020304" pitchFamily="18" charset="0"/>
            </a:endParaRPr>
          </a:p>
        </p:txBody>
      </p:sp>
      <p:graphicFrame>
        <p:nvGraphicFramePr>
          <p:cNvPr id="115720" name="Object 8"/>
          <p:cNvGraphicFramePr>
            <a:graphicFrameLocks noChangeAspect="1"/>
          </p:cNvGraphicFramePr>
          <p:nvPr/>
        </p:nvGraphicFramePr>
        <p:xfrm>
          <a:off x="4860925" y="1628775"/>
          <a:ext cx="8636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3" name="公式" r:id="rId3" imgW="152400" imgH="393700" progId="Equation.3">
                  <p:embed/>
                </p:oleObj>
              </mc:Choice>
              <mc:Fallback>
                <p:oleObj name="公式" r:id="rId3" imgW="1524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1628775"/>
                        <a:ext cx="86360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1" name="Object 9"/>
          <p:cNvGraphicFramePr>
            <a:graphicFrameLocks noChangeAspect="1"/>
          </p:cNvGraphicFramePr>
          <p:nvPr/>
        </p:nvGraphicFramePr>
        <p:xfrm>
          <a:off x="5041900" y="3429000"/>
          <a:ext cx="75406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4" name="公式" r:id="rId5" imgW="152400" imgH="393700" progId="Equation.3">
                  <p:embed/>
                </p:oleObj>
              </mc:Choice>
              <mc:Fallback>
                <p:oleObj name="公式" r:id="rId5" imgW="1524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3429000"/>
                        <a:ext cx="754063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2" name="Object 10"/>
          <p:cNvGraphicFramePr>
            <a:graphicFrameLocks noChangeAspect="1"/>
          </p:cNvGraphicFramePr>
          <p:nvPr/>
        </p:nvGraphicFramePr>
        <p:xfrm>
          <a:off x="2843213" y="2349500"/>
          <a:ext cx="6286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5" name="Microsoft 公式 3.0" r:id="rId7" imgW="139700" imgH="393700" progId="Equation.3">
                  <p:embed/>
                </p:oleObj>
              </mc:Choice>
              <mc:Fallback>
                <p:oleObj name="Microsoft 公式 3.0" r:id="rId7" imgW="1397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349500"/>
                        <a:ext cx="6286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3" name="Object 11"/>
          <p:cNvGraphicFramePr>
            <a:graphicFrameLocks noChangeAspect="1"/>
          </p:cNvGraphicFramePr>
          <p:nvPr/>
        </p:nvGraphicFramePr>
        <p:xfrm>
          <a:off x="2700338" y="4529138"/>
          <a:ext cx="792162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6" name="公式" r:id="rId9" imgW="139700" imgH="393700" progId="Equation.3">
                  <p:embed/>
                </p:oleObj>
              </mc:Choice>
              <mc:Fallback>
                <p:oleObj name="公式" r:id="rId9" imgW="1397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529138"/>
                        <a:ext cx="792162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5724" name="Picture 12" descr="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076825" y="5229225"/>
            <a:ext cx="57785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25" name="Picture 13" descr="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795963" y="6280150"/>
            <a:ext cx="57785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26" name="Picture 14" descr="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8243888" y="5949950"/>
            <a:ext cx="57785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27" name="Picture 15" descr="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586538" y="5734050"/>
            <a:ext cx="57785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28" name="Picture 16" descr="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667625" y="5084763"/>
            <a:ext cx="57785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BDRPC00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46038"/>
            <a:ext cx="91440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75" name="Picture 3" descr="BCKMC01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5105400"/>
            <a:ext cx="16002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600200" y="661988"/>
            <a:ext cx="5111750" cy="10795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333300"/>
                </a:solidFill>
                <a:latin typeface="Times New Roman" panose="02020603050405020304" pitchFamily="18" charset="0"/>
              </a:rPr>
              <a:t>比较下面各组分数的大小。</a:t>
            </a:r>
          </a:p>
          <a:p>
            <a:endParaRPr kumimoji="1" lang="zh-CN" altLang="en-US" sz="3200" b="1">
              <a:solidFill>
                <a:srgbClr val="3333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1331913" y="2492375"/>
          <a:ext cx="474662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1" name="Equation" r:id="rId5" imgW="152400" imgH="393700" progId="Equation.3">
                  <p:embed/>
                </p:oleObj>
              </mc:Choice>
              <mc:Fallback>
                <p:oleObj name="Equation" r:id="rId5" imgW="1524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492375"/>
                        <a:ext cx="474662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2508250" y="3846513"/>
          <a:ext cx="355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2" name="Equation" r:id="rId7" imgW="139700" imgH="393700" progId="Equation.3">
                  <p:embed/>
                </p:oleObj>
              </mc:Choice>
              <mc:Fallback>
                <p:oleObj name="Equation" r:id="rId7" imgW="1397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3846513"/>
                        <a:ext cx="355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3708400" y="2686050"/>
          <a:ext cx="381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3" name="Equation" r:id="rId9" imgW="139700" imgH="393700" progId="Equation.3">
                  <p:embed/>
                </p:oleObj>
              </mc:Choice>
              <mc:Fallback>
                <p:oleObj name="Equation" r:id="rId9" imgW="1397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86050"/>
                        <a:ext cx="381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4716463" y="2636838"/>
          <a:ext cx="32861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4" name="Equation" r:id="rId11" imgW="139700" imgH="393700" progId="Equation.3">
                  <p:embed/>
                </p:oleObj>
              </mc:Choice>
              <mc:Fallback>
                <p:oleObj name="Equation" r:id="rId11" imgW="1397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636838"/>
                        <a:ext cx="328612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6084888" y="2686050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5" name="Equation" r:id="rId13" imgW="152400" imgH="393700" progId="Equation.3">
                  <p:embed/>
                </p:oleObj>
              </mc:Choice>
              <mc:Fallback>
                <p:oleObj name="Equation" r:id="rId13" imgW="1524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2686050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2" name="Object 10"/>
          <p:cNvGraphicFramePr>
            <a:graphicFrameLocks noChangeAspect="1"/>
          </p:cNvGraphicFramePr>
          <p:nvPr/>
        </p:nvGraphicFramePr>
        <p:xfrm>
          <a:off x="7019925" y="2636838"/>
          <a:ext cx="355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6" name="Equation" r:id="rId15" imgW="139700" imgH="393700" progId="Equation.3">
                  <p:embed/>
                </p:oleObj>
              </mc:Choice>
              <mc:Fallback>
                <p:oleObj name="Equation" r:id="rId15" imgW="1397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636838"/>
                        <a:ext cx="355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1331913" y="3910013"/>
          <a:ext cx="4953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7" name="Equation" r:id="rId17" imgW="203200" imgH="393700" progId="Equation.3">
                  <p:embed/>
                </p:oleObj>
              </mc:Choice>
              <mc:Fallback>
                <p:oleObj name="Equation" r:id="rId17" imgW="2032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910013"/>
                        <a:ext cx="4953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2555875" y="2636838"/>
          <a:ext cx="5762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8" name="Equation" r:id="rId19" imgW="203200" imgH="393700" progId="Equation.3">
                  <p:embed/>
                </p:oleObj>
              </mc:Choice>
              <mc:Fallback>
                <p:oleObj name="Equation" r:id="rId19" imgW="2032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636838"/>
                        <a:ext cx="57626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5" name="Object 13"/>
          <p:cNvGraphicFramePr>
            <a:graphicFrameLocks noChangeAspect="1"/>
          </p:cNvGraphicFramePr>
          <p:nvPr/>
        </p:nvGraphicFramePr>
        <p:xfrm>
          <a:off x="3635375" y="3836988"/>
          <a:ext cx="355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9" name="Equation" r:id="rId21" imgW="139700" imgH="393700" progId="Equation.3">
                  <p:embed/>
                </p:oleObj>
              </mc:Choice>
              <mc:Fallback>
                <p:oleObj name="Equation" r:id="rId21" imgW="1397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836988"/>
                        <a:ext cx="355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4787900" y="3836988"/>
          <a:ext cx="32861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50" name="Equation" r:id="rId23" imgW="139700" imgH="393700" progId="Equation.3">
                  <p:embed/>
                </p:oleObj>
              </mc:Choice>
              <mc:Fallback>
                <p:oleObj name="Equation" r:id="rId23" imgW="1397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836988"/>
                        <a:ext cx="32861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7" name="Object 15"/>
          <p:cNvGraphicFramePr>
            <a:graphicFrameLocks noChangeAspect="1"/>
          </p:cNvGraphicFramePr>
          <p:nvPr/>
        </p:nvGraphicFramePr>
        <p:xfrm>
          <a:off x="7164388" y="3981450"/>
          <a:ext cx="4000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51" name="Equation" r:id="rId25" imgW="203200" imgH="393700" progId="Equation.3">
                  <p:embed/>
                </p:oleObj>
              </mc:Choice>
              <mc:Fallback>
                <p:oleObj name="Equation" r:id="rId25" imgW="2032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981450"/>
                        <a:ext cx="4000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6013450" y="4022725"/>
            <a:ext cx="287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>
                <a:solidFill>
                  <a:srgbClr val="33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5489" name="Oval 17"/>
          <p:cNvSpPr>
            <a:spLocks noChangeArrowheads="1"/>
          </p:cNvSpPr>
          <p:nvPr/>
        </p:nvSpPr>
        <p:spPr bwMode="auto">
          <a:xfrm>
            <a:off x="2051050" y="4075113"/>
            <a:ext cx="381000" cy="685800"/>
          </a:xfrm>
          <a:prstGeom prst="ellipse">
            <a:avLst/>
          </a:prstGeom>
          <a:solidFill>
            <a:schemeClr val="bg1"/>
          </a:solidFill>
          <a:ln w="12700" cap="sq">
            <a:solidFill>
              <a:srgbClr val="33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0" name="Oval 18"/>
          <p:cNvSpPr>
            <a:spLocks noChangeArrowheads="1"/>
          </p:cNvSpPr>
          <p:nvPr/>
        </p:nvSpPr>
        <p:spPr bwMode="auto">
          <a:xfrm>
            <a:off x="4211638" y="2708275"/>
            <a:ext cx="381000" cy="685800"/>
          </a:xfrm>
          <a:prstGeom prst="ellipse">
            <a:avLst/>
          </a:prstGeom>
          <a:solidFill>
            <a:schemeClr val="bg1"/>
          </a:solidFill>
          <a:ln w="12700" cap="sq">
            <a:solidFill>
              <a:srgbClr val="33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1" name="Oval 19"/>
          <p:cNvSpPr>
            <a:spLocks noChangeArrowheads="1"/>
          </p:cNvSpPr>
          <p:nvPr/>
        </p:nvSpPr>
        <p:spPr bwMode="auto">
          <a:xfrm>
            <a:off x="6516688" y="2708275"/>
            <a:ext cx="381000" cy="685800"/>
          </a:xfrm>
          <a:prstGeom prst="ellipse">
            <a:avLst/>
          </a:prstGeom>
          <a:solidFill>
            <a:schemeClr val="bg1"/>
          </a:solidFill>
          <a:ln w="12700" cap="sq">
            <a:solidFill>
              <a:srgbClr val="33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2" name="Oval 20"/>
          <p:cNvSpPr>
            <a:spLocks noChangeArrowheads="1"/>
          </p:cNvSpPr>
          <p:nvPr/>
        </p:nvSpPr>
        <p:spPr bwMode="auto">
          <a:xfrm>
            <a:off x="6516688" y="4005263"/>
            <a:ext cx="381000" cy="685800"/>
          </a:xfrm>
          <a:prstGeom prst="ellipse">
            <a:avLst/>
          </a:prstGeom>
          <a:solidFill>
            <a:schemeClr val="bg1"/>
          </a:solidFill>
          <a:ln w="12700" cap="sq">
            <a:solidFill>
              <a:srgbClr val="33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3" name="Oval 21"/>
          <p:cNvSpPr>
            <a:spLocks noChangeArrowheads="1"/>
          </p:cNvSpPr>
          <p:nvPr/>
        </p:nvSpPr>
        <p:spPr bwMode="auto">
          <a:xfrm>
            <a:off x="2124075" y="2781300"/>
            <a:ext cx="381000" cy="685800"/>
          </a:xfrm>
          <a:prstGeom prst="ellipse">
            <a:avLst/>
          </a:prstGeom>
          <a:solidFill>
            <a:schemeClr val="bg1"/>
          </a:solidFill>
          <a:ln w="12700" cap="sq">
            <a:solidFill>
              <a:srgbClr val="33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4" name="Oval 22"/>
          <p:cNvSpPr>
            <a:spLocks noChangeArrowheads="1"/>
          </p:cNvSpPr>
          <p:nvPr/>
        </p:nvSpPr>
        <p:spPr bwMode="auto">
          <a:xfrm>
            <a:off x="4262438" y="4038600"/>
            <a:ext cx="381000" cy="685800"/>
          </a:xfrm>
          <a:prstGeom prst="ellipse">
            <a:avLst/>
          </a:prstGeom>
          <a:solidFill>
            <a:schemeClr val="bg1"/>
          </a:solidFill>
          <a:ln w="12700" cap="sq">
            <a:solidFill>
              <a:srgbClr val="33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6372225" y="263683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6372225" y="3981450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05501" name="Text Box 29"/>
          <p:cNvSpPr txBox="1">
            <a:spLocks noChangeArrowheads="1"/>
          </p:cNvSpPr>
          <p:nvPr/>
        </p:nvSpPr>
        <p:spPr bwMode="auto">
          <a:xfrm>
            <a:off x="3924300" y="2636838"/>
            <a:ext cx="10080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800" b="1">
                <a:solidFill>
                  <a:srgbClr val="FF33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105502" name="Text Box 30"/>
          <p:cNvSpPr txBox="1">
            <a:spLocks noChangeArrowheads="1"/>
          </p:cNvSpPr>
          <p:nvPr/>
        </p:nvSpPr>
        <p:spPr bwMode="auto">
          <a:xfrm>
            <a:off x="4140200" y="3910013"/>
            <a:ext cx="10080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solidFill>
                  <a:srgbClr val="FF33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5504" name="Text Box 32"/>
          <p:cNvSpPr txBox="1">
            <a:spLocks noChangeArrowheads="1"/>
          </p:cNvSpPr>
          <p:nvPr/>
        </p:nvSpPr>
        <p:spPr bwMode="auto">
          <a:xfrm>
            <a:off x="1908175" y="2636838"/>
            <a:ext cx="10080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800" b="1">
                <a:solidFill>
                  <a:srgbClr val="FF33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105505" name="Text Box 33"/>
          <p:cNvSpPr txBox="1">
            <a:spLocks noChangeArrowheads="1"/>
          </p:cNvSpPr>
          <p:nvPr/>
        </p:nvSpPr>
        <p:spPr bwMode="auto">
          <a:xfrm>
            <a:off x="1835150" y="4005263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＞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6" grpId="0"/>
      <p:bldP spid="105497" grpId="0"/>
      <p:bldP spid="105501" grpId="0"/>
      <p:bldP spid="105502" grpId="0"/>
      <p:bldP spid="105504" grpId="0"/>
      <p:bldP spid="1055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9" name="Picture 3" descr="BCKMC01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5105400"/>
            <a:ext cx="16002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65" name="Rectangle 29"/>
          <p:cNvSpPr>
            <a:spLocks noChangeArrowheads="1"/>
          </p:cNvSpPr>
          <p:nvPr/>
        </p:nvSpPr>
        <p:spPr bwMode="auto">
          <a:xfrm>
            <a:off x="468313" y="892175"/>
            <a:ext cx="8459787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sz="48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分子是</a:t>
            </a:r>
            <a:r>
              <a:rPr kumimoji="1" lang="en-US" altLang="zh-CN" sz="48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48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，分母越大，分数越小，分母越小，分数越大；</a:t>
            </a:r>
          </a:p>
          <a:p>
            <a:endParaRPr kumimoji="1" lang="zh-CN" altLang="en-US" sz="4800" b="1" dirty="0">
              <a:solidFill>
                <a:srgbClr val="292929"/>
              </a:solidFill>
              <a:latin typeface="Times New Roman" panose="02020603050405020304" pitchFamily="18" charset="0"/>
            </a:endParaRPr>
          </a:p>
          <a:p>
            <a:r>
              <a:rPr kumimoji="1" lang="zh-CN" altLang="en-US" sz="48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分母相同，分子越大，分数越大，分子越小，分数越小。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516</Words>
  <Application>Microsoft Office PowerPoint</Application>
  <PresentationFormat>全屏显示(4:3)</PresentationFormat>
  <Paragraphs>110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汉仪长美黑简</vt:lpstr>
      <vt:lpstr>黑体</vt:lpstr>
      <vt:lpstr>华文彩云</vt:lpstr>
      <vt:lpstr>宋体</vt:lpstr>
      <vt:lpstr>微软雅黑</vt:lpstr>
      <vt:lpstr>Arial</vt:lpstr>
      <vt:lpstr>Calibri</vt:lpstr>
      <vt:lpstr>Haettenschweiler</vt:lpstr>
      <vt:lpstr>Tahoma</vt:lpstr>
      <vt:lpstr>Times New Roman</vt:lpstr>
      <vt:lpstr>Verdana</vt:lpstr>
      <vt:lpstr>Wingdings 2</vt:lpstr>
      <vt:lpstr>WWW.2PPT.COM</vt:lpstr>
      <vt:lpstr>公式</vt:lpstr>
      <vt:lpstr>Equation</vt:lpstr>
      <vt:lpstr>Microsoft 公式 3.0</vt:lpstr>
      <vt:lpstr>青岛版五年级数学下册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本课小结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2021-12-30T08:10:01Z</dcterms:created>
  <dcterms:modified xsi:type="dcterms:W3CDTF">2023-01-17T02:12:17Z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0008006c09000000000001024120</vt:lpwstr>
  </property>
  <property fmtid="{D5CDD505-2E9C-101B-9397-08002B2CF9AE}" pid="3" name="ICV">
    <vt:lpwstr>F026FE6546034BABBC8A0763FB67D9DE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