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9" r:id="rId3"/>
    <p:sldId id="292" r:id="rId4"/>
    <p:sldId id="295" r:id="rId5"/>
    <p:sldId id="271" r:id="rId6"/>
    <p:sldId id="343" r:id="rId7"/>
    <p:sldId id="277" r:id="rId8"/>
    <p:sldId id="315" r:id="rId9"/>
    <p:sldId id="340" r:id="rId10"/>
    <p:sldId id="341" r:id="rId11"/>
    <p:sldId id="344" r:id="rId12"/>
    <p:sldId id="345" r:id="rId13"/>
    <p:sldId id="346" r:id="rId14"/>
    <p:sldId id="347" r:id="rId15"/>
    <p:sldId id="348" r:id="rId16"/>
    <p:sldId id="349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33095" y="1921875"/>
            <a:ext cx="10017308" cy="2258835"/>
            <a:chOff x="3651" y="1622"/>
            <a:chExt cx="11657" cy="3286"/>
          </a:xfrm>
        </p:grpSpPr>
        <p:sp>
          <p:nvSpPr>
            <p:cNvPr id="3" name="Rectangle 5"/>
            <p:cNvSpPr/>
            <p:nvPr/>
          </p:nvSpPr>
          <p:spPr>
            <a:xfrm>
              <a:off x="3651" y="3878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75" y="1622"/>
              <a:ext cx="11533" cy="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54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our school!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9909" y="1847452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2115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617170"/>
            <a:ext cx="1075550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谢谢你来参加我的生日聚会。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to my birthday party.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12172" y="2505696"/>
            <a:ext cx="5108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           for             coming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014874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only have a few classrooms.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我们仅有几间教室。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3150376"/>
            <a:ext cx="1044301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用作限定词，意为“很少的；几乎没有的”，表示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意义；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意为“少数；几个”，表示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意义。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few, a few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后均接可数名词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25927" y="4001986"/>
            <a:ext cx="940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 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450527" y="3990110"/>
            <a:ext cx="8097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96690" y="4702630"/>
            <a:ext cx="8335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复数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280757"/>
            <a:ext cx="1112993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few, a few, little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little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4389" y="2393322"/>
          <a:ext cx="11376561" cy="2891196"/>
        </p:xfrm>
        <a:graphic>
          <a:graphicData uri="http://schemas.openxmlformats.org/drawingml/2006/table">
            <a:tbl>
              <a:tblPr/>
              <a:tblGrid>
                <a:gridCol w="343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3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肯定意义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否定意义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修饰可数名词复数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few(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少数；几个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few(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很少的；几乎没有的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修饰不可数名词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little(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一点儿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little(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几乎没有的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617170"/>
            <a:ext cx="10755507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our school ________ students like English, but ________ of them can speak English well.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 little; a few  		B. a few; few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 few; little  		D. a little; few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766" y="4577089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students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为可数名词复数，表示肯定意义用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 few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修饰，相当于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some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；表示否定意义用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few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修饰，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few of them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意为“他们当中几乎没有人”。故答案为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477245" y="1816926"/>
            <a:ext cx="572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394874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live far away from the school.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我住得离学校很远。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01778" y="3106602"/>
            <a:ext cx="1044301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far away from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意为“离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远”。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6594" y="852059"/>
            <a:ext cx="11129930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eaLnBrk="0" hangingPunct="0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有数字表示距离时不用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school is about three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away from the zoo.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学校离动物园大约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公里。</a:t>
            </a: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4557" y="1615045"/>
            <a:ext cx="9223849" cy="256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617170"/>
            <a:ext cx="1093446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我家离学校远，因此我乘公共汽车去上学。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home ________ ________ ________ ________ the school. So I ________ ________ ________ by bus.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966614" y="2505692"/>
            <a:ext cx="59398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  far              away             from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80297" y="3194467"/>
            <a:ext cx="47761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                to              school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信，函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letə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不多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，少数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fju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99899" y="3556130"/>
            <a:ext cx="9978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letter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 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9225760" y="4327273"/>
            <a:ext cx="6463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few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886200"/>
        </p:xfrm>
        <a:graphic>
          <a:graphicData uri="http://schemas.openxmlformats.org/drawingml/2006/table">
            <a:tbl>
              <a:tblPr/>
              <a:tblGrid>
                <a:gridCol w="2175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a few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on foot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远离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一切顺利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步行去上学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_________________________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81606" y="175072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一些，少量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347490" y="2546375"/>
            <a:ext cx="17949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走路，步行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884352" y="3318275"/>
            <a:ext cx="20538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far away from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834378" y="4113921"/>
            <a:ext cx="16033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the best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941260" y="4862067"/>
            <a:ext cx="46650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to school on foot/walk to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663440"/>
        </p:xfrm>
        <a:graphic>
          <a:graphicData uri="http://schemas.openxmlformats.org/drawingml/2006/table">
            <a:tbl>
              <a:tblPr/>
              <a:tblGrid>
                <a:gridCol w="181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________ ________ your letter.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谢谢你的来信。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We only have ________ ________ classrooms.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我们仅有几间教室。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I live ________ ________ ________ the school.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我住得离学校很远。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684075" y="1836105"/>
            <a:ext cx="52817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Thanks             for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351183" y="3379192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 few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961792" y="4958610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far             away            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到达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889392"/>
            <a:ext cx="1020650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me about an hour to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to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到学校大约花费我一小时。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uncle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late every day.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我叔叔每天很晚到家。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486" y="2336657"/>
            <a:ext cx="3161202" cy="221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936532"/>
            <a:ext cx="10755507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arrive, get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三者都有“到达”之意。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注意：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是不及物动词，后面加介词才能和表示地点的名词连用；但当这两个词后接地点副词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there, home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等时，则不加任何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76349" y="5938364"/>
            <a:ext cx="16387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8212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9558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554063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does your sister ______ school in the morning?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arrive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get to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arrive in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reach to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6399" y="1758247"/>
            <a:ext cx="5700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394874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letter.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谢谢你的来信。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483502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thanks 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而感谢你”，相当于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，其后接名词、代词或动名词作宾语。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help.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谢谢你的帮助。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helping me.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谢谢你帮助我。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885700" y="3325793"/>
            <a:ext cx="16387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2104626"/>
            <a:ext cx="1112993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意为“由于；多亏；因为”。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to your help, my room looks much tidier.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多亏你的帮助，我的房间看起来整洁多了。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宽屏</PresentationFormat>
  <Paragraphs>129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82E8C9A6EA894011A85C699D092DCB7C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