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820F50D-706D-4D73-8A32-748C28850C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D6FC436-8F21-4F0C-AE15-CF711914C23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BCA344B-D6A7-492E-9810-7E25984B86DF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3A150E-CFEE-4F88-836B-1E7FA45D43C4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FD24D6-2D76-4AAC-9F9E-9960F3E50400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420063-9CF6-402E-9CD8-6AD036959424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A9707C-7366-462B-8D42-631811118E71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7C1BA3E-3A4E-43DD-973E-FD9251DD7A15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D72657A-A1F5-4B62-AD0B-A25F1F793906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88F1942-2D7D-4145-B776-AACC0D122200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1693979-0602-48B5-A4A8-5BECCB2C338F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588B49-6B1C-4CCB-95CE-C90D278619AD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BE4B13F-2B4A-45BA-9CB4-D3D96C65112B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D93BD7-791A-46E0-95D6-095CA8FD2B7A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6534698-8EFF-4B0F-A45F-CD5C42529C23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B7B8-DF15-470B-B10D-5A889C1089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89C89-D1CC-4AC7-A25A-E89E26EE00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8799B-0E59-48C3-BD48-999074E1BF8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DA73-A187-43EE-BA81-0BB3E7C43F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B5E5-102F-4482-AB25-355F1DCFFC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3CCBA-B46F-4712-A14D-F259D05899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0CDC5-D59C-4F97-94B9-9BF8100EE65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E9988-90DD-46BE-AA19-76EE4DF614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F5108-0F0F-483C-9CFD-98F79B33EAF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68EC-2E6D-463A-BD5B-5FC2FF54D8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C015E-C721-4DCF-8C4A-EDB4B637C4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1AD1-F597-4226-99F2-846190BDB8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3D17-6253-42DD-B154-ACD09654D2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2B14-06C6-4438-906A-CBF5DEA60E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82EC3-1A58-4D5F-BB7A-1405046F72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5505-4DE8-4CE0-8B42-EF418814A7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0F086-8645-4B3D-8A14-B2A992D3BE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3A78-043C-4058-AC88-8F91821D9C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6560-B028-4E81-9430-B5582CCD10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C22E-AA1C-4920-970C-0198BAB166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A9193F4-8836-4AFC-A60C-70559E3F36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D9ABC4-3875-4B57-B615-AE8B50D6B66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343466" y="1268760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冀教版小学数学五年级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95892" y="2420888"/>
            <a:ext cx="85010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整理与复习</a:t>
            </a:r>
          </a:p>
        </p:txBody>
      </p:sp>
      <p:sp>
        <p:nvSpPr>
          <p:cNvPr id="5" name="矩形 4"/>
          <p:cNvSpPr/>
          <p:nvPr/>
        </p:nvSpPr>
        <p:spPr>
          <a:xfrm>
            <a:off x="2769333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列方程并求解。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428750"/>
            <a:ext cx="78581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4563" y="2143125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解：设这个数是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28875" y="2714625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6.1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7.6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5338" y="3333750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7.6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6.1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38538" y="3857625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1.5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44888" y="4405313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0.5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28875" y="5119688"/>
            <a:ext cx="4643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答：这个数是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0.5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列方程并求解。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7800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4563" y="2143125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解：设这个数是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43188" y="2714625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84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24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7563" y="3286125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84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57563" y="3857625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108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75" y="4405313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27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50" y="5048250"/>
            <a:ext cx="328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答：这个数是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858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一个三角形地的面积是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780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平方米。它的高是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米，底边是多少米？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643063"/>
            <a:ext cx="34575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2143125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解：设底边是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0250" y="2714625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30x÷2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780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71750" y="3262313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30x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780×2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50" y="3833813"/>
            <a:ext cx="264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30x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1560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28938" y="4405313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52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14500" y="4929188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答：底边是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52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先找出等量关系，在列方程解答</a:t>
            </a:r>
            <a:r>
              <a:rPr lang="zh-CN" altLang="en-US" sz="3200" b="1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 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8786813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844824"/>
            <a:ext cx="855345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经历对方程的知识和解方程进行系统复习、巩固提高的过程。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进一步掌握用等式的性质解方程的方法，能用方程正确解答实际问题。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在列方程解答问题的过程中，进一步了解方程的作用，增强学生对方程的信心。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15567" y="836712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85750" y="787400"/>
            <a:ext cx="882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看图列方程并求解。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复习巩固</a:t>
            </a:r>
          </a:p>
        </p:txBody>
      </p:sp>
      <p:pic>
        <p:nvPicPr>
          <p:cNvPr id="4100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0"/>
            <a:ext cx="8786813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4143375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0638" y="4143375"/>
            <a:ext cx="217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5.3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6.2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6538" y="4845050"/>
            <a:ext cx="5192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5.3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5.3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6.2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5.3</a:t>
            </a:r>
            <a:endParaRPr lang="zh-CN" altLang="en-US" sz="28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71688" y="54879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0.9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7750" y="4143375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576888" y="4143375"/>
            <a:ext cx="1992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366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22850" y="4845050"/>
            <a:ext cx="4121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366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endParaRPr lang="zh-CN" altLang="en-US" sz="28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43625" y="54879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360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57938" y="6119813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120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285750" y="787400"/>
            <a:ext cx="882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列方程解决问题，并检验。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复习巩固</a:t>
            </a:r>
          </a:p>
        </p:txBody>
      </p:sp>
      <p:pic>
        <p:nvPicPr>
          <p:cNvPr id="4" name="图片 3" descr="QQ截图20141216081910.png"/>
          <p:cNvPicPr>
            <a:picLocks noChangeAspect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160" y="3901721"/>
            <a:ext cx="59150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285750" y="1357313"/>
            <a:ext cx="8820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）一只大雁每分钟大约飞行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1420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米，比蝙蝠每分钟飞行米数的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倍少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80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米。蝙蝠每分钟飞行多少米？</a:t>
            </a:r>
          </a:p>
        </p:txBody>
      </p:sp>
      <p:pic>
        <p:nvPicPr>
          <p:cNvPr id="5126" name="Picture 1"/>
          <p:cNvPicPr>
            <a:picLocks noChangeAspect="1" noChangeArrowheads="1"/>
          </p:cNvPicPr>
          <p:nvPr/>
        </p:nvPicPr>
        <p:blipFill>
          <a:blip r:embed="rId4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2441575"/>
            <a:ext cx="4500562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536" y="3714750"/>
            <a:ext cx="585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解：设蝙蝠每分钟飞行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79811" y="4191000"/>
            <a:ext cx="2744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80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1420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94186" y="4572000"/>
            <a:ext cx="2744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1420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80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275136" y="5000625"/>
            <a:ext cx="274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1500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467223" y="542925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500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2723" y="5929313"/>
            <a:ext cx="585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答：蝙蝠每分钟飞行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500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285750" y="787400"/>
            <a:ext cx="882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列方程解决问题，并检验。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复习巩固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85750" y="1357313"/>
            <a:ext cx="8820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）李老师带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1000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元钱去买球，买了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个篮球以后，剩下的钱正好能买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个足球。一个足球的价钱是多少元？</a:t>
            </a:r>
          </a:p>
        </p:txBody>
      </p:sp>
      <p:pic>
        <p:nvPicPr>
          <p:cNvPr id="6149" name="Picture 1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428875"/>
            <a:ext cx="38576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3286125"/>
            <a:ext cx="585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解：设一个足球的价钱是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元。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00125" y="3833813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140×4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1000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33525" y="4286250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560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1000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28875" y="4714875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1000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560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428875" y="5191125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440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05088" y="5619750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220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28750" y="6143625"/>
            <a:ext cx="585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答：一个足球的价钱是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220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85750" y="787400"/>
            <a:ext cx="882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列方程解决问题，并检验。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复习巩固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85750" y="1357313"/>
            <a:ext cx="8820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）甲、乙两艘客轮同时从上海和武汉分别开出，相向而行，经过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小时相遇。相遇时甲船行驶了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500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千米。乙船平均每小时行多少千米？</a:t>
            </a:r>
          </a:p>
        </p:txBody>
      </p:sp>
      <p:pic>
        <p:nvPicPr>
          <p:cNvPr id="7173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928938"/>
            <a:ext cx="42862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000375"/>
            <a:ext cx="585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解：设乙船每小时行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千米。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71563" y="3548063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25x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500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1100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962150" y="4048125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25x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1100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500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966913" y="4548188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25x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600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335213" y="5060950"/>
            <a:ext cx="2022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8150" y="5643563"/>
            <a:ext cx="585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答：乙船每小时行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千米。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8194" name="图片 1" descr="3练一练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800100"/>
            <a:ext cx="2260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285750" y="22082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把下面每个方程与它的解连起来。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4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071813"/>
            <a:ext cx="754221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2571750" y="3429000"/>
            <a:ext cx="4143375" cy="7858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928938" y="4214813"/>
            <a:ext cx="3714750" cy="7858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3500438" y="3429000"/>
            <a:ext cx="3143250" cy="1571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解方程。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404938"/>
            <a:ext cx="7642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197643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47763" y="1976438"/>
            <a:ext cx="1992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45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857375" y="2382838"/>
            <a:ext cx="19923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45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24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57375" y="2833688"/>
            <a:ext cx="127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47875" y="3236913"/>
            <a:ext cx="908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14938" y="197643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934075" y="1976438"/>
            <a:ext cx="217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3.5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12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865938" y="2382838"/>
            <a:ext cx="2173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3.5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865938" y="2833688"/>
            <a:ext cx="145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8.5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056438" y="3236913"/>
            <a:ext cx="1450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4.25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9231" name="Picture 2"/>
          <p:cNvPicPr>
            <a:picLocks noChangeAspect="1" noChangeArrowheads="1"/>
          </p:cNvPicPr>
          <p:nvPr/>
        </p:nvPicPr>
        <p:blipFill>
          <a:blip r:embed="rId4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833813"/>
            <a:ext cx="7858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625" y="4333875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147763" y="4333875"/>
            <a:ext cx="271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5.8x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9.2x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72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428875" y="4833938"/>
            <a:ext cx="145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15x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72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801938" y="5311775"/>
            <a:ext cx="1270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4.8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00625" y="4333875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5719763" y="4333875"/>
            <a:ext cx="235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25x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460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429375" y="4833938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25x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460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429375" y="5311775"/>
            <a:ext cx="163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25x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425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6804025" y="5762625"/>
            <a:ext cx="1087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17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解方程。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571625"/>
            <a:ext cx="792956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20716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47763" y="2071688"/>
            <a:ext cx="217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1.6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143000" y="2690813"/>
            <a:ext cx="163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19.6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35088" y="3333750"/>
            <a:ext cx="127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4.9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30788" y="20716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749925" y="2071688"/>
            <a:ext cx="2536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7.7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12.2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643688" y="2690813"/>
            <a:ext cx="2536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12.2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7.7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643688" y="3333750"/>
            <a:ext cx="145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4.5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873875" y="3857625"/>
            <a:ext cx="127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1.5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全屏显示(4:3)</PresentationFormat>
  <Paragraphs>119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华文楷体</vt:lpstr>
      <vt:lpstr>华文隶书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2014-12-16T02:19:00Z</dcterms:created>
  <dcterms:modified xsi:type="dcterms:W3CDTF">2023-01-17T02:12:36Z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B5DDA29AF1A548178F1244EA07843B65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