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8"/>
  </p:notesMasterIdLst>
  <p:handoutMasterIdLst>
    <p:handoutMasterId r:id="rId29"/>
  </p:handoutMasterIdLst>
  <p:sldIdLst>
    <p:sldId id="2784" r:id="rId3"/>
    <p:sldId id="2851" r:id="rId4"/>
    <p:sldId id="2852" r:id="rId5"/>
    <p:sldId id="2853" r:id="rId6"/>
    <p:sldId id="2850" r:id="rId7"/>
    <p:sldId id="2854" r:id="rId8"/>
    <p:sldId id="2855" r:id="rId9"/>
    <p:sldId id="2856" r:id="rId10"/>
    <p:sldId id="2857" r:id="rId11"/>
    <p:sldId id="2858" r:id="rId12"/>
    <p:sldId id="2859" r:id="rId13"/>
    <p:sldId id="1414" r:id="rId14"/>
    <p:sldId id="2860" r:id="rId15"/>
    <p:sldId id="2861" r:id="rId16"/>
    <p:sldId id="2862" r:id="rId17"/>
    <p:sldId id="2863" r:id="rId18"/>
    <p:sldId id="2864" r:id="rId19"/>
    <p:sldId id="2865" r:id="rId20"/>
    <p:sldId id="2866" r:id="rId21"/>
    <p:sldId id="2867" r:id="rId22"/>
    <p:sldId id="1830" r:id="rId23"/>
    <p:sldId id="2750" r:id="rId24"/>
    <p:sldId id="2868" r:id="rId25"/>
    <p:sldId id="2869" r:id="rId26"/>
    <p:sldId id="2809"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339">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BE61"/>
    <a:srgbClr val="FEEFAC"/>
    <a:srgbClr val="F7FCFF"/>
    <a:srgbClr val="8C181E"/>
    <a:srgbClr val="C30F0F"/>
    <a:srgbClr val="A70C0A"/>
    <a:srgbClr val="D82930"/>
    <a:srgbClr val="D6272E"/>
    <a:srgbClr val="CC252F"/>
    <a:srgbClr val="EEB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7" autoAdjust="0"/>
    <p:restoredTop sz="94660"/>
  </p:normalViewPr>
  <p:slideViewPr>
    <p:cSldViewPr snapToGrid="0" showGuides="1">
      <p:cViewPr>
        <p:scale>
          <a:sx n="66" d="100"/>
          <a:sy n="66" d="100"/>
        </p:scale>
        <p:origin x="-2064" y="-1146"/>
      </p:cViewPr>
      <p:guideLst>
        <p:guide orient="horz" pos="2160"/>
        <p:guide orient="horz" pos="3339"/>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04FE3-EBCB-4EEC-958A-82DFA604CA6D}"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F0484-0F60-4837-8BE2-4414FF4B5C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12</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43494ED5-D662-4B4B-BC97-E55E2CEF262B}" type="slidenum">
              <a:rPr lang="zh-CN" altLang="en-US" smtClean="0"/>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5F0484-0F60-4837-8BE2-4414FF4B5C11}" type="slidenum">
              <a:rPr lang="zh-CN" altLang="en-US" smtClean="0"/>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1ppt.com/hangye/"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descr="图片包含 橙子, 桌子, 游戏机, 船&#10;&#10;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4" name="图片 3" descr="卡通人物&#10;&#10;低可信度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467545" y="6603236"/>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3"/>
              </a:rPr>
              <a:t>行业</a:t>
            </a:r>
            <a:r>
              <a:rPr kumimoji="0" lang="en-US" altLang="zh-CN" sz="100" b="0" i="0" u="none" strike="noStrike" kern="0" cap="none" spc="0" normalizeH="0" baseline="0" noProof="0" dirty="0" smtClean="0">
                <a:ln>
                  <a:noFill/>
                </a:ln>
                <a:solidFill>
                  <a:prstClr val="black"/>
                </a:solidFill>
                <a:effectLst/>
                <a:uLnTx/>
                <a:uFillTx/>
                <a:hlinkClick r:id="rId3"/>
              </a:rPr>
              <a:t>PPT</a:t>
            </a:r>
            <a:r>
              <a:rPr kumimoji="0" lang="zh-CN" altLang="en-US" sz="100" b="0" i="0" u="none" strike="noStrike" kern="0" cap="none" spc="0" normalizeH="0" baseline="0" noProof="0" dirty="0" smtClean="0">
                <a:ln>
                  <a:noFill/>
                </a:ln>
                <a:solidFill>
                  <a:prstClr val="black"/>
                </a:solidFill>
                <a:effectLst/>
                <a:uLnTx/>
                <a:uFillTx/>
                <a:hlinkClick r:id="rId3"/>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4" name="图片 3" descr="卡通人物&#10;&#10;低可信度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0"/>
            <a:ext cx="12192000" cy="6858000"/>
          </a:xfrm>
          <a:prstGeom prst="rect">
            <a:avLst/>
          </a:prstGeom>
        </p:spPr>
      </p:pic>
      <p:pic>
        <p:nvPicPr>
          <p:cNvPr id="3" name="图片 2" descr="红色的花&#10;&#10;中度可信度描述已自动生成"/>
          <p:cNvPicPr>
            <a:picLocks noChangeAspect="1"/>
          </p:cNvPicPr>
          <p:nvPr userDrawn="1"/>
        </p:nvPicPr>
        <p:blipFill>
          <a:blip r:embed="rId3"/>
          <a:stretch>
            <a:fillRect/>
          </a:stretch>
        </p:blipFill>
        <p:spPr>
          <a:xfrm rot="21123410" flipH="1">
            <a:off x="-460971" y="1394046"/>
            <a:ext cx="12448371" cy="7002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3" name="图片 2" descr="图片包含 水, 橙子, 桌子, 大&#10;&#10;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54575" y="2425700"/>
            <a:ext cx="2482850" cy="2482850"/>
          </a:xfrm>
          <a:custGeom>
            <a:avLst/>
            <a:gdLst>
              <a:gd name="connsiteX0" fmla="*/ 1241425 w 2482850"/>
              <a:gd name="connsiteY0" fmla="*/ 0 h 2482850"/>
              <a:gd name="connsiteX1" fmla="*/ 2482850 w 2482850"/>
              <a:gd name="connsiteY1" fmla="*/ 1241425 h 2482850"/>
              <a:gd name="connsiteX2" fmla="*/ 1241425 w 2482850"/>
              <a:gd name="connsiteY2" fmla="*/ 2482850 h 2482850"/>
              <a:gd name="connsiteX3" fmla="*/ 0 w 2482850"/>
              <a:gd name="connsiteY3" fmla="*/ 1241425 h 2482850"/>
              <a:gd name="connsiteX4" fmla="*/ 1241425 w 2482850"/>
              <a:gd name="connsiteY4" fmla="*/ 0 h 248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2482850">
                <a:moveTo>
                  <a:pt x="1241425" y="0"/>
                </a:moveTo>
                <a:cubicBezTo>
                  <a:pt x="1927045" y="0"/>
                  <a:pt x="2482850" y="555805"/>
                  <a:pt x="2482850" y="1241425"/>
                </a:cubicBezTo>
                <a:cubicBezTo>
                  <a:pt x="2482850" y="1927045"/>
                  <a:pt x="1927045" y="2482850"/>
                  <a:pt x="1241425" y="2482850"/>
                </a:cubicBezTo>
                <a:cubicBezTo>
                  <a:pt x="555805" y="2482850"/>
                  <a:pt x="0" y="1927045"/>
                  <a:pt x="0" y="1241425"/>
                </a:cubicBezTo>
                <a:cubicBezTo>
                  <a:pt x="0" y="555805"/>
                  <a:pt x="555805" y="0"/>
                  <a:pt x="1241425"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813515" y="3091954"/>
            <a:ext cx="3265319" cy="2182584"/>
          </a:xfrm>
          <a:custGeom>
            <a:avLst/>
            <a:gdLst>
              <a:gd name="connsiteX0" fmla="*/ 0 w 3265319"/>
              <a:gd name="connsiteY0" fmla="*/ 0 h 2182584"/>
              <a:gd name="connsiteX1" fmla="*/ 3265319 w 3265319"/>
              <a:gd name="connsiteY1" fmla="*/ 0 h 2182584"/>
              <a:gd name="connsiteX2" fmla="*/ 3265319 w 3265319"/>
              <a:gd name="connsiteY2" fmla="*/ 2182584 h 2182584"/>
              <a:gd name="connsiteX3" fmla="*/ 0 w 3265319"/>
              <a:gd name="connsiteY3" fmla="*/ 2182584 h 2182584"/>
            </a:gdLst>
            <a:ahLst/>
            <a:cxnLst>
              <a:cxn ang="0">
                <a:pos x="connsiteX0" y="connsiteY0"/>
              </a:cxn>
              <a:cxn ang="0">
                <a:pos x="connsiteX1" y="connsiteY1"/>
              </a:cxn>
              <a:cxn ang="0">
                <a:pos x="connsiteX2" y="connsiteY2"/>
              </a:cxn>
              <a:cxn ang="0">
                <a:pos x="connsiteX3" y="connsiteY3"/>
              </a:cxn>
            </a:cxnLst>
            <a:rect l="l" t="t" r="r" b="b"/>
            <a:pathLst>
              <a:path w="3265319" h="2182584">
                <a:moveTo>
                  <a:pt x="0" y="0"/>
                </a:moveTo>
                <a:lnTo>
                  <a:pt x="3265319" y="0"/>
                </a:lnTo>
                <a:lnTo>
                  <a:pt x="3265319" y="2182584"/>
                </a:lnTo>
                <a:lnTo>
                  <a:pt x="0" y="218258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1.png"/><Relationship Id="rId5" Type="http://schemas.openxmlformats.org/officeDocument/2006/relationships/tags" Target="../tags/tag6.xml"/><Relationship Id="rId10" Type="http://schemas.openxmlformats.org/officeDocument/2006/relationships/image" Target="../media/image10.png"/><Relationship Id="rId4" Type="http://schemas.openxmlformats.org/officeDocument/2006/relationships/tags" Target="../tags/tag5.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5.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20.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1.png"/><Relationship Id="rId5" Type="http://schemas.openxmlformats.org/officeDocument/2006/relationships/tags" Target="../tags/tag23.xml"/><Relationship Id="rId10" Type="http://schemas.openxmlformats.org/officeDocument/2006/relationships/image" Target="../media/image19.png"/><Relationship Id="rId4" Type="http://schemas.openxmlformats.org/officeDocument/2006/relationships/tags" Target="../tags/tag22.xml"/><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5.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5.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1689664" y="4305280"/>
            <a:ext cx="897731" cy="0"/>
          </a:xfrm>
          <a:prstGeom prst="line">
            <a:avLst/>
          </a:prstGeom>
          <a:ln w="12700">
            <a:gradFill>
              <a:gsLst>
                <a:gs pos="86000">
                  <a:srgbClr val="FEEFAC"/>
                </a:gs>
                <a:gs pos="2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239893" y="534775"/>
            <a:ext cx="2363009" cy="31547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9900" i="0" dirty="0">
                <a:blipFill dpi="0" rotWithShape="1">
                  <a:blip r:embed="rId9"/>
                  <a:srcRect/>
                  <a:tile tx="0" ty="0" sx="100000" sy="100000" flip="none" algn="tl"/>
                </a:blipFill>
                <a:effectLst>
                  <a:outerShdw blurRad="127000" dist="63500" dir="5400000" algn="ctr" rotWithShape="0">
                    <a:srgbClr val="000000">
                      <a:alpha val="40000"/>
                    </a:srgbClr>
                  </a:outerShdw>
                </a:effectLst>
                <a:latin typeface="汉仪大宋简" panose="02010609000101010101" pitchFamily="49" charset="-122"/>
                <a:ea typeface="汉仪大宋简" panose="02010609000101010101" pitchFamily="49" charset="-122"/>
                <a:cs typeface="+mn-ea"/>
                <a:sym typeface="+mn-lt"/>
              </a:rPr>
              <a:t>民</a:t>
            </a:r>
          </a:p>
        </p:txBody>
      </p:sp>
      <p:sp>
        <p:nvSpPr>
          <p:cNvPr id="23" name="文本框 22"/>
          <p:cNvSpPr txBox="1"/>
          <p:nvPr/>
        </p:nvSpPr>
        <p:spPr>
          <a:xfrm>
            <a:off x="3800349" y="567113"/>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9"/>
                  <a:srcRect/>
                  <a:tile tx="0" ty="0" sx="100000" sy="100000" flip="none" algn="tl"/>
                </a:blipFill>
                <a:effectLst>
                  <a:outerShdw blurRad="127000" dist="63500" dir="5400000" algn="ctr" rotWithShape="0">
                    <a:srgbClr val="000000">
                      <a:alpha val="40000"/>
                    </a:srgbClr>
                  </a:outerShdw>
                </a:effectLst>
                <a:latin typeface="汉仪大宋简" panose="02010609000101010101" pitchFamily="49" charset="-122"/>
                <a:ea typeface="汉仪大宋简" panose="02010609000101010101" pitchFamily="49" charset="-122"/>
                <a:cs typeface="+mn-ea"/>
                <a:sym typeface="+mn-lt"/>
              </a:rPr>
              <a:t>主</a:t>
            </a:r>
          </a:p>
        </p:txBody>
      </p:sp>
      <p:sp>
        <p:nvSpPr>
          <p:cNvPr id="28" name="文本框 27"/>
          <p:cNvSpPr txBox="1"/>
          <p:nvPr/>
        </p:nvSpPr>
        <p:spPr>
          <a:xfrm>
            <a:off x="4837030" y="1977294"/>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9"/>
                  <a:srcRect/>
                  <a:tile tx="0" ty="0" sx="100000" sy="100000" flip="none" algn="tl"/>
                </a:blipFill>
                <a:effectLst>
                  <a:outerShdw blurRad="127000" dist="63500" dir="5400000" algn="ctr" rotWithShape="0">
                    <a:srgbClr val="000000">
                      <a:alpha val="40000"/>
                    </a:srgbClr>
                  </a:outerShdw>
                </a:effectLst>
                <a:latin typeface="汉仪大宋简" panose="02010609000101010101" pitchFamily="49" charset="-122"/>
                <a:ea typeface="汉仪大宋简" panose="02010609000101010101" pitchFamily="49" charset="-122"/>
                <a:cs typeface="+mn-ea"/>
                <a:sym typeface="+mn-lt"/>
              </a:rPr>
              <a:t>生</a:t>
            </a:r>
          </a:p>
        </p:txBody>
      </p:sp>
      <p:sp>
        <p:nvSpPr>
          <p:cNvPr id="29" name="文本框 28"/>
          <p:cNvSpPr txBox="1"/>
          <p:nvPr/>
        </p:nvSpPr>
        <p:spPr>
          <a:xfrm>
            <a:off x="6503645" y="744945"/>
            <a:ext cx="1703097"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9"/>
                  <a:srcRect/>
                  <a:tile tx="0" ty="0" sx="100000" sy="100000" flip="none" algn="tl"/>
                </a:blipFill>
                <a:effectLst>
                  <a:outerShdw blurRad="127000" dist="63500" dir="5400000" algn="ctr" rotWithShape="0">
                    <a:srgbClr val="000000">
                      <a:alpha val="40000"/>
                    </a:srgbClr>
                  </a:outerShdw>
                </a:effectLst>
                <a:latin typeface="汉仪大宋简" panose="02010609000101010101" pitchFamily="49" charset="-122"/>
                <a:ea typeface="汉仪大宋简" panose="02010609000101010101" pitchFamily="49" charset="-122"/>
                <a:cs typeface="+mn-ea"/>
                <a:sym typeface="+mn-lt"/>
              </a:rPr>
              <a:t>活</a:t>
            </a:r>
          </a:p>
        </p:txBody>
      </p:sp>
      <p:sp>
        <p:nvSpPr>
          <p:cNvPr id="30" name="文本框 29"/>
          <p:cNvSpPr txBox="1"/>
          <p:nvPr/>
        </p:nvSpPr>
        <p:spPr>
          <a:xfrm>
            <a:off x="7814038" y="1646611"/>
            <a:ext cx="1703097"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9"/>
                  <a:srcRect/>
                  <a:tile tx="0" ty="0" sx="100000" sy="100000" flip="none" algn="tl"/>
                </a:blipFill>
                <a:effectLst>
                  <a:outerShdw blurRad="127000" dist="63500" dir="5400000" algn="ctr" rotWithShape="0">
                    <a:srgbClr val="000000">
                      <a:alpha val="40000"/>
                    </a:srgbClr>
                  </a:outerShdw>
                </a:effectLst>
                <a:latin typeface="汉仪大宋简" panose="02010609000101010101" pitchFamily="49" charset="-122"/>
                <a:ea typeface="汉仪大宋简" panose="02010609000101010101" pitchFamily="49" charset="-122"/>
                <a:cs typeface="+mn-ea"/>
                <a:sym typeface="+mn-lt"/>
              </a:rPr>
              <a:t>会</a:t>
            </a:r>
          </a:p>
        </p:txBody>
      </p:sp>
      <p:sp>
        <p:nvSpPr>
          <p:cNvPr id="31" name="PA-文本框 19"/>
          <p:cNvSpPr txBox="1"/>
          <p:nvPr>
            <p:custDataLst>
              <p:tags r:id="rId1"/>
            </p:custDataLst>
          </p:nvPr>
        </p:nvSpPr>
        <p:spPr>
          <a:xfrm>
            <a:off x="2523353" y="4083975"/>
            <a:ext cx="7080453" cy="475579"/>
          </a:xfrm>
          <a:prstGeom prst="rect">
            <a:avLst/>
          </a:prstGeom>
          <a:noFill/>
          <a:ln>
            <a:noFill/>
          </a:ln>
          <a:effectLst/>
        </p:spPr>
        <p:txBody>
          <a:bodyPr wrap="square" rtlCol="0">
            <a:spAutoFit/>
          </a:bodyPr>
          <a:lstStyle>
            <a:defPPr>
              <a:defRPr lang="zh-CN"/>
            </a:defPPr>
            <a:lvl1pP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zh-CN" altLang="en-US" sz="2400" dirty="0">
                <a:latin typeface="+mn-lt"/>
                <a:ea typeface="+mn-ea"/>
                <a:cs typeface="+mn-ea"/>
                <a:sym typeface="+mn-lt"/>
              </a:rPr>
              <a:t>主题教育专题民主生活会班子（个人）检视剖析</a:t>
            </a:r>
          </a:p>
        </p:txBody>
      </p:sp>
      <p:pic>
        <p:nvPicPr>
          <p:cNvPr id="14" name="图片 13" descr="卡通人物&#10;&#10;低可信度描述已自动生成"/>
          <p:cNvPicPr>
            <a:picLocks noChangeAspect="1"/>
          </p:cNvPicPr>
          <p:nvPr/>
        </p:nvPicPr>
        <p:blipFill>
          <a:blip r:embed="rId10" cstate="screen"/>
          <a:stretch>
            <a:fillRect/>
          </a:stretch>
        </p:blipFill>
        <p:spPr>
          <a:xfrm>
            <a:off x="5689704" y="638630"/>
            <a:ext cx="959040" cy="853524"/>
          </a:xfrm>
          <a:prstGeom prst="rect">
            <a:avLst/>
          </a:prstGeom>
        </p:spPr>
      </p:pic>
      <p:sp>
        <p:nvSpPr>
          <p:cNvPr id="32" name="PA-矩形 4"/>
          <p:cNvSpPr txBox="1">
            <a:spLocks noChangeArrowheads="1"/>
          </p:cNvSpPr>
          <p:nvPr>
            <p:custDataLst>
              <p:tags r:id="rId2"/>
            </p:custDataLst>
          </p:nvPr>
        </p:nvSpPr>
        <p:spPr bwMode="auto">
          <a:xfrm>
            <a:off x="4481898" y="4809020"/>
            <a:ext cx="1207806" cy="294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eaLnBrk="1" fontAlgn="base" latinLnBrk="0" hangingPunct="1">
              <a:lnSpc>
                <a:spcPct val="100000"/>
              </a:lnSpc>
              <a:spcBef>
                <a:spcPct val="0"/>
              </a:spcBef>
              <a:spcAft>
                <a:spcPct val="0"/>
              </a:spcAft>
              <a:buClrTx/>
              <a:buSzTx/>
              <a:buFontTx/>
              <a:buNone/>
              <a:defRPr/>
            </a:pPr>
            <a:r>
              <a:rPr lang="en-US" altLang="zh-CN" sz="1600" b="0" kern="0" smtClean="0">
                <a:solidFill>
                  <a:srgbClr val="FEEFAC"/>
                </a:solidFill>
                <a:latin typeface="+mn-lt"/>
                <a:ea typeface="+mn-ea"/>
                <a:cs typeface="+mn-ea"/>
                <a:sym typeface="+mn-lt"/>
              </a:rPr>
              <a:t>PPT818</a:t>
            </a:r>
            <a:endParaRPr kumimoji="0" lang="zh-CN" altLang="en-US" sz="1600" b="0" i="0" u="none" strike="noStrike" kern="0" cap="none" spc="0" normalizeH="0" baseline="0" noProof="0" dirty="0">
              <a:ln>
                <a:noFill/>
              </a:ln>
              <a:solidFill>
                <a:srgbClr val="FEEFAC"/>
              </a:solidFill>
              <a:effectLst/>
              <a:uLnTx/>
              <a:uFillTx/>
              <a:latin typeface="+mn-lt"/>
              <a:ea typeface="+mn-ea"/>
              <a:cs typeface="+mn-ea"/>
              <a:sym typeface="+mn-lt"/>
            </a:endParaRPr>
          </a:p>
        </p:txBody>
      </p:sp>
      <p:sp>
        <p:nvSpPr>
          <p:cNvPr id="33" name="PA-任意多边形 9"/>
          <p:cNvSpPr>
            <a:spLocks noEditPoints="1"/>
          </p:cNvSpPr>
          <p:nvPr>
            <p:custDataLst>
              <p:tags r:id="rId3"/>
            </p:custDataLst>
          </p:nvPr>
        </p:nvSpPr>
        <p:spPr bwMode="auto">
          <a:xfrm>
            <a:off x="4136995" y="4833784"/>
            <a:ext cx="297278"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34" name="PA-矩形 4"/>
          <p:cNvSpPr txBox="1">
            <a:spLocks noChangeArrowheads="1"/>
          </p:cNvSpPr>
          <p:nvPr>
            <p:custDataLst>
              <p:tags r:id="rId4"/>
            </p:custDataLst>
          </p:nvPr>
        </p:nvSpPr>
        <p:spPr bwMode="auto">
          <a:xfrm>
            <a:off x="6725902" y="4809020"/>
            <a:ext cx="1806241"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defRPr/>
            </a:pPr>
            <a:r>
              <a:rPr lang="en-US" altLang="zh-CN" sz="1600" b="0" kern="0" dirty="0" smtClean="0">
                <a:solidFill>
                  <a:srgbClr val="FEEFAC"/>
                </a:solidFill>
                <a:latin typeface="+mn-lt"/>
                <a:ea typeface="+mn-ea"/>
                <a:cs typeface="+mn-ea"/>
                <a:sym typeface="+mn-lt"/>
              </a:rPr>
              <a:t>20XX</a:t>
            </a:r>
            <a:r>
              <a:rPr lang="zh-CN" altLang="en-US" sz="1600" b="0" kern="0" dirty="0" smtClean="0">
                <a:solidFill>
                  <a:srgbClr val="FEEFAC"/>
                </a:solidFill>
                <a:latin typeface="+mn-lt"/>
                <a:ea typeface="+mn-ea"/>
                <a:cs typeface="+mn-ea"/>
                <a:sym typeface="+mn-lt"/>
              </a:rPr>
              <a:t>年</a:t>
            </a:r>
            <a:r>
              <a:rPr lang="en-US" altLang="zh-CN" sz="1600" b="0" kern="0" dirty="0" smtClean="0">
                <a:solidFill>
                  <a:srgbClr val="FEEFAC"/>
                </a:solidFill>
                <a:latin typeface="+mn-lt"/>
                <a:ea typeface="+mn-ea"/>
                <a:cs typeface="+mn-ea"/>
                <a:sym typeface="+mn-lt"/>
              </a:rPr>
              <a:t>XX</a:t>
            </a:r>
            <a:r>
              <a:rPr lang="zh-CN" altLang="en-US" sz="1600" b="0" kern="0" dirty="0" smtClean="0">
                <a:solidFill>
                  <a:srgbClr val="FEEFAC"/>
                </a:solidFill>
                <a:latin typeface="+mn-lt"/>
                <a:ea typeface="+mn-ea"/>
                <a:cs typeface="+mn-ea"/>
                <a:sym typeface="+mn-lt"/>
              </a:rPr>
              <a:t>月</a:t>
            </a:r>
            <a:endParaRPr lang="zh-CN" altLang="en-US" sz="1600" b="0" kern="0" dirty="0">
              <a:solidFill>
                <a:srgbClr val="FEEFAC"/>
              </a:solidFill>
              <a:latin typeface="+mn-lt"/>
              <a:ea typeface="+mn-ea"/>
              <a:cs typeface="+mn-ea"/>
              <a:sym typeface="+mn-lt"/>
            </a:endParaRPr>
          </a:p>
        </p:txBody>
      </p:sp>
      <p:grpSp>
        <p:nvGrpSpPr>
          <p:cNvPr id="35" name="PA-组合 19"/>
          <p:cNvGrpSpPr/>
          <p:nvPr>
            <p:custDataLst>
              <p:tags r:id="rId5"/>
            </p:custDataLst>
          </p:nvPr>
        </p:nvGrpSpPr>
        <p:grpSpPr>
          <a:xfrm>
            <a:off x="6397995" y="4831402"/>
            <a:ext cx="303292" cy="303290"/>
            <a:chOff x="6825228" y="4785753"/>
            <a:chExt cx="303292" cy="303290"/>
          </a:xfrm>
        </p:grpSpPr>
        <p:sp>
          <p:nvSpPr>
            <p:cNvPr id="36" name="PA-椭圆 18"/>
            <p:cNvSpPr/>
            <p:nvPr>
              <p:custDataLst>
                <p:tags r:id="rId6"/>
              </p:custDataLst>
            </p:nvPr>
          </p:nvSpPr>
          <p:spPr>
            <a:xfrm>
              <a:off x="6825228" y="4785753"/>
              <a:ext cx="303292" cy="303290"/>
            </a:xfrm>
            <a:prstGeom prst="ellipse">
              <a:avLst/>
            </a:pr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solidFill>
                  <a:schemeClr val="tx1"/>
                </a:solidFill>
                <a:cs typeface="+mn-ea"/>
                <a:sym typeface="+mn-lt"/>
              </a:endParaRPr>
            </a:p>
          </p:txBody>
        </p:sp>
        <p:pic>
          <p:nvPicPr>
            <p:cNvPr id="37" name="PA-Graphic 17"/>
            <p:cNvPicPr>
              <a:picLocks noChangeAspect="1"/>
            </p:cNvPicPr>
            <p:nvPr>
              <p:custDataLst>
                <p:tags r:id="rId7"/>
              </p:custDataLst>
            </p:nvPr>
          </p:nvPicPr>
          <p:blipFill>
            <a:blip r:embed="rId11" cstate="screen">
              <a:extLst>
                <a:ext uri="{96DAC541-7B7A-43D3-8B79-37D633B846F1}">
                  <asvg:svgBlip xmlns:asvg="http://schemas.microsoft.com/office/drawing/2016/SVG/main" xmlns="" r:embed="rId12"/>
                </a:ext>
              </a:extLst>
            </a:blip>
            <a:stretch>
              <a:fillRect/>
            </a:stretch>
          </p:blipFill>
          <p:spPr>
            <a:xfrm>
              <a:off x="6856745" y="4817269"/>
              <a:ext cx="240258" cy="240258"/>
            </a:xfrm>
            <a:prstGeom prst="rect">
              <a:avLst/>
            </a:prstGeom>
          </p:spPr>
        </p:pic>
      </p:grpSp>
      <p:cxnSp>
        <p:nvCxnSpPr>
          <p:cNvPr id="38" name="直接连接符 37"/>
          <p:cNvCxnSpPr/>
          <p:nvPr/>
        </p:nvCxnSpPr>
        <p:spPr>
          <a:xfrm flipH="1">
            <a:off x="9424536" y="4305280"/>
            <a:ext cx="897731" cy="0"/>
          </a:xfrm>
          <a:prstGeom prst="line">
            <a:avLst/>
          </a:prstGeom>
          <a:ln w="12700">
            <a:gradFill>
              <a:gsLst>
                <a:gs pos="86000">
                  <a:srgbClr val="FEEFAC"/>
                </a:gs>
                <a:gs pos="2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图片 4" descr="白色的鸟&#10;&#10;描述已自动生成"/>
          <p:cNvPicPr>
            <a:picLocks noChangeAspect="1"/>
          </p:cNvPicPr>
          <p:nvPr/>
        </p:nvPicPr>
        <p:blipFill>
          <a:blip r:embed="rId13" cstate="screen"/>
          <a:stretch>
            <a:fillRect/>
          </a:stretch>
        </p:blipFill>
        <p:spPr>
          <a:xfrm>
            <a:off x="411010" y="566315"/>
            <a:ext cx="2356309" cy="1626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8" grpId="0"/>
      <p:bldP spid="29" grpId="0"/>
      <p:bldP spid="30" grpId="0"/>
      <p:bldP spid="31" grpId="0"/>
      <p:bldP spid="32" grpId="0"/>
      <p:bldP spid="33" grpId="0" animBg="1"/>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4"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5" name="直接连接符 4"/>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79158" y="1673778"/>
            <a:ext cx="4259940" cy="4259940"/>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3900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093788" y="2453178"/>
            <a:ext cx="2740858" cy="27408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1258847" y="3846018"/>
            <a:ext cx="2410740" cy="584775"/>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3200" i="0" spc="0" dirty="0">
                <a:effectLst/>
                <a:latin typeface="+mn-lt"/>
                <a:ea typeface="+mn-ea"/>
                <a:cs typeface="+mn-ea"/>
                <a:sym typeface="+mn-lt"/>
              </a:rPr>
              <a:t>原因剖析</a:t>
            </a:r>
          </a:p>
        </p:txBody>
      </p:sp>
      <p:sp>
        <p:nvSpPr>
          <p:cNvPr id="10" name="矩形 9"/>
          <p:cNvSpPr/>
          <p:nvPr/>
        </p:nvSpPr>
        <p:spPr>
          <a:xfrm>
            <a:off x="4319456" y="2150331"/>
            <a:ext cx="6778756" cy="904863"/>
          </a:xfrm>
          <a:prstGeom prst="rect">
            <a:avLst/>
          </a:prstGeom>
        </p:spPr>
        <p:txBody>
          <a:bodyPr wrap="square">
            <a:spAutoFit/>
          </a:bodyPr>
          <a:lstStyle/>
          <a:p>
            <a:pPr lvl="0">
              <a:lnSpc>
                <a:spcPct val="110000"/>
              </a:lnSpc>
              <a:defRPr/>
            </a:pPr>
            <a:r>
              <a:rPr lang="zh-CN" altLang="en-US" sz="1600" dirty="0">
                <a:solidFill>
                  <a:schemeClr val="tx1">
                    <a:lumMod val="75000"/>
                    <a:lumOff val="25000"/>
                  </a:schemeClr>
                </a:solidFill>
                <a:cs typeface="+mn-ea"/>
                <a:sym typeface="+mn-lt"/>
              </a:rPr>
              <a:t>我们党进行的一切奋斗，无论是革命战争年代浴血奋战推翻“三座大山”，还是和平建设时期建立社会主义制度，进行社会主义革命、建设和改革，归根到底都是为了实现好、维护好、发展好最广大人民的根本利益</a:t>
            </a:r>
          </a:p>
        </p:txBody>
      </p:sp>
      <p:sp>
        <p:nvSpPr>
          <p:cNvPr id="11" name="椭圆 10"/>
          <p:cNvSpPr/>
          <p:nvPr/>
        </p:nvSpPr>
        <p:spPr bwMode="auto">
          <a:xfrm>
            <a:off x="3834646" y="2447382"/>
            <a:ext cx="368104" cy="36810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altLang="zh-CN" dirty="0">
                <a:ln w="19050">
                  <a:noFill/>
                </a:ln>
                <a:gradFill>
                  <a:gsLst>
                    <a:gs pos="100000">
                      <a:srgbClr val="E9BE61"/>
                    </a:gs>
                    <a:gs pos="49000">
                      <a:srgbClr val="FEEFAC"/>
                    </a:gs>
                  </a:gsLst>
                  <a:lin ang="5400000" scaled="0"/>
                </a:gradFill>
                <a:cs typeface="+mn-ea"/>
                <a:sym typeface="+mn-lt"/>
              </a:rPr>
              <a:t>1</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12" name="矩形 11"/>
          <p:cNvSpPr/>
          <p:nvPr/>
        </p:nvSpPr>
        <p:spPr>
          <a:xfrm>
            <a:off x="4702364" y="3452763"/>
            <a:ext cx="6230789" cy="634020"/>
          </a:xfrm>
          <a:prstGeom prst="rect">
            <a:avLst/>
          </a:prstGeom>
        </p:spPr>
        <p:txBody>
          <a:bodyPr wrap="square">
            <a:spAutoFit/>
          </a:bodyPr>
          <a:lstStyle/>
          <a:p>
            <a:pPr lvl="0">
              <a:lnSpc>
                <a:spcPct val="110000"/>
              </a:lnSpc>
              <a:defRPr/>
            </a:pPr>
            <a:r>
              <a:rPr lang="zh-CN" altLang="en-US" sz="1600" dirty="0">
                <a:solidFill>
                  <a:schemeClr val="tx1">
                    <a:lumMod val="75000"/>
                    <a:lumOff val="25000"/>
                  </a:schemeClr>
                </a:solidFill>
                <a:cs typeface="+mn-ea"/>
                <a:sym typeface="+mn-lt"/>
              </a:rPr>
              <a:t>近</a:t>
            </a:r>
            <a:r>
              <a:rPr lang="en-US" altLang="zh-CN" sz="1600" dirty="0">
                <a:solidFill>
                  <a:schemeClr val="tx1">
                    <a:lumMod val="75000"/>
                    <a:lumOff val="25000"/>
                  </a:schemeClr>
                </a:solidFill>
                <a:cs typeface="+mn-ea"/>
                <a:sym typeface="+mn-lt"/>
              </a:rPr>
              <a:t>100</a:t>
            </a:r>
            <a:r>
              <a:rPr lang="zh-CN" altLang="en-US" sz="1600" dirty="0">
                <a:solidFill>
                  <a:schemeClr val="tx1">
                    <a:lumMod val="75000"/>
                    <a:lumOff val="25000"/>
                  </a:schemeClr>
                </a:solidFill>
                <a:cs typeface="+mn-ea"/>
                <a:sym typeface="+mn-lt"/>
              </a:rPr>
              <a:t>年来，中国共产党人为了人民的利益，始终坚持吃苦在前、奉献在前，不惧流血流汗，乃至牺牲宝贵的生命</a:t>
            </a:r>
          </a:p>
        </p:txBody>
      </p:sp>
      <p:sp>
        <p:nvSpPr>
          <p:cNvPr id="13" name="椭圆 12"/>
          <p:cNvSpPr/>
          <p:nvPr/>
        </p:nvSpPr>
        <p:spPr bwMode="auto">
          <a:xfrm>
            <a:off x="4296785" y="3576360"/>
            <a:ext cx="368104" cy="36810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altLang="zh-CN" dirty="0">
                <a:ln w="19050">
                  <a:noFill/>
                </a:ln>
                <a:gradFill>
                  <a:gsLst>
                    <a:gs pos="100000">
                      <a:srgbClr val="E9BE61"/>
                    </a:gs>
                    <a:gs pos="49000">
                      <a:srgbClr val="FEEFAC"/>
                    </a:gs>
                  </a:gsLst>
                  <a:lin ang="5400000" scaled="0"/>
                </a:gradFill>
                <a:cs typeface="+mn-ea"/>
                <a:sym typeface="+mn-lt"/>
              </a:rPr>
              <a:t>2</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14" name="矩形 13"/>
          <p:cNvSpPr/>
          <p:nvPr/>
        </p:nvSpPr>
        <p:spPr>
          <a:xfrm>
            <a:off x="4503551" y="4607272"/>
            <a:ext cx="6452316" cy="632460"/>
          </a:xfrm>
          <a:prstGeom prst="rect">
            <a:avLst/>
          </a:prstGeom>
        </p:spPr>
        <p:txBody>
          <a:bodyPr wrap="square">
            <a:spAutoFit/>
          </a:bodyPr>
          <a:lstStyle/>
          <a:p>
            <a:pPr lvl="0">
              <a:lnSpc>
                <a:spcPct val="110000"/>
              </a:lnSpc>
              <a:defRPr/>
            </a:pPr>
            <a:r>
              <a:rPr lang="zh-CN" altLang="en-US" sz="1600" dirty="0">
                <a:solidFill>
                  <a:schemeClr val="tx1">
                    <a:lumMod val="75000"/>
                    <a:lumOff val="25000"/>
                  </a:schemeClr>
                </a:solidFill>
                <a:cs typeface="+mn-ea"/>
                <a:sym typeface="+mn-lt"/>
              </a:rPr>
              <a:t>爱届中央监察委员会</a:t>
            </a:r>
            <a:r>
              <a:rPr lang="en-US" altLang="zh-CN" sz="1600" dirty="0">
                <a:solidFill>
                  <a:schemeClr val="tx1">
                    <a:lumMod val="75000"/>
                    <a:lumOff val="25000"/>
                  </a:schemeClr>
                </a:solidFill>
                <a:cs typeface="+mn-ea"/>
                <a:sym typeface="+mn-lt"/>
              </a:rPr>
              <a:t>10</a:t>
            </a:r>
            <a:r>
              <a:rPr lang="zh-CN" altLang="en-US" sz="1600" dirty="0">
                <a:solidFill>
                  <a:schemeClr val="tx1">
                    <a:lumMod val="75000"/>
                    <a:lumOff val="25000"/>
                  </a:schemeClr>
                </a:solidFill>
                <a:cs typeface="+mn-ea"/>
                <a:sym typeface="+mn-lt"/>
              </a:rPr>
              <a:t>名委员和候补委员中，</a:t>
            </a:r>
            <a:r>
              <a:rPr lang="en-US" altLang="zh-CN" sz="1600" dirty="0">
                <a:solidFill>
                  <a:schemeClr val="tx1">
                    <a:lumMod val="75000"/>
                    <a:lumOff val="25000"/>
                  </a:schemeClr>
                </a:solidFill>
                <a:cs typeface="+mn-ea"/>
                <a:sym typeface="+mn-lt"/>
              </a:rPr>
              <a:t>8</a:t>
            </a:r>
            <a:r>
              <a:rPr lang="zh-CN" altLang="en-US" sz="1600" dirty="0">
                <a:solidFill>
                  <a:schemeClr val="tx1">
                    <a:lumMod val="75000"/>
                    <a:lumOff val="25000"/>
                  </a:schemeClr>
                </a:solidFill>
                <a:cs typeface="+mn-ea"/>
                <a:sym typeface="+mn-lt"/>
              </a:rPr>
              <a:t>人为党英勇献身，没有一人叛党投敌</a:t>
            </a:r>
          </a:p>
        </p:txBody>
      </p:sp>
      <p:sp>
        <p:nvSpPr>
          <p:cNvPr id="15" name="椭圆 14"/>
          <p:cNvSpPr/>
          <p:nvPr/>
        </p:nvSpPr>
        <p:spPr bwMode="auto">
          <a:xfrm>
            <a:off x="3951352" y="4755039"/>
            <a:ext cx="368104" cy="36810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altLang="zh-CN" dirty="0">
                <a:ln w="19050">
                  <a:noFill/>
                </a:ln>
                <a:gradFill>
                  <a:gsLst>
                    <a:gs pos="100000">
                      <a:srgbClr val="E9BE61"/>
                    </a:gs>
                    <a:gs pos="49000">
                      <a:srgbClr val="FEEFAC"/>
                    </a:gs>
                  </a:gsLst>
                  <a:lin ang="5400000" scaled="0"/>
                </a:gradFill>
                <a:cs typeface="+mn-ea"/>
                <a:sym typeface="+mn-lt"/>
              </a:rPr>
              <a:t>3</a:t>
            </a:r>
            <a:endParaRPr lang="zh-CN" altLang="en-US" dirty="0">
              <a:ln w="19050">
                <a:noFill/>
              </a:ln>
              <a:gradFill>
                <a:gsLst>
                  <a:gs pos="100000">
                    <a:srgbClr val="E9BE61"/>
                  </a:gs>
                  <a:gs pos="49000">
                    <a:srgbClr val="FEEFAC"/>
                  </a:gs>
                </a:gsLst>
                <a:lin ang="5400000" scaled="0"/>
              </a:gradFill>
              <a:cs typeface="+mn-ea"/>
              <a:sym typeface="+mn-lt"/>
            </a:endParaRPr>
          </a:p>
        </p:txBody>
      </p:sp>
      <p:pic>
        <p:nvPicPr>
          <p:cNvPr id="16" name="图片 15" descr="卡通人物&#10;&#10;低可信度描述已自动生成"/>
          <p:cNvPicPr>
            <a:picLocks noChangeAspect="1"/>
          </p:cNvPicPr>
          <p:nvPr/>
        </p:nvPicPr>
        <p:blipFill>
          <a:blip r:embed="rId2" cstate="screen"/>
          <a:stretch>
            <a:fillRect/>
          </a:stretch>
        </p:blipFill>
        <p:spPr>
          <a:xfrm>
            <a:off x="2077024" y="3050721"/>
            <a:ext cx="774386" cy="6891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p:bldP spid="10" grpId="0"/>
      <p:bldP spid="11" grpId="0" animBg="1"/>
      <p:bldP spid="12" grpId="0"/>
      <p:bldP spid="13"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4"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5" name="直接连接符 4"/>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bwMode="auto">
          <a:xfrm>
            <a:off x="1" y="2465062"/>
            <a:ext cx="12192000" cy="1070076"/>
          </a:xfrm>
          <a:prstGeom prst="rect">
            <a:avLst/>
          </a:prstGeom>
          <a:solidFill>
            <a:schemeClr val="bg1">
              <a:lumMod val="85000"/>
              <a:alpha val="48000"/>
            </a:schemeClr>
          </a:solidFill>
          <a:ln w="12700" cap="flat">
            <a:noFill/>
            <a:prstDash val="solid"/>
            <a:miter lim="800000"/>
          </a:ln>
          <a:effectLst/>
        </p:spPr>
        <p:txBody>
          <a:bodyPr vert="horz" wrap="square" lIns="0" tIns="0" rIns="0" bIns="0" numCol="1" anchor="ctr" anchorCtr="0" compatLnSpc="1"/>
          <a:lstStyle/>
          <a:p>
            <a:pPr algn="ctr"/>
            <a:endParaRPr lang="zh-CN" altLang="en-US" sz="1800">
              <a:solidFill>
                <a:schemeClr val="bg1"/>
              </a:solidFill>
              <a:cs typeface="+mn-ea"/>
              <a:sym typeface="+mn-lt"/>
            </a:endParaRPr>
          </a:p>
        </p:txBody>
      </p:sp>
      <p:sp>
        <p:nvSpPr>
          <p:cNvPr id="12" name="椭圆 11"/>
          <p:cNvSpPr/>
          <p:nvPr/>
        </p:nvSpPr>
        <p:spPr bwMode="auto">
          <a:xfrm>
            <a:off x="1435525" y="1904762"/>
            <a:ext cx="2031077" cy="203107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3" name="椭圆 12"/>
          <p:cNvSpPr/>
          <p:nvPr/>
        </p:nvSpPr>
        <p:spPr bwMode="auto">
          <a:xfrm>
            <a:off x="3885844" y="1904762"/>
            <a:ext cx="2031077" cy="203107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4" name="椭圆 13"/>
          <p:cNvSpPr/>
          <p:nvPr/>
        </p:nvSpPr>
        <p:spPr bwMode="auto">
          <a:xfrm>
            <a:off x="6353149" y="1904762"/>
            <a:ext cx="2031077" cy="203107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5" name="椭圆 14"/>
          <p:cNvSpPr/>
          <p:nvPr/>
        </p:nvSpPr>
        <p:spPr bwMode="auto">
          <a:xfrm>
            <a:off x="8817085" y="1904762"/>
            <a:ext cx="2031077" cy="203107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6" name="矩形 15"/>
          <p:cNvSpPr/>
          <p:nvPr/>
        </p:nvSpPr>
        <p:spPr>
          <a:xfrm>
            <a:off x="1531602" y="2351170"/>
            <a:ext cx="1838922" cy="1175706"/>
          </a:xfrm>
          <a:prstGeom prst="rect">
            <a:avLst/>
          </a:prstGeom>
          <a:noFill/>
          <a:ln>
            <a:noFill/>
          </a:ln>
          <a:effectLst/>
        </p:spPr>
        <p:txBody>
          <a:bodyPr wrap="square" rtlCol="0">
            <a:spAutoFit/>
          </a:bodyPr>
          <a:lstStyle/>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人员配</a:t>
            </a:r>
            <a:endParaRPr lang="en-US" altLang="zh-CN" sz="3200" dirty="0">
              <a:ln w="19050">
                <a:noFill/>
              </a:ln>
              <a:gradFill>
                <a:gsLst>
                  <a:gs pos="100000">
                    <a:srgbClr val="E9BE61"/>
                  </a:gs>
                  <a:gs pos="49000">
                    <a:srgbClr val="FEEFAC"/>
                  </a:gs>
                </a:gsLst>
                <a:lin ang="5400000" scaled="0"/>
              </a:gradFill>
              <a:cs typeface="+mn-ea"/>
              <a:sym typeface="+mn-lt"/>
            </a:endParaRPr>
          </a:p>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置不足</a:t>
            </a:r>
          </a:p>
        </p:txBody>
      </p:sp>
      <p:sp>
        <p:nvSpPr>
          <p:cNvPr id="17" name="矩形 16"/>
          <p:cNvSpPr/>
          <p:nvPr/>
        </p:nvSpPr>
        <p:spPr>
          <a:xfrm>
            <a:off x="3981921" y="2351170"/>
            <a:ext cx="1838922" cy="1175706"/>
          </a:xfrm>
          <a:prstGeom prst="rect">
            <a:avLst/>
          </a:prstGeom>
          <a:noFill/>
          <a:ln>
            <a:noFill/>
          </a:ln>
          <a:effectLst/>
        </p:spPr>
        <p:txBody>
          <a:bodyPr wrap="square" rtlCol="0">
            <a:spAutoFit/>
          </a:bodyPr>
          <a:lstStyle/>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技术能</a:t>
            </a:r>
            <a:endParaRPr lang="en-US" altLang="zh-CN" sz="3200" dirty="0">
              <a:ln w="19050">
                <a:noFill/>
              </a:ln>
              <a:gradFill>
                <a:gsLst>
                  <a:gs pos="100000">
                    <a:srgbClr val="E9BE61"/>
                  </a:gs>
                  <a:gs pos="49000">
                    <a:srgbClr val="FEEFAC"/>
                  </a:gs>
                </a:gsLst>
                <a:lin ang="5400000" scaled="0"/>
              </a:gradFill>
              <a:cs typeface="+mn-ea"/>
              <a:sym typeface="+mn-lt"/>
            </a:endParaRPr>
          </a:p>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力弱</a:t>
            </a:r>
          </a:p>
        </p:txBody>
      </p:sp>
      <p:sp>
        <p:nvSpPr>
          <p:cNvPr id="18" name="矩形 17"/>
          <p:cNvSpPr/>
          <p:nvPr/>
        </p:nvSpPr>
        <p:spPr>
          <a:xfrm>
            <a:off x="6449226" y="2351170"/>
            <a:ext cx="1838922" cy="1175706"/>
          </a:xfrm>
          <a:prstGeom prst="rect">
            <a:avLst/>
          </a:prstGeom>
          <a:noFill/>
          <a:ln>
            <a:noFill/>
          </a:ln>
          <a:effectLst/>
        </p:spPr>
        <p:txBody>
          <a:bodyPr wrap="square" rtlCol="0">
            <a:spAutoFit/>
          </a:bodyPr>
          <a:lstStyle/>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工作水</a:t>
            </a:r>
            <a:endParaRPr lang="en-US" altLang="zh-CN" sz="3200" dirty="0">
              <a:ln w="19050">
                <a:noFill/>
              </a:ln>
              <a:gradFill>
                <a:gsLst>
                  <a:gs pos="100000">
                    <a:srgbClr val="E9BE61"/>
                  </a:gs>
                  <a:gs pos="49000">
                    <a:srgbClr val="FEEFAC"/>
                  </a:gs>
                </a:gsLst>
                <a:lin ang="5400000" scaled="0"/>
              </a:gradFill>
              <a:cs typeface="+mn-ea"/>
              <a:sym typeface="+mn-lt"/>
            </a:endParaRPr>
          </a:p>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平不高</a:t>
            </a:r>
          </a:p>
        </p:txBody>
      </p:sp>
      <p:sp>
        <p:nvSpPr>
          <p:cNvPr id="19" name="矩形 18"/>
          <p:cNvSpPr/>
          <p:nvPr/>
        </p:nvSpPr>
        <p:spPr>
          <a:xfrm>
            <a:off x="8913162" y="2351170"/>
            <a:ext cx="1838922" cy="1175706"/>
          </a:xfrm>
          <a:prstGeom prst="rect">
            <a:avLst/>
          </a:prstGeom>
          <a:noFill/>
          <a:ln>
            <a:noFill/>
          </a:ln>
          <a:effectLst/>
        </p:spPr>
        <p:txBody>
          <a:bodyPr wrap="square" rtlCol="0">
            <a:spAutoFit/>
          </a:bodyPr>
          <a:lstStyle/>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工作办</a:t>
            </a:r>
            <a:endParaRPr lang="en-US" altLang="zh-CN" sz="3200" dirty="0">
              <a:ln w="19050">
                <a:noFill/>
              </a:ln>
              <a:gradFill>
                <a:gsLst>
                  <a:gs pos="100000">
                    <a:srgbClr val="E9BE61"/>
                  </a:gs>
                  <a:gs pos="49000">
                    <a:srgbClr val="FEEFAC"/>
                  </a:gs>
                </a:gsLst>
                <a:lin ang="5400000" scaled="0"/>
              </a:gradFill>
              <a:cs typeface="+mn-ea"/>
              <a:sym typeface="+mn-lt"/>
            </a:endParaRPr>
          </a:p>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法不多</a:t>
            </a:r>
          </a:p>
        </p:txBody>
      </p:sp>
      <p:sp>
        <p:nvSpPr>
          <p:cNvPr id="20" name="矩形 19"/>
          <p:cNvSpPr/>
          <p:nvPr/>
        </p:nvSpPr>
        <p:spPr>
          <a:xfrm>
            <a:off x="2034656" y="4155245"/>
            <a:ext cx="8122687" cy="1338828"/>
          </a:xfrm>
          <a:prstGeom prst="rect">
            <a:avLst/>
          </a:prstGeom>
        </p:spPr>
        <p:txBody>
          <a:bodyPr wrap="square">
            <a:spAutoFit/>
          </a:bodyPr>
          <a:lstStyle/>
          <a:p>
            <a:pPr lvl="0">
              <a:lnSpc>
                <a:spcPct val="150000"/>
              </a:lnSpc>
              <a:defRPr/>
            </a:pPr>
            <a:r>
              <a:rPr lang="zh-CN" altLang="en-US" dirty="0">
                <a:solidFill>
                  <a:schemeClr val="tx1">
                    <a:lumMod val="75000"/>
                    <a:lumOff val="25000"/>
                  </a:schemeClr>
                </a:solidFill>
                <a:cs typeface="+mn-ea"/>
                <a:sym typeface="+mn-lt"/>
              </a:rPr>
              <a:t>我们党进行的一切奋斗，无论是革命战争年代浴血奋战推翻“三座大山”，还是和平建设时期建立社会主义制度，进行社会主义革命、建设和改革，归根到底都是为了实现好、维护好、发展好最广大人民的根本利益</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1" grpId="0" animBg="1"/>
      <p:bldP spid="12" grpId="0" animBg="1"/>
      <p:bldP spid="13" grpId="0" animBg="1"/>
      <p:bldP spid="14" grpId="0" animBg="1"/>
      <p:bldP spid="15" grpId="0" animBg="1"/>
      <p:bldP spid="16"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07181" y="2120900"/>
            <a:ext cx="4078884" cy="3495916"/>
            <a:chOff x="3720664" y="1875333"/>
            <a:chExt cx="4651917" cy="3987050"/>
          </a:xfrm>
        </p:grpSpPr>
        <p:sp>
          <p:nvSpPr>
            <p:cNvPr id="5" name="Freeform 5"/>
            <p:cNvSpPr/>
            <p:nvPr/>
          </p:nvSpPr>
          <p:spPr bwMode="auto">
            <a:xfrm>
              <a:off x="4025425" y="2175063"/>
              <a:ext cx="4058208" cy="3687320"/>
            </a:xfrm>
            <a:custGeom>
              <a:avLst/>
              <a:gdLst>
                <a:gd name="T0" fmla="*/ 2114 w 5591"/>
                <a:gd name="T1" fmla="*/ 4739 h 5089"/>
                <a:gd name="T2" fmla="*/ 1234 w 5591"/>
                <a:gd name="T3" fmla="*/ 5089 h 5089"/>
                <a:gd name="T4" fmla="*/ 0 w 5591"/>
                <a:gd name="T5" fmla="*/ 3854 h 5089"/>
                <a:gd name="T6" fmla="*/ 884 w 5591"/>
                <a:gd name="T7" fmla="*/ 2670 h 5089"/>
                <a:gd name="T8" fmla="*/ 1569 w 5591"/>
                <a:gd name="T9" fmla="*/ 1720 h 5089"/>
                <a:gd name="T10" fmla="*/ 1543 w 5591"/>
                <a:gd name="T11" fmla="*/ 1491 h 5089"/>
                <a:gd name="T12" fmla="*/ 1517 w 5591"/>
                <a:gd name="T13" fmla="*/ 1235 h 5089"/>
                <a:gd name="T14" fmla="*/ 2751 w 5591"/>
                <a:gd name="T15" fmla="*/ 0 h 5089"/>
                <a:gd name="T16" fmla="*/ 3986 w 5591"/>
                <a:gd name="T17" fmla="*/ 1235 h 5089"/>
                <a:gd name="T18" fmla="*/ 3961 w 5591"/>
                <a:gd name="T19" fmla="*/ 1487 h 5089"/>
                <a:gd name="T20" fmla="*/ 3942 w 5591"/>
                <a:gd name="T21" fmla="*/ 1685 h 5089"/>
                <a:gd name="T22" fmla="*/ 4673 w 5591"/>
                <a:gd name="T23" fmla="*/ 2660 h 5089"/>
                <a:gd name="T24" fmla="*/ 5591 w 5591"/>
                <a:gd name="T25" fmla="*/ 3854 h 5089"/>
                <a:gd name="T26" fmla="*/ 4357 w 5591"/>
                <a:gd name="T27" fmla="*/ 5089 h 5089"/>
                <a:gd name="T28" fmla="*/ 3510 w 5591"/>
                <a:gd name="T29" fmla="*/ 4753 h 5089"/>
                <a:gd name="T30" fmla="*/ 2800 w 5591"/>
                <a:gd name="T31" fmla="*/ 4468 h 5089"/>
                <a:gd name="T32" fmla="*/ 2114 w 5591"/>
                <a:gd name="T33" fmla="*/ 4739 h 5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1" h="5089">
                  <a:moveTo>
                    <a:pt x="2114" y="4739"/>
                  </a:moveTo>
                  <a:cubicBezTo>
                    <a:pt x="1890" y="4967"/>
                    <a:pt x="1580" y="5089"/>
                    <a:pt x="1234" y="5089"/>
                  </a:cubicBezTo>
                  <a:cubicBezTo>
                    <a:pt x="553" y="5089"/>
                    <a:pt x="0" y="4536"/>
                    <a:pt x="0" y="3854"/>
                  </a:cubicBezTo>
                  <a:cubicBezTo>
                    <a:pt x="0" y="3294"/>
                    <a:pt x="373" y="2821"/>
                    <a:pt x="884" y="2670"/>
                  </a:cubicBezTo>
                  <a:cubicBezTo>
                    <a:pt x="1294" y="2543"/>
                    <a:pt x="1569" y="2171"/>
                    <a:pt x="1569" y="1720"/>
                  </a:cubicBezTo>
                  <a:cubicBezTo>
                    <a:pt x="1569" y="1650"/>
                    <a:pt x="1557" y="1557"/>
                    <a:pt x="1543" y="1491"/>
                  </a:cubicBezTo>
                  <a:cubicBezTo>
                    <a:pt x="1526" y="1408"/>
                    <a:pt x="1517" y="1323"/>
                    <a:pt x="1517" y="1235"/>
                  </a:cubicBezTo>
                  <a:cubicBezTo>
                    <a:pt x="1517" y="553"/>
                    <a:pt x="2070" y="0"/>
                    <a:pt x="2751" y="0"/>
                  </a:cubicBezTo>
                  <a:cubicBezTo>
                    <a:pt x="3433" y="0"/>
                    <a:pt x="3986" y="553"/>
                    <a:pt x="3986" y="1235"/>
                  </a:cubicBezTo>
                  <a:cubicBezTo>
                    <a:pt x="3986" y="1318"/>
                    <a:pt x="3977" y="1406"/>
                    <a:pt x="3961" y="1487"/>
                  </a:cubicBezTo>
                  <a:cubicBezTo>
                    <a:pt x="3949" y="1551"/>
                    <a:pt x="3942" y="1617"/>
                    <a:pt x="3942" y="1685"/>
                  </a:cubicBezTo>
                  <a:cubicBezTo>
                    <a:pt x="3942" y="2151"/>
                    <a:pt x="4241" y="2548"/>
                    <a:pt x="4673" y="2660"/>
                  </a:cubicBezTo>
                  <a:cubicBezTo>
                    <a:pt x="5201" y="2800"/>
                    <a:pt x="5591" y="3281"/>
                    <a:pt x="5591" y="3854"/>
                  </a:cubicBezTo>
                  <a:cubicBezTo>
                    <a:pt x="5591" y="4536"/>
                    <a:pt x="5038" y="5089"/>
                    <a:pt x="4357" y="5089"/>
                  </a:cubicBezTo>
                  <a:cubicBezTo>
                    <a:pt x="4029" y="5089"/>
                    <a:pt x="3731" y="4961"/>
                    <a:pt x="3510" y="4753"/>
                  </a:cubicBezTo>
                  <a:cubicBezTo>
                    <a:pt x="3330" y="4580"/>
                    <a:pt x="3069" y="4468"/>
                    <a:pt x="2800" y="4468"/>
                  </a:cubicBezTo>
                  <a:cubicBezTo>
                    <a:pt x="2535" y="4468"/>
                    <a:pt x="2293" y="4571"/>
                    <a:pt x="2114" y="4739"/>
                  </a:cubicBezTo>
                  <a:close/>
                </a:path>
              </a:pathLst>
            </a:custGeom>
            <a:noFill/>
            <a:ln w="19050">
              <a:solidFill>
                <a:schemeClr val="bg1">
                  <a:lumMod val="75000"/>
                </a:schemeClr>
              </a:solidFill>
            </a:ln>
          </p:spPr>
          <p:txBody>
            <a:bodyPr vert="horz" wrap="square" lIns="91404" tIns="45702" rIns="91404" bIns="45702" numCol="1" anchor="t" anchorCtr="0" compatLnSpc="1"/>
            <a:lstStyle/>
            <a:p>
              <a:endParaRPr lang="zh-CN" altLang="en-US" sz="1800">
                <a:cs typeface="+mn-ea"/>
                <a:sym typeface="+mn-lt"/>
              </a:endParaRPr>
            </a:p>
          </p:txBody>
        </p:sp>
        <p:sp>
          <p:nvSpPr>
            <p:cNvPr id="6" name="Freeform 9"/>
            <p:cNvSpPr/>
            <p:nvPr/>
          </p:nvSpPr>
          <p:spPr bwMode="auto">
            <a:xfrm rot="17904723">
              <a:off x="5862614" y="1828613"/>
              <a:ext cx="383827" cy="477267"/>
            </a:xfrm>
            <a:custGeom>
              <a:avLst/>
              <a:gdLst>
                <a:gd name="T0" fmla="*/ 12 w 529"/>
                <a:gd name="T1" fmla="*/ 4 h 659"/>
                <a:gd name="T2" fmla="*/ 529 w 529"/>
                <a:gd name="T3" fmla="*/ 212 h 659"/>
                <a:gd name="T4" fmla="*/ 356 w 529"/>
                <a:gd name="T5" fmla="*/ 643 h 659"/>
                <a:gd name="T6" fmla="*/ 334 w 529"/>
                <a:gd name="T7" fmla="*/ 640 h 659"/>
                <a:gd name="T8" fmla="*/ 6 w 529"/>
                <a:gd name="T9" fmla="*/ 17 h 659"/>
                <a:gd name="T10" fmla="*/ 12 w 529"/>
                <a:gd name="T11" fmla="*/ 4 h 659"/>
              </a:gdLst>
              <a:ahLst/>
              <a:cxnLst>
                <a:cxn ang="0">
                  <a:pos x="T0" y="T1"/>
                </a:cxn>
                <a:cxn ang="0">
                  <a:pos x="T2" y="T3"/>
                </a:cxn>
                <a:cxn ang="0">
                  <a:pos x="T4" y="T5"/>
                </a:cxn>
                <a:cxn ang="0">
                  <a:pos x="T6" y="T7"/>
                </a:cxn>
                <a:cxn ang="0">
                  <a:pos x="T8" y="T9"/>
                </a:cxn>
                <a:cxn ang="0">
                  <a:pos x="T10" y="T11"/>
                </a:cxn>
              </a:cxnLst>
              <a:rect l="0" t="0" r="r" b="b"/>
              <a:pathLst>
                <a:path w="529" h="659">
                  <a:moveTo>
                    <a:pt x="12" y="4"/>
                  </a:moveTo>
                  <a:cubicBezTo>
                    <a:pt x="184" y="73"/>
                    <a:pt x="357" y="143"/>
                    <a:pt x="529" y="212"/>
                  </a:cubicBezTo>
                  <a:cubicBezTo>
                    <a:pt x="471" y="355"/>
                    <a:pt x="413" y="499"/>
                    <a:pt x="356" y="643"/>
                  </a:cubicBezTo>
                  <a:cubicBezTo>
                    <a:pt x="350" y="659"/>
                    <a:pt x="334" y="645"/>
                    <a:pt x="334" y="640"/>
                  </a:cubicBezTo>
                  <a:cubicBezTo>
                    <a:pt x="305" y="414"/>
                    <a:pt x="183" y="181"/>
                    <a:pt x="6" y="17"/>
                  </a:cubicBezTo>
                  <a:cubicBezTo>
                    <a:pt x="1" y="14"/>
                    <a:pt x="0" y="0"/>
                    <a:pt x="12" y="4"/>
                  </a:cubicBezTo>
                  <a:close/>
                </a:path>
              </a:pathLst>
            </a:custGeom>
            <a:solidFill>
              <a:schemeClr val="bg1">
                <a:lumMod val="85000"/>
                <a:alpha val="5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7" name="Freeform 10"/>
            <p:cNvSpPr/>
            <p:nvPr/>
          </p:nvSpPr>
          <p:spPr bwMode="auto">
            <a:xfrm>
              <a:off x="8011755" y="5083230"/>
              <a:ext cx="360826" cy="506018"/>
            </a:xfrm>
            <a:custGeom>
              <a:avLst/>
              <a:gdLst>
                <a:gd name="T0" fmla="*/ 12 w 497"/>
                <a:gd name="T1" fmla="*/ 694 h 699"/>
                <a:gd name="T2" fmla="*/ 497 w 497"/>
                <a:gd name="T3" fmla="*/ 419 h 699"/>
                <a:gd name="T4" fmla="*/ 267 w 497"/>
                <a:gd name="T5" fmla="*/ 15 h 699"/>
                <a:gd name="T6" fmla="*/ 246 w 497"/>
                <a:gd name="T7" fmla="*/ 21 h 699"/>
                <a:gd name="T8" fmla="*/ 5 w 497"/>
                <a:gd name="T9" fmla="*/ 682 h 699"/>
                <a:gd name="T10" fmla="*/ 12 w 497"/>
                <a:gd name="T11" fmla="*/ 694 h 699"/>
              </a:gdLst>
              <a:ahLst/>
              <a:cxnLst>
                <a:cxn ang="0">
                  <a:pos x="T0" y="T1"/>
                </a:cxn>
                <a:cxn ang="0">
                  <a:pos x="T2" y="T3"/>
                </a:cxn>
                <a:cxn ang="0">
                  <a:pos x="T4" y="T5"/>
                </a:cxn>
                <a:cxn ang="0">
                  <a:pos x="T6" y="T7"/>
                </a:cxn>
                <a:cxn ang="0">
                  <a:pos x="T8" y="T9"/>
                </a:cxn>
                <a:cxn ang="0">
                  <a:pos x="T10" y="T11"/>
                </a:cxn>
              </a:cxnLst>
              <a:rect l="0" t="0" r="r" b="b"/>
              <a:pathLst>
                <a:path w="497" h="699">
                  <a:moveTo>
                    <a:pt x="12" y="694"/>
                  </a:moveTo>
                  <a:cubicBezTo>
                    <a:pt x="174" y="602"/>
                    <a:pt x="335" y="511"/>
                    <a:pt x="497" y="419"/>
                  </a:cubicBezTo>
                  <a:cubicBezTo>
                    <a:pt x="420" y="284"/>
                    <a:pt x="344" y="149"/>
                    <a:pt x="267" y="15"/>
                  </a:cubicBezTo>
                  <a:cubicBezTo>
                    <a:pt x="259" y="0"/>
                    <a:pt x="246" y="15"/>
                    <a:pt x="246" y="21"/>
                  </a:cubicBezTo>
                  <a:cubicBezTo>
                    <a:pt x="248" y="248"/>
                    <a:pt x="158" y="496"/>
                    <a:pt x="5" y="682"/>
                  </a:cubicBezTo>
                  <a:cubicBezTo>
                    <a:pt x="0" y="686"/>
                    <a:pt x="2" y="699"/>
                    <a:pt x="12" y="694"/>
                  </a:cubicBezTo>
                  <a:close/>
                </a:path>
              </a:pathLst>
            </a:custGeom>
            <a:solidFill>
              <a:schemeClr val="bg1">
                <a:lumMod val="85000"/>
                <a:alpha val="5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8" name="Freeform 11"/>
            <p:cNvSpPr/>
            <p:nvPr/>
          </p:nvSpPr>
          <p:spPr bwMode="auto">
            <a:xfrm>
              <a:off x="3720664" y="5083230"/>
              <a:ext cx="360826" cy="506018"/>
            </a:xfrm>
            <a:custGeom>
              <a:avLst/>
              <a:gdLst>
                <a:gd name="T0" fmla="*/ 484 w 497"/>
                <a:gd name="T1" fmla="*/ 694 h 699"/>
                <a:gd name="T2" fmla="*/ 0 w 497"/>
                <a:gd name="T3" fmla="*/ 419 h 699"/>
                <a:gd name="T4" fmla="*/ 229 w 497"/>
                <a:gd name="T5" fmla="*/ 15 h 699"/>
                <a:gd name="T6" fmla="*/ 250 w 497"/>
                <a:gd name="T7" fmla="*/ 21 h 699"/>
                <a:gd name="T8" fmla="*/ 492 w 497"/>
                <a:gd name="T9" fmla="*/ 682 h 699"/>
                <a:gd name="T10" fmla="*/ 484 w 497"/>
                <a:gd name="T11" fmla="*/ 694 h 699"/>
              </a:gdLst>
              <a:ahLst/>
              <a:cxnLst>
                <a:cxn ang="0">
                  <a:pos x="T0" y="T1"/>
                </a:cxn>
                <a:cxn ang="0">
                  <a:pos x="T2" y="T3"/>
                </a:cxn>
                <a:cxn ang="0">
                  <a:pos x="T4" y="T5"/>
                </a:cxn>
                <a:cxn ang="0">
                  <a:pos x="T6" y="T7"/>
                </a:cxn>
                <a:cxn ang="0">
                  <a:pos x="T8" y="T9"/>
                </a:cxn>
                <a:cxn ang="0">
                  <a:pos x="T10" y="T11"/>
                </a:cxn>
              </a:cxnLst>
              <a:rect l="0" t="0" r="r" b="b"/>
              <a:pathLst>
                <a:path w="497" h="699">
                  <a:moveTo>
                    <a:pt x="484" y="694"/>
                  </a:moveTo>
                  <a:cubicBezTo>
                    <a:pt x="323" y="602"/>
                    <a:pt x="161" y="511"/>
                    <a:pt x="0" y="419"/>
                  </a:cubicBezTo>
                  <a:cubicBezTo>
                    <a:pt x="76" y="284"/>
                    <a:pt x="153" y="149"/>
                    <a:pt x="229" y="15"/>
                  </a:cubicBezTo>
                  <a:cubicBezTo>
                    <a:pt x="238" y="0"/>
                    <a:pt x="251" y="15"/>
                    <a:pt x="250" y="21"/>
                  </a:cubicBezTo>
                  <a:cubicBezTo>
                    <a:pt x="249" y="248"/>
                    <a:pt x="339" y="496"/>
                    <a:pt x="492" y="682"/>
                  </a:cubicBezTo>
                  <a:cubicBezTo>
                    <a:pt x="497" y="686"/>
                    <a:pt x="495" y="699"/>
                    <a:pt x="484" y="694"/>
                  </a:cubicBezTo>
                  <a:close/>
                </a:path>
              </a:pathLst>
            </a:custGeom>
            <a:solidFill>
              <a:schemeClr val="bg1">
                <a:lumMod val="85000"/>
                <a:alpha val="5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4" name="Oval 7"/>
            <p:cNvSpPr>
              <a:spLocks noChangeArrowheads="1"/>
            </p:cNvSpPr>
            <p:nvPr/>
          </p:nvSpPr>
          <p:spPr bwMode="auto">
            <a:xfrm>
              <a:off x="5505797" y="2412159"/>
              <a:ext cx="1032774" cy="103161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7" name="Oval 6"/>
            <p:cNvSpPr>
              <a:spLocks noChangeArrowheads="1"/>
            </p:cNvSpPr>
            <p:nvPr/>
          </p:nvSpPr>
          <p:spPr bwMode="auto">
            <a:xfrm>
              <a:off x="4246487" y="4536417"/>
              <a:ext cx="1033928" cy="103277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n w="19050">
                    <a:noFill/>
                  </a:ln>
                  <a:gradFill>
                    <a:gsLst>
                      <a:gs pos="100000">
                        <a:srgbClr val="E9BE61"/>
                      </a:gs>
                      <a:gs pos="49000">
                        <a:srgbClr val="FEEFAC"/>
                      </a:gs>
                    </a:gsLst>
                    <a:lin ang="5400000" scaled="0"/>
                  </a:gradFill>
                  <a:cs typeface="+mn-ea"/>
                  <a:sym typeface="+mn-lt"/>
                </a:rPr>
                <a:t>2</a:t>
              </a:r>
              <a:endParaRPr lang="zh-CN" altLang="en-US" sz="2400">
                <a:ln w="19050">
                  <a:noFill/>
                </a:ln>
                <a:gradFill>
                  <a:gsLst>
                    <a:gs pos="100000">
                      <a:srgbClr val="E9BE61"/>
                    </a:gs>
                    <a:gs pos="49000">
                      <a:srgbClr val="FEEFAC"/>
                    </a:gs>
                  </a:gsLst>
                  <a:lin ang="5400000" scaled="0"/>
                </a:gradFill>
                <a:cs typeface="+mn-ea"/>
                <a:sym typeface="+mn-lt"/>
              </a:endParaRPr>
            </a:p>
          </p:txBody>
        </p:sp>
        <p:sp>
          <p:nvSpPr>
            <p:cNvPr id="20" name="Oval 8"/>
            <p:cNvSpPr>
              <a:spLocks noChangeArrowheads="1"/>
            </p:cNvSpPr>
            <p:nvPr/>
          </p:nvSpPr>
          <p:spPr bwMode="auto">
            <a:xfrm>
              <a:off x="6823200" y="4536417"/>
              <a:ext cx="1032774" cy="103277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n w="19050">
                    <a:noFill/>
                  </a:ln>
                  <a:gradFill>
                    <a:gsLst>
                      <a:gs pos="100000">
                        <a:srgbClr val="E9BE61"/>
                      </a:gs>
                      <a:gs pos="49000">
                        <a:srgbClr val="FEEFAC"/>
                      </a:gs>
                    </a:gsLst>
                    <a:lin ang="5400000" scaled="0"/>
                  </a:gradFill>
                  <a:cs typeface="+mn-ea"/>
                  <a:sym typeface="+mn-lt"/>
                </a:rPr>
                <a:t>3</a:t>
              </a:r>
              <a:endParaRPr lang="zh-CN" altLang="en-US" sz="2400">
                <a:ln w="19050">
                  <a:noFill/>
                </a:ln>
                <a:gradFill>
                  <a:gsLst>
                    <a:gs pos="100000">
                      <a:srgbClr val="E9BE61"/>
                    </a:gs>
                    <a:gs pos="49000">
                      <a:srgbClr val="FEEFAC"/>
                    </a:gs>
                  </a:gsLst>
                  <a:lin ang="5400000" scaled="0"/>
                </a:gradFill>
                <a:cs typeface="+mn-ea"/>
                <a:sym typeface="+mn-lt"/>
              </a:endParaRPr>
            </a:p>
          </p:txBody>
        </p:sp>
        <p:sp>
          <p:nvSpPr>
            <p:cNvPr id="22" name="TextBox 23"/>
            <p:cNvSpPr txBox="1"/>
            <p:nvPr/>
          </p:nvSpPr>
          <p:spPr>
            <a:xfrm>
              <a:off x="5117760" y="3680869"/>
              <a:ext cx="1970352" cy="1186432"/>
            </a:xfrm>
            <a:prstGeom prst="rect">
              <a:avLst/>
            </a:prstGeom>
          </p:spPr>
          <p:txBody>
            <a:bodyPr wrap="square">
              <a:spAutoFit/>
            </a:bodyPr>
            <a:lstStyle>
              <a:defPPr>
                <a:defRPr lang="zh-CN"/>
              </a:defPPr>
              <a:lvl1pPr algn="ctr">
                <a:lnSpc>
                  <a:spcPct val="110000"/>
                </a:lnSpc>
                <a:defRPr sz="7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800" dirty="0">
                  <a:latin typeface="+mn-lt"/>
                  <a:ea typeface="+mn-ea"/>
                  <a:cs typeface="+mn-ea"/>
                  <a:sym typeface="+mn-lt"/>
                </a:rPr>
                <a:t>党性修养还需加强</a:t>
              </a:r>
            </a:p>
          </p:txBody>
        </p:sp>
      </p:grpSp>
      <p:sp>
        <p:nvSpPr>
          <p:cNvPr id="15" name="矩形 14"/>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16" name="文本框 15"/>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18"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19" name="直接连接符 18"/>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690395" y="1582361"/>
            <a:ext cx="6811210" cy="375809"/>
          </a:xfrm>
          <a:prstGeom prst="rect">
            <a:avLst/>
          </a:prstGeom>
        </p:spPr>
        <p:txBody>
          <a:bodyPr wrap="square">
            <a:spAutoFit/>
          </a:bodyPr>
          <a:lstStyle/>
          <a:p>
            <a:pPr lvl="0" algn="ctr">
              <a:lnSpc>
                <a:spcPct val="110000"/>
              </a:lnSpc>
              <a:defRPr/>
            </a:pPr>
            <a:r>
              <a:rPr lang="zh-CN" altLang="en-US" dirty="0">
                <a:solidFill>
                  <a:schemeClr val="tx1">
                    <a:lumMod val="75000"/>
                    <a:lumOff val="25000"/>
                  </a:schemeClr>
                </a:solidFill>
                <a:cs typeface="+mn-ea"/>
                <a:sym typeface="+mn-lt"/>
              </a:rPr>
              <a:t>是我们党坚持党的性质和宗旨、保持先进性和纯洁性的重要法宝</a:t>
            </a:r>
          </a:p>
        </p:txBody>
      </p:sp>
      <p:sp>
        <p:nvSpPr>
          <p:cNvPr id="23" name="矩形 22"/>
          <p:cNvSpPr/>
          <p:nvPr/>
        </p:nvSpPr>
        <p:spPr>
          <a:xfrm>
            <a:off x="871402" y="4630622"/>
            <a:ext cx="3072065" cy="1311128"/>
          </a:xfrm>
          <a:prstGeom prst="rect">
            <a:avLst/>
          </a:prstGeom>
        </p:spPr>
        <p:txBody>
          <a:bodyPr wrap="square">
            <a:spAutoFit/>
          </a:bodyPr>
          <a:lstStyle/>
          <a:p>
            <a:pPr lvl="0" algn="r">
              <a:lnSpc>
                <a:spcPct val="110000"/>
              </a:lnSpc>
              <a:defRPr/>
            </a:pPr>
            <a:r>
              <a:rPr lang="zh-CN" altLang="en-US" dirty="0">
                <a:solidFill>
                  <a:schemeClr val="tx1">
                    <a:lumMod val="75000"/>
                    <a:lumOff val="25000"/>
                  </a:schemeClr>
                </a:solidFill>
                <a:cs typeface="+mn-ea"/>
                <a:sym typeface="+mn-lt"/>
              </a:rPr>
              <a:t>党组成员刚刚入党的时候血气方刚</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对党组织充满了向往和热爱</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能够自觉参加党内政治生活锻炼</a:t>
            </a:r>
          </a:p>
        </p:txBody>
      </p:sp>
      <p:sp>
        <p:nvSpPr>
          <p:cNvPr id="24" name="矩形 23"/>
          <p:cNvSpPr/>
          <p:nvPr/>
        </p:nvSpPr>
        <p:spPr>
          <a:xfrm>
            <a:off x="8206771" y="4782971"/>
            <a:ext cx="3072065" cy="1006429"/>
          </a:xfrm>
          <a:prstGeom prst="rect">
            <a:avLst/>
          </a:prstGeom>
        </p:spPr>
        <p:txBody>
          <a:bodyPr wrap="square">
            <a:spAutoFit/>
          </a:bodyPr>
          <a:lstStyle/>
          <a:p>
            <a:pPr lvl="0">
              <a:lnSpc>
                <a:spcPct val="110000"/>
              </a:lnSpc>
              <a:defRPr/>
            </a:pPr>
            <a:r>
              <a:rPr lang="zh-CN" altLang="en-US" dirty="0">
                <a:solidFill>
                  <a:schemeClr val="tx1">
                    <a:lumMod val="75000"/>
                    <a:lumOff val="25000"/>
                  </a:schemeClr>
                </a:solidFill>
                <a:cs typeface="+mn-ea"/>
                <a:sym typeface="+mn-lt"/>
              </a:rPr>
              <a:t>随着党龄、年龄的增长</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阅历、见识更加丰富了</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不自觉放松了党性锻炼</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animBg="1"/>
      <p:bldP spid="21"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4"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5" name="直接连接符 4"/>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2997944" y="1903148"/>
            <a:ext cx="8193600" cy="1525852"/>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7" name="右箭头 2"/>
          <p:cNvSpPr/>
          <p:nvPr/>
        </p:nvSpPr>
        <p:spPr bwMode="auto">
          <a:xfrm>
            <a:off x="3110640" y="2435163"/>
            <a:ext cx="576064" cy="461820"/>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8" name="矩形 7"/>
          <p:cNvSpPr/>
          <p:nvPr/>
        </p:nvSpPr>
        <p:spPr bwMode="auto">
          <a:xfrm>
            <a:off x="1092200" y="1903148"/>
            <a:ext cx="1952810" cy="1525852"/>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9" name="TextBox 22"/>
          <p:cNvSpPr txBox="1"/>
          <p:nvPr/>
        </p:nvSpPr>
        <p:spPr>
          <a:xfrm>
            <a:off x="1257023" y="2540482"/>
            <a:ext cx="1623164" cy="769441"/>
          </a:xfrm>
          <a:prstGeom prst="rect">
            <a:avLst/>
          </a:prstGeom>
          <a:noFill/>
          <a:ln>
            <a:noFill/>
          </a:ln>
          <a:effectLst/>
        </p:spPr>
        <p:txBody>
          <a:bodyPr wrap="square" rtlCol="0">
            <a:spAutoFit/>
          </a:bodyPr>
          <a:lstStyle>
            <a:defPPr>
              <a:defRPr lang="zh-CN"/>
            </a:defPPr>
            <a:lvl1pP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zh-CN" altLang="en-US" sz="2000" dirty="0">
                <a:latin typeface="+mn-lt"/>
                <a:ea typeface="+mn-ea"/>
                <a:cs typeface="+mn-ea"/>
                <a:sym typeface="+mn-lt"/>
              </a:rPr>
              <a:t>作风改进认识不足</a:t>
            </a:r>
          </a:p>
        </p:txBody>
      </p:sp>
      <p:sp>
        <p:nvSpPr>
          <p:cNvPr id="10" name="TextBox 23"/>
          <p:cNvSpPr txBox="1"/>
          <p:nvPr/>
        </p:nvSpPr>
        <p:spPr>
          <a:xfrm>
            <a:off x="3877399" y="2189147"/>
            <a:ext cx="7057578" cy="978729"/>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l">
              <a:lnSpc>
                <a:spcPct val="120000"/>
              </a:lnSpc>
            </a:pPr>
            <a:r>
              <a:rPr lang="zh-CN" altLang="en-US" sz="1600" dirty="0">
                <a:latin typeface="+mn-lt"/>
                <a:ea typeface="+mn-ea"/>
                <a:sym typeface="+mn-lt"/>
              </a:rPr>
              <a:t>对“四风”苗头和倾向性问题麻木不仁</a:t>
            </a:r>
            <a:r>
              <a:rPr lang="en-US" altLang="zh-CN" sz="1600" dirty="0">
                <a:latin typeface="+mn-lt"/>
                <a:ea typeface="+mn-ea"/>
                <a:sym typeface="+mn-lt"/>
              </a:rPr>
              <a:t>,</a:t>
            </a:r>
            <a:r>
              <a:rPr lang="zh-CN" altLang="en-US" sz="1600" dirty="0">
                <a:latin typeface="+mn-lt"/>
                <a:ea typeface="+mn-ea"/>
                <a:sym typeface="+mn-lt"/>
              </a:rPr>
              <a:t>没有引起足够警觉</a:t>
            </a:r>
            <a:r>
              <a:rPr lang="en-US" altLang="zh-CN" sz="1600" dirty="0">
                <a:latin typeface="+mn-lt"/>
                <a:ea typeface="+mn-ea"/>
                <a:sym typeface="+mn-lt"/>
              </a:rPr>
              <a:t>,</a:t>
            </a:r>
            <a:r>
              <a:rPr lang="zh-CN" altLang="en-US" sz="1600" dirty="0">
                <a:latin typeface="+mn-lt"/>
                <a:ea typeface="+mn-ea"/>
                <a:sym typeface="+mn-lt"/>
              </a:rPr>
              <a:t>对一些不良风气抵制不坚决</a:t>
            </a:r>
            <a:r>
              <a:rPr lang="en-US" altLang="zh-CN" sz="1600" dirty="0">
                <a:latin typeface="+mn-lt"/>
                <a:ea typeface="+mn-ea"/>
                <a:sym typeface="+mn-lt"/>
              </a:rPr>
              <a:t>,</a:t>
            </a:r>
            <a:r>
              <a:rPr lang="zh-CN" altLang="en-US" sz="1600" dirty="0">
                <a:latin typeface="+mn-lt"/>
                <a:ea typeface="+mn-ea"/>
                <a:sym typeface="+mn-lt"/>
              </a:rPr>
              <a:t>没有站在维护党的形象、强化党性观念、维护人民利益、敢于坚持原则的高度去反对和批判</a:t>
            </a:r>
            <a:r>
              <a:rPr lang="en-US" altLang="zh-CN" sz="1600" dirty="0">
                <a:latin typeface="+mn-lt"/>
                <a:ea typeface="+mn-ea"/>
                <a:sym typeface="+mn-lt"/>
              </a:rPr>
              <a:t>,</a:t>
            </a:r>
            <a:r>
              <a:rPr lang="zh-CN" altLang="en-US" sz="1600" dirty="0">
                <a:latin typeface="+mn-lt"/>
                <a:ea typeface="+mn-ea"/>
                <a:sym typeface="+mn-lt"/>
              </a:rPr>
              <a:t>甚至随波逐流。</a:t>
            </a:r>
          </a:p>
        </p:txBody>
      </p:sp>
      <p:grpSp>
        <p:nvGrpSpPr>
          <p:cNvPr id="11" name="组合 10"/>
          <p:cNvGrpSpPr/>
          <p:nvPr/>
        </p:nvGrpSpPr>
        <p:grpSpPr>
          <a:xfrm>
            <a:off x="1888585" y="2038616"/>
            <a:ext cx="360040" cy="371564"/>
            <a:chOff x="2852379" y="-682673"/>
            <a:chExt cx="360040" cy="371564"/>
          </a:xfrm>
        </p:grpSpPr>
        <p:sp>
          <p:nvSpPr>
            <p:cNvPr id="12" name="椭圆 11"/>
            <p:cNvSpPr/>
            <p:nvPr/>
          </p:nvSpPr>
          <p:spPr bwMode="auto">
            <a:xfrm>
              <a:off x="2852379" y="-671149"/>
              <a:ext cx="360040" cy="360040"/>
            </a:xfrm>
            <a:prstGeom prst="ellipse">
              <a:avLst/>
            </a:pr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3" name="文本框 12"/>
            <p:cNvSpPr txBox="1"/>
            <p:nvPr/>
          </p:nvSpPr>
          <p:spPr>
            <a:xfrm>
              <a:off x="2888383" y="-682673"/>
              <a:ext cx="288032" cy="369332"/>
            </a:xfrm>
            <a:prstGeom prst="rect">
              <a:avLst/>
            </a:prstGeom>
            <a:noFill/>
          </p:spPr>
          <p:txBody>
            <a:bodyPr wrap="square" rtlCol="0">
              <a:spAutoFit/>
            </a:bodyPr>
            <a:lstStyle/>
            <a:p>
              <a:pPr algn="ctr"/>
              <a:r>
                <a:rPr lang="en-US" altLang="zh-CN" dirty="0">
                  <a:solidFill>
                    <a:schemeClr val="accent1"/>
                  </a:solidFill>
                  <a:cs typeface="+mn-ea"/>
                  <a:sym typeface="+mn-lt"/>
                </a:rPr>
                <a:t>1</a:t>
              </a:r>
              <a:endParaRPr lang="zh-CN" altLang="en-US" dirty="0">
                <a:solidFill>
                  <a:schemeClr val="accent1"/>
                </a:solidFill>
                <a:cs typeface="+mn-ea"/>
                <a:sym typeface="+mn-lt"/>
              </a:endParaRPr>
            </a:p>
          </p:txBody>
        </p:sp>
      </p:grpSp>
      <p:sp>
        <p:nvSpPr>
          <p:cNvPr id="14" name="矩形 13"/>
          <p:cNvSpPr/>
          <p:nvPr/>
        </p:nvSpPr>
        <p:spPr bwMode="auto">
          <a:xfrm>
            <a:off x="2997944" y="3923854"/>
            <a:ext cx="8193600" cy="1525852"/>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15" name="右箭头 2"/>
          <p:cNvSpPr/>
          <p:nvPr/>
        </p:nvSpPr>
        <p:spPr bwMode="auto">
          <a:xfrm>
            <a:off x="3110640" y="4455869"/>
            <a:ext cx="576064" cy="461820"/>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16" name="矩形 15"/>
          <p:cNvSpPr/>
          <p:nvPr/>
        </p:nvSpPr>
        <p:spPr bwMode="auto">
          <a:xfrm>
            <a:off x="1092200" y="3923854"/>
            <a:ext cx="1952810" cy="1525852"/>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7" name="TextBox 22"/>
          <p:cNvSpPr txBox="1"/>
          <p:nvPr/>
        </p:nvSpPr>
        <p:spPr>
          <a:xfrm>
            <a:off x="1257023" y="4561188"/>
            <a:ext cx="1623164" cy="769441"/>
          </a:xfrm>
          <a:prstGeom prst="rect">
            <a:avLst/>
          </a:prstGeom>
          <a:noFill/>
          <a:ln>
            <a:noFill/>
          </a:ln>
          <a:effectLst/>
        </p:spPr>
        <p:txBody>
          <a:bodyPr wrap="square" rtlCol="0">
            <a:spAutoFit/>
          </a:bodyPr>
          <a:lstStyle>
            <a:defPPr>
              <a:defRPr lang="zh-CN"/>
            </a:defPPr>
            <a:lvl1pP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zh-CN" altLang="en-US" sz="2000" dirty="0">
                <a:latin typeface="+mn-lt"/>
                <a:ea typeface="+mn-ea"/>
                <a:cs typeface="+mn-ea"/>
                <a:sym typeface="+mn-lt"/>
              </a:rPr>
              <a:t>不能严格要求自己</a:t>
            </a:r>
          </a:p>
        </p:txBody>
      </p:sp>
      <p:sp>
        <p:nvSpPr>
          <p:cNvPr id="18" name="TextBox 23"/>
          <p:cNvSpPr txBox="1"/>
          <p:nvPr/>
        </p:nvSpPr>
        <p:spPr>
          <a:xfrm>
            <a:off x="3877399" y="4209853"/>
            <a:ext cx="7057578" cy="978729"/>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l">
              <a:lnSpc>
                <a:spcPct val="120000"/>
              </a:lnSpc>
            </a:pPr>
            <a:r>
              <a:rPr lang="zh-CN" altLang="en-US" sz="1600" dirty="0">
                <a:latin typeface="+mn-lt"/>
                <a:ea typeface="+mn-ea"/>
                <a:sym typeface="+mn-lt"/>
              </a:rPr>
              <a:t>有的不能时时处处以党员标准严格要求自己</a:t>
            </a:r>
            <a:r>
              <a:rPr lang="en-US" altLang="zh-CN" sz="1600" dirty="0">
                <a:latin typeface="+mn-lt"/>
                <a:ea typeface="+mn-ea"/>
                <a:sym typeface="+mn-lt"/>
              </a:rPr>
              <a:t>,</a:t>
            </a:r>
            <a:r>
              <a:rPr lang="zh-CN" altLang="en-US" sz="1600" dirty="0">
                <a:latin typeface="+mn-lt"/>
                <a:ea typeface="+mn-ea"/>
                <a:sym typeface="+mn-lt"/>
              </a:rPr>
              <a:t>对“四风”问题抵制不力</a:t>
            </a:r>
            <a:r>
              <a:rPr lang="en-US" altLang="zh-CN" sz="1600" dirty="0">
                <a:latin typeface="+mn-lt"/>
                <a:ea typeface="+mn-ea"/>
                <a:sym typeface="+mn-lt"/>
              </a:rPr>
              <a:t>,</a:t>
            </a:r>
            <a:r>
              <a:rPr lang="zh-CN" altLang="en-US" sz="1600" dirty="0">
                <a:latin typeface="+mn-lt"/>
                <a:ea typeface="+mn-ea"/>
                <a:sym typeface="+mn-lt"/>
              </a:rPr>
              <a:t>没有及时采取有效措施加以防范</a:t>
            </a:r>
            <a:r>
              <a:rPr lang="en-US" altLang="zh-CN" sz="1600" dirty="0">
                <a:latin typeface="+mn-lt"/>
                <a:ea typeface="+mn-ea"/>
                <a:sym typeface="+mn-lt"/>
              </a:rPr>
              <a:t>,</a:t>
            </a:r>
            <a:r>
              <a:rPr lang="zh-CN" altLang="en-US" sz="1600" dirty="0">
                <a:latin typeface="+mn-lt"/>
                <a:ea typeface="+mn-ea"/>
                <a:sym typeface="+mn-lt"/>
              </a:rPr>
              <a:t>存在“只要不碰高压线、不越雷池就安全”的思想</a:t>
            </a:r>
            <a:r>
              <a:rPr lang="en-US" altLang="zh-CN" sz="1600" dirty="0">
                <a:latin typeface="+mn-lt"/>
                <a:ea typeface="+mn-ea"/>
                <a:sym typeface="+mn-lt"/>
              </a:rPr>
              <a:t>,</a:t>
            </a:r>
            <a:r>
              <a:rPr lang="zh-CN" altLang="en-US" sz="1600" dirty="0">
                <a:latin typeface="+mn-lt"/>
                <a:ea typeface="+mn-ea"/>
                <a:sym typeface="+mn-lt"/>
              </a:rPr>
              <a:t>存在“</a:t>
            </a:r>
            <a:r>
              <a:rPr lang="en-US" altLang="zh-CN" sz="1600" dirty="0">
                <a:latin typeface="+mn-lt"/>
                <a:ea typeface="+mn-ea"/>
                <a:sym typeface="+mn-lt"/>
              </a:rPr>
              <a:t>8</a:t>
            </a:r>
            <a:r>
              <a:rPr lang="zh-CN" altLang="en-US" sz="1600" dirty="0">
                <a:latin typeface="+mn-lt"/>
                <a:ea typeface="+mn-ea"/>
                <a:sym typeface="+mn-lt"/>
              </a:rPr>
              <a:t>小时内要求高、</a:t>
            </a:r>
            <a:r>
              <a:rPr lang="en-US" altLang="zh-CN" sz="1600" dirty="0">
                <a:latin typeface="+mn-lt"/>
                <a:ea typeface="+mn-ea"/>
                <a:sym typeface="+mn-lt"/>
              </a:rPr>
              <a:t>8</a:t>
            </a:r>
            <a:r>
              <a:rPr lang="zh-CN" altLang="en-US" sz="1600" dirty="0">
                <a:latin typeface="+mn-lt"/>
                <a:ea typeface="+mn-ea"/>
                <a:sym typeface="+mn-lt"/>
              </a:rPr>
              <a:t>小时外要求低”的现象。  　　</a:t>
            </a:r>
          </a:p>
        </p:txBody>
      </p:sp>
      <p:grpSp>
        <p:nvGrpSpPr>
          <p:cNvPr id="19" name="组合 18"/>
          <p:cNvGrpSpPr/>
          <p:nvPr/>
        </p:nvGrpSpPr>
        <p:grpSpPr>
          <a:xfrm>
            <a:off x="1888585" y="4059322"/>
            <a:ext cx="360040" cy="371564"/>
            <a:chOff x="2852379" y="-682673"/>
            <a:chExt cx="360040" cy="371564"/>
          </a:xfrm>
        </p:grpSpPr>
        <p:sp>
          <p:nvSpPr>
            <p:cNvPr id="20" name="椭圆 19"/>
            <p:cNvSpPr/>
            <p:nvPr/>
          </p:nvSpPr>
          <p:spPr bwMode="auto">
            <a:xfrm>
              <a:off x="2852379" y="-671149"/>
              <a:ext cx="360040" cy="360040"/>
            </a:xfrm>
            <a:prstGeom prst="ellipse">
              <a:avLst/>
            </a:pr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1" name="文本框 20"/>
            <p:cNvSpPr txBox="1"/>
            <p:nvPr/>
          </p:nvSpPr>
          <p:spPr>
            <a:xfrm>
              <a:off x="2888383" y="-682673"/>
              <a:ext cx="288032" cy="369332"/>
            </a:xfrm>
            <a:prstGeom prst="rect">
              <a:avLst/>
            </a:prstGeom>
            <a:noFill/>
          </p:spPr>
          <p:txBody>
            <a:bodyPr wrap="square" rtlCol="0">
              <a:spAutoFit/>
            </a:bodyPr>
            <a:lstStyle/>
            <a:p>
              <a:pPr algn="ctr"/>
              <a:r>
                <a:rPr lang="en-US" altLang="zh-CN" dirty="0">
                  <a:solidFill>
                    <a:schemeClr val="accent1"/>
                  </a:solidFill>
                  <a:cs typeface="+mn-ea"/>
                  <a:sym typeface="+mn-lt"/>
                </a:rPr>
                <a:t>2</a:t>
              </a:r>
              <a:endParaRPr lang="zh-CN" altLang="en-US" dirty="0">
                <a:solidFill>
                  <a:schemeClr val="accent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animBg="1"/>
      <p:bldP spid="9" grpId="0"/>
      <p:bldP spid="10" grpId="0"/>
      <p:bldP spid="14" grpId="0" animBg="1"/>
      <p:bldP spid="15" grpId="0" animBg="1"/>
      <p:bldP spid="16"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1235075" y="2499362"/>
            <a:ext cx="4251325" cy="3248296"/>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2" name="矩形 1"/>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4"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5" name="直接连接符 4"/>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bwMode="auto">
          <a:xfrm>
            <a:off x="2347609" y="1600864"/>
            <a:ext cx="1828136" cy="182813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7" name="矩形 6"/>
          <p:cNvSpPr/>
          <p:nvPr/>
        </p:nvSpPr>
        <p:spPr>
          <a:xfrm>
            <a:off x="2347609" y="2323210"/>
            <a:ext cx="1828136" cy="769441"/>
          </a:xfrm>
          <a:prstGeom prst="rect">
            <a:avLst/>
          </a:prstGeom>
          <a:noFill/>
          <a:ln>
            <a:noFill/>
          </a:ln>
          <a:effectLst/>
        </p:spPr>
        <p:txBody>
          <a:bodyPr wrap="square" rtlCol="0">
            <a:spAutoFit/>
          </a:bodyPr>
          <a:lstStyle/>
          <a:p>
            <a:pPr algn="ctr">
              <a:lnSpc>
                <a:spcPct val="110000"/>
              </a:lnSpc>
            </a:pPr>
            <a:r>
              <a:rPr lang="zh-CN" altLang="en-US" sz="2000" dirty="0">
                <a:ln w="19050">
                  <a:noFill/>
                </a:ln>
                <a:gradFill>
                  <a:gsLst>
                    <a:gs pos="100000">
                      <a:srgbClr val="E9BE61"/>
                    </a:gs>
                    <a:gs pos="49000">
                      <a:srgbClr val="FEEFAC"/>
                    </a:gs>
                  </a:gsLst>
                  <a:lin ang="5400000" scaled="0"/>
                </a:gradFill>
                <a:cs typeface="+mn-ea"/>
                <a:sym typeface="+mn-lt"/>
              </a:rPr>
              <a:t>“踏石留印、抓铁有痕”</a:t>
            </a:r>
          </a:p>
        </p:txBody>
      </p:sp>
      <p:sp>
        <p:nvSpPr>
          <p:cNvPr id="8" name="Oval 17"/>
          <p:cNvSpPr>
            <a:spLocks noChangeArrowheads="1"/>
          </p:cNvSpPr>
          <p:nvPr/>
        </p:nvSpPr>
        <p:spPr bwMode="auto">
          <a:xfrm>
            <a:off x="2266948" y="1735830"/>
            <a:ext cx="471970" cy="470498"/>
          </a:xfrm>
          <a:prstGeom prst="ellipse">
            <a:avLst/>
          </a:prstGeom>
          <a:gradFill>
            <a:gsLst>
              <a:gs pos="0">
                <a:srgbClr val="C30F0F">
                  <a:lumMod val="90000"/>
                  <a:lumOff val="10000"/>
                </a:srgbClr>
              </a:gs>
              <a:gs pos="45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9" name="Freeform 5"/>
          <p:cNvSpPr>
            <a:spLocks noChangeAspect="1"/>
          </p:cNvSpPr>
          <p:nvPr/>
        </p:nvSpPr>
        <p:spPr bwMode="auto">
          <a:xfrm>
            <a:off x="3084070" y="1900460"/>
            <a:ext cx="355214" cy="35521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1" name="TextBox 23"/>
          <p:cNvSpPr txBox="1"/>
          <p:nvPr/>
        </p:nvSpPr>
        <p:spPr>
          <a:xfrm>
            <a:off x="1618778" y="3501755"/>
            <a:ext cx="3483919" cy="2012859"/>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ctr">
              <a:lnSpc>
                <a:spcPct val="130000"/>
              </a:lnSpc>
            </a:pPr>
            <a:r>
              <a:rPr lang="zh-CN" altLang="en-US" sz="1600" dirty="0">
                <a:latin typeface="+mn-lt"/>
                <a:ea typeface="+mn-ea"/>
                <a:sym typeface="+mn-lt"/>
              </a:rPr>
              <a:t>有的不能时时处处以党员标准严格要求自己</a:t>
            </a:r>
            <a:r>
              <a:rPr lang="en-US" altLang="zh-CN" sz="1600" dirty="0">
                <a:latin typeface="+mn-lt"/>
                <a:ea typeface="+mn-ea"/>
                <a:sym typeface="+mn-lt"/>
              </a:rPr>
              <a:t>,</a:t>
            </a:r>
            <a:r>
              <a:rPr lang="zh-CN" altLang="en-US" sz="1600" dirty="0">
                <a:latin typeface="+mn-lt"/>
                <a:ea typeface="+mn-ea"/>
                <a:sym typeface="+mn-lt"/>
              </a:rPr>
              <a:t>对“四风”问题抵制不力</a:t>
            </a:r>
            <a:r>
              <a:rPr lang="en-US" altLang="zh-CN" sz="1600" dirty="0">
                <a:latin typeface="+mn-lt"/>
                <a:ea typeface="+mn-ea"/>
                <a:sym typeface="+mn-lt"/>
              </a:rPr>
              <a:t>,</a:t>
            </a:r>
            <a:r>
              <a:rPr lang="zh-CN" altLang="en-US" sz="1600" dirty="0">
                <a:latin typeface="+mn-lt"/>
                <a:ea typeface="+mn-ea"/>
                <a:sym typeface="+mn-lt"/>
              </a:rPr>
              <a:t>没有及时采取有效措施加以防范</a:t>
            </a:r>
            <a:r>
              <a:rPr lang="en-US" altLang="zh-CN" sz="1600" dirty="0">
                <a:latin typeface="+mn-lt"/>
                <a:ea typeface="+mn-ea"/>
                <a:sym typeface="+mn-lt"/>
              </a:rPr>
              <a:t>,</a:t>
            </a:r>
            <a:r>
              <a:rPr lang="zh-CN" altLang="en-US" sz="1600" dirty="0">
                <a:latin typeface="+mn-lt"/>
                <a:ea typeface="+mn-ea"/>
                <a:sym typeface="+mn-lt"/>
              </a:rPr>
              <a:t>存在“只要不碰高压线、不越雷池就安全”的思想</a:t>
            </a:r>
            <a:r>
              <a:rPr lang="en-US" altLang="zh-CN" sz="1600" dirty="0">
                <a:latin typeface="+mn-lt"/>
                <a:ea typeface="+mn-ea"/>
                <a:sym typeface="+mn-lt"/>
              </a:rPr>
              <a:t>,</a:t>
            </a:r>
            <a:r>
              <a:rPr lang="zh-CN" altLang="en-US" sz="1600" dirty="0">
                <a:latin typeface="+mn-lt"/>
                <a:ea typeface="+mn-ea"/>
                <a:sym typeface="+mn-lt"/>
              </a:rPr>
              <a:t>存在“</a:t>
            </a:r>
            <a:r>
              <a:rPr lang="en-US" altLang="zh-CN" sz="1600" dirty="0">
                <a:latin typeface="+mn-lt"/>
                <a:ea typeface="+mn-ea"/>
                <a:sym typeface="+mn-lt"/>
              </a:rPr>
              <a:t>8</a:t>
            </a:r>
            <a:r>
              <a:rPr lang="zh-CN" altLang="en-US" sz="1600" dirty="0">
                <a:latin typeface="+mn-lt"/>
                <a:ea typeface="+mn-ea"/>
                <a:sym typeface="+mn-lt"/>
              </a:rPr>
              <a:t>小时内要求高、</a:t>
            </a:r>
            <a:r>
              <a:rPr lang="en-US" altLang="zh-CN" sz="1600" dirty="0">
                <a:latin typeface="+mn-lt"/>
                <a:ea typeface="+mn-ea"/>
                <a:sym typeface="+mn-lt"/>
              </a:rPr>
              <a:t>8</a:t>
            </a:r>
            <a:r>
              <a:rPr lang="zh-CN" altLang="en-US" sz="1600" dirty="0">
                <a:latin typeface="+mn-lt"/>
                <a:ea typeface="+mn-ea"/>
                <a:sym typeface="+mn-lt"/>
              </a:rPr>
              <a:t>小时外要求低”的现象　　</a:t>
            </a:r>
          </a:p>
        </p:txBody>
      </p:sp>
      <p:sp>
        <p:nvSpPr>
          <p:cNvPr id="12" name="矩形 11"/>
          <p:cNvSpPr/>
          <p:nvPr/>
        </p:nvSpPr>
        <p:spPr bwMode="auto">
          <a:xfrm>
            <a:off x="6705602" y="2499362"/>
            <a:ext cx="4251325" cy="3248296"/>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13" name="椭圆 12"/>
          <p:cNvSpPr/>
          <p:nvPr/>
        </p:nvSpPr>
        <p:spPr bwMode="auto">
          <a:xfrm>
            <a:off x="7818136" y="1600864"/>
            <a:ext cx="1828136" cy="182813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4" name="矩形 13"/>
          <p:cNvSpPr/>
          <p:nvPr/>
        </p:nvSpPr>
        <p:spPr>
          <a:xfrm>
            <a:off x="7818136" y="2505924"/>
            <a:ext cx="1828136" cy="470257"/>
          </a:xfrm>
          <a:prstGeom prst="rect">
            <a:avLst/>
          </a:prstGeom>
          <a:noFill/>
          <a:ln>
            <a:noFill/>
          </a:ln>
          <a:effectLst/>
        </p:spPr>
        <p:txBody>
          <a:bodyPr wrap="square" rtlCol="0">
            <a:spAutoFit/>
          </a:bodyPr>
          <a:lstStyle/>
          <a:p>
            <a:pPr algn="ctr">
              <a:lnSpc>
                <a:spcPct val="110000"/>
              </a:lnSpc>
            </a:pPr>
            <a:r>
              <a:rPr lang="zh-CN" altLang="en-US" sz="2400" dirty="0">
                <a:ln w="19050">
                  <a:noFill/>
                </a:ln>
                <a:gradFill>
                  <a:gsLst>
                    <a:gs pos="100000">
                      <a:srgbClr val="E9BE61"/>
                    </a:gs>
                    <a:gs pos="49000">
                      <a:srgbClr val="FEEFAC"/>
                    </a:gs>
                  </a:gsLst>
                  <a:lin ang="5400000" scaled="0"/>
                </a:gradFill>
                <a:cs typeface="+mn-ea"/>
                <a:sym typeface="+mn-lt"/>
              </a:rPr>
              <a:t>城乡建设</a:t>
            </a:r>
          </a:p>
        </p:txBody>
      </p:sp>
      <p:sp>
        <p:nvSpPr>
          <p:cNvPr id="15" name="Oval 17"/>
          <p:cNvSpPr>
            <a:spLocks noChangeArrowheads="1"/>
          </p:cNvSpPr>
          <p:nvPr/>
        </p:nvSpPr>
        <p:spPr bwMode="auto">
          <a:xfrm>
            <a:off x="7737475" y="1735830"/>
            <a:ext cx="471970" cy="470498"/>
          </a:xfrm>
          <a:prstGeom prst="ellipse">
            <a:avLst/>
          </a:prstGeom>
          <a:gradFill>
            <a:gsLst>
              <a:gs pos="0">
                <a:srgbClr val="C30F0F">
                  <a:lumMod val="90000"/>
                  <a:lumOff val="10000"/>
                </a:srgbClr>
              </a:gs>
              <a:gs pos="45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6" name="Freeform 5"/>
          <p:cNvSpPr>
            <a:spLocks noChangeAspect="1"/>
          </p:cNvSpPr>
          <p:nvPr/>
        </p:nvSpPr>
        <p:spPr bwMode="auto">
          <a:xfrm>
            <a:off x="8554597" y="2046798"/>
            <a:ext cx="355214" cy="35521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7" name="TextBox 23"/>
          <p:cNvSpPr txBox="1"/>
          <p:nvPr/>
        </p:nvSpPr>
        <p:spPr>
          <a:xfrm>
            <a:off x="7089305" y="3501755"/>
            <a:ext cx="3483919" cy="1372683"/>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ctr">
              <a:lnSpc>
                <a:spcPct val="130000"/>
              </a:lnSpc>
            </a:pPr>
            <a:r>
              <a:rPr lang="zh-CN" altLang="en-US" sz="1600" dirty="0">
                <a:latin typeface="+mn-lt"/>
                <a:ea typeface="+mn-ea"/>
                <a:sym typeface="+mn-lt"/>
              </a:rPr>
              <a:t>在城乡建设、信访接访等工作中缺少改革创新的勇气，缺少担当作为的劲头，怕违规踩线，有时候存在不求有功但求无过的思想。</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p:bldP spid="4" grpId="0" animBg="1"/>
      <p:bldP spid="6" grpId="0" animBg="1"/>
      <p:bldP spid="7" grpId="0"/>
      <p:bldP spid="8" grpId="0" animBg="1"/>
      <p:bldP spid="9" grpId="0" animBg="1"/>
      <p:bldP spid="11" grpId="0"/>
      <p:bldP spid="12" grpId="0" animBg="1"/>
      <p:bldP spid="13" grpId="0" animBg="1"/>
      <p:bldP spid="14" grpId="0"/>
      <p:bldP spid="15" grpId="0" animBg="1"/>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4"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5" name="直接连接符 4"/>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圆角 5"/>
          <p:cNvSpPr/>
          <p:nvPr/>
        </p:nvSpPr>
        <p:spPr bwMode="auto">
          <a:xfrm>
            <a:off x="1721545" y="1501186"/>
            <a:ext cx="4276528"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纪律观念不够强</a:t>
            </a:r>
          </a:p>
        </p:txBody>
      </p:sp>
      <p:sp>
        <p:nvSpPr>
          <p:cNvPr id="7" name="椭圆 6"/>
          <p:cNvSpPr/>
          <p:nvPr/>
        </p:nvSpPr>
        <p:spPr bwMode="auto">
          <a:xfrm>
            <a:off x="1295818" y="1388400"/>
            <a:ext cx="749946"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8" name="KSO_Shape"/>
          <p:cNvSpPr/>
          <p:nvPr/>
        </p:nvSpPr>
        <p:spPr bwMode="auto">
          <a:xfrm>
            <a:off x="1469286" y="1518629"/>
            <a:ext cx="403010"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9" name="椭圆 8"/>
          <p:cNvSpPr/>
          <p:nvPr/>
        </p:nvSpPr>
        <p:spPr bwMode="auto">
          <a:xfrm>
            <a:off x="1326260" y="2771011"/>
            <a:ext cx="1878144" cy="18781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n w="19050">
                <a:noFill/>
              </a:ln>
              <a:gradFill>
                <a:gsLst>
                  <a:gs pos="100000">
                    <a:srgbClr val="E9BE61"/>
                  </a:gs>
                  <a:gs pos="49000">
                    <a:srgbClr val="FEEFAC"/>
                  </a:gs>
                </a:gsLst>
                <a:lin ang="5400000" scaled="0"/>
              </a:gradFill>
              <a:cs typeface="+mn-ea"/>
              <a:sym typeface="+mn-lt"/>
            </a:endParaRPr>
          </a:p>
        </p:txBody>
      </p:sp>
      <p:sp>
        <p:nvSpPr>
          <p:cNvPr id="10" name="矩形 9"/>
          <p:cNvSpPr/>
          <p:nvPr/>
        </p:nvSpPr>
        <p:spPr>
          <a:xfrm>
            <a:off x="1401699" y="3258580"/>
            <a:ext cx="1725743" cy="1040285"/>
          </a:xfrm>
          <a:prstGeom prst="rect">
            <a:avLst/>
          </a:prstGeom>
          <a:noFill/>
          <a:ln>
            <a:noFill/>
          </a:ln>
          <a:effectLst/>
        </p:spPr>
        <p:txBody>
          <a:bodyPr wrap="square" rtlCol="0">
            <a:spAutoFit/>
          </a:bodyPr>
          <a:lstStyle/>
          <a:p>
            <a:pPr algn="ctr">
              <a:lnSpc>
                <a:spcPct val="110000"/>
              </a:lnSpc>
            </a:pPr>
            <a:r>
              <a:rPr lang="zh-CN" altLang="en-US" sz="2800" dirty="0">
                <a:ln w="19050">
                  <a:noFill/>
                </a:ln>
                <a:gradFill>
                  <a:gsLst>
                    <a:gs pos="100000">
                      <a:srgbClr val="E9BE61"/>
                    </a:gs>
                    <a:gs pos="49000">
                      <a:srgbClr val="FEEFAC"/>
                    </a:gs>
                  </a:gsLst>
                  <a:lin ang="5400000" scaled="0"/>
                </a:gradFill>
                <a:cs typeface="+mn-ea"/>
                <a:sym typeface="+mn-lt"/>
              </a:rPr>
              <a:t>纪律意识</a:t>
            </a:r>
          </a:p>
          <a:p>
            <a:pPr algn="ctr">
              <a:lnSpc>
                <a:spcPct val="110000"/>
              </a:lnSpc>
            </a:pPr>
            <a:r>
              <a:rPr lang="zh-CN" altLang="en-US" sz="2800" dirty="0">
                <a:ln w="19050">
                  <a:noFill/>
                </a:ln>
                <a:gradFill>
                  <a:gsLst>
                    <a:gs pos="100000">
                      <a:srgbClr val="E9BE61"/>
                    </a:gs>
                    <a:gs pos="49000">
                      <a:srgbClr val="FEEFAC"/>
                    </a:gs>
                  </a:gsLst>
                  <a:lin ang="5400000" scaled="0"/>
                </a:gradFill>
                <a:cs typeface="+mn-ea"/>
                <a:sym typeface="+mn-lt"/>
              </a:rPr>
              <a:t>的强弱</a:t>
            </a:r>
          </a:p>
        </p:txBody>
      </p:sp>
      <p:cxnSp>
        <p:nvCxnSpPr>
          <p:cNvPr id="13" name="直接箭头连接符 12"/>
          <p:cNvCxnSpPr/>
          <p:nvPr/>
        </p:nvCxnSpPr>
        <p:spPr>
          <a:xfrm>
            <a:off x="2931293" y="3710082"/>
            <a:ext cx="58959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a:off x="4063518" y="3606035"/>
            <a:ext cx="208094" cy="2080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5" name="TextBox 23"/>
          <p:cNvSpPr txBox="1"/>
          <p:nvPr/>
        </p:nvSpPr>
        <p:spPr>
          <a:xfrm>
            <a:off x="3578492" y="3118385"/>
            <a:ext cx="1178145" cy="475579"/>
          </a:xfrm>
          <a:prstGeom prst="rect">
            <a:avLst/>
          </a:prstGeom>
        </p:spPr>
        <p:txBody>
          <a:bodyPr wrap="square">
            <a:spAutoFit/>
          </a:bodyPr>
          <a:lstStyle>
            <a:defPPr>
              <a:defRPr lang="zh-CN"/>
            </a:defPPr>
            <a:lvl1pPr algn="ctr">
              <a:lnSpc>
                <a:spcPct val="110000"/>
              </a:lnSpc>
              <a:defRPr sz="7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反映</a:t>
            </a:r>
          </a:p>
        </p:txBody>
      </p:sp>
      <p:sp>
        <p:nvSpPr>
          <p:cNvPr id="16" name="椭圆 15"/>
          <p:cNvSpPr/>
          <p:nvPr/>
        </p:nvSpPr>
        <p:spPr bwMode="auto">
          <a:xfrm>
            <a:off x="5131586" y="2771011"/>
            <a:ext cx="1878144" cy="18781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n w="19050">
                <a:noFill/>
              </a:ln>
              <a:gradFill>
                <a:gsLst>
                  <a:gs pos="100000">
                    <a:srgbClr val="E9BE61"/>
                  </a:gs>
                  <a:gs pos="49000">
                    <a:srgbClr val="FEEFAC"/>
                  </a:gs>
                </a:gsLst>
                <a:lin ang="5400000" scaled="0"/>
              </a:gradFill>
              <a:cs typeface="+mn-ea"/>
              <a:sym typeface="+mn-lt"/>
            </a:endParaRPr>
          </a:p>
        </p:txBody>
      </p:sp>
      <p:sp>
        <p:nvSpPr>
          <p:cNvPr id="17" name="矩形 16"/>
          <p:cNvSpPr/>
          <p:nvPr/>
        </p:nvSpPr>
        <p:spPr>
          <a:xfrm>
            <a:off x="4902155" y="3337063"/>
            <a:ext cx="2343010" cy="769441"/>
          </a:xfrm>
          <a:prstGeom prst="rect">
            <a:avLst/>
          </a:prstGeom>
          <a:noFill/>
          <a:ln>
            <a:noFill/>
          </a:ln>
          <a:effectLst/>
        </p:spPr>
        <p:txBody>
          <a:bodyPr wrap="square" rtlCol="0">
            <a:spAutoFit/>
          </a:bodyPr>
          <a:lstStyle/>
          <a:p>
            <a:pPr algn="ctr">
              <a:lnSpc>
                <a:spcPct val="110000"/>
              </a:lnSpc>
            </a:pPr>
            <a:r>
              <a:rPr lang="zh-CN" altLang="en-US" sz="2000" dirty="0">
                <a:ln w="19050">
                  <a:noFill/>
                </a:ln>
                <a:gradFill>
                  <a:gsLst>
                    <a:gs pos="100000">
                      <a:srgbClr val="E9BE61"/>
                    </a:gs>
                    <a:gs pos="49000">
                      <a:srgbClr val="FEEFAC"/>
                    </a:gs>
                  </a:gsLst>
                  <a:lin ang="5400000" scaled="0"/>
                </a:gradFill>
                <a:cs typeface="+mn-ea"/>
                <a:sym typeface="+mn-lt"/>
              </a:rPr>
              <a:t>党员的理想</a:t>
            </a:r>
          </a:p>
          <a:p>
            <a:pPr algn="ctr">
              <a:lnSpc>
                <a:spcPct val="110000"/>
              </a:lnSpc>
            </a:pPr>
            <a:r>
              <a:rPr lang="zh-CN" altLang="en-US" sz="2000" dirty="0">
                <a:ln w="19050">
                  <a:noFill/>
                </a:ln>
                <a:gradFill>
                  <a:gsLst>
                    <a:gs pos="100000">
                      <a:srgbClr val="E9BE61"/>
                    </a:gs>
                    <a:gs pos="49000">
                      <a:srgbClr val="FEEFAC"/>
                    </a:gs>
                  </a:gsLst>
                  <a:lin ang="5400000" scaled="0"/>
                </a:gradFill>
                <a:cs typeface="+mn-ea"/>
                <a:sym typeface="+mn-lt"/>
              </a:rPr>
              <a:t>信念坚定与否</a:t>
            </a:r>
          </a:p>
        </p:txBody>
      </p:sp>
      <p:sp>
        <p:nvSpPr>
          <p:cNvPr id="18" name="椭圆 17"/>
          <p:cNvSpPr/>
          <p:nvPr/>
        </p:nvSpPr>
        <p:spPr bwMode="auto">
          <a:xfrm>
            <a:off x="7841524" y="3606035"/>
            <a:ext cx="208094" cy="2080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9" name="TextBox 23"/>
          <p:cNvSpPr txBox="1"/>
          <p:nvPr/>
        </p:nvSpPr>
        <p:spPr>
          <a:xfrm>
            <a:off x="7356498" y="3118385"/>
            <a:ext cx="1178145" cy="475579"/>
          </a:xfrm>
          <a:prstGeom prst="rect">
            <a:avLst/>
          </a:prstGeom>
        </p:spPr>
        <p:txBody>
          <a:bodyPr wrap="square">
            <a:spAutoFit/>
          </a:bodyPr>
          <a:lstStyle>
            <a:defPPr>
              <a:defRPr lang="zh-CN"/>
            </a:defPPr>
            <a:lvl1pPr algn="ctr">
              <a:lnSpc>
                <a:spcPct val="110000"/>
              </a:lnSpc>
              <a:defRPr sz="7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关系到</a:t>
            </a:r>
          </a:p>
        </p:txBody>
      </p:sp>
      <p:sp>
        <p:nvSpPr>
          <p:cNvPr id="20" name="椭圆 19"/>
          <p:cNvSpPr/>
          <p:nvPr/>
        </p:nvSpPr>
        <p:spPr bwMode="auto">
          <a:xfrm>
            <a:off x="8962283" y="2591869"/>
            <a:ext cx="2236428" cy="223642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n w="19050">
                <a:noFill/>
              </a:ln>
              <a:gradFill>
                <a:gsLst>
                  <a:gs pos="100000">
                    <a:srgbClr val="E9BE61"/>
                  </a:gs>
                  <a:gs pos="49000">
                    <a:srgbClr val="FEEFAC"/>
                  </a:gs>
                </a:gsLst>
                <a:lin ang="5400000" scaled="0"/>
              </a:gradFill>
              <a:cs typeface="+mn-ea"/>
              <a:sym typeface="+mn-lt"/>
            </a:endParaRPr>
          </a:p>
        </p:txBody>
      </p:sp>
      <p:sp>
        <p:nvSpPr>
          <p:cNvPr id="21" name="矩形 20"/>
          <p:cNvSpPr/>
          <p:nvPr/>
        </p:nvSpPr>
        <p:spPr>
          <a:xfrm>
            <a:off x="8908992" y="3598561"/>
            <a:ext cx="2343010" cy="769441"/>
          </a:xfrm>
          <a:prstGeom prst="rect">
            <a:avLst/>
          </a:prstGeom>
          <a:noFill/>
          <a:ln>
            <a:noFill/>
          </a:ln>
          <a:effectLst/>
        </p:spPr>
        <p:txBody>
          <a:bodyPr wrap="square" rtlCol="0">
            <a:spAutoFit/>
          </a:bodyPr>
          <a:lstStyle/>
          <a:p>
            <a:pPr algn="ctr">
              <a:lnSpc>
                <a:spcPct val="110000"/>
              </a:lnSpc>
            </a:pPr>
            <a:r>
              <a:rPr lang="zh-CN" altLang="en-US" sz="2000" dirty="0">
                <a:ln w="19050">
                  <a:noFill/>
                </a:ln>
                <a:gradFill>
                  <a:gsLst>
                    <a:gs pos="100000">
                      <a:srgbClr val="E9BE61"/>
                    </a:gs>
                    <a:gs pos="49000">
                      <a:srgbClr val="FEEFAC"/>
                    </a:gs>
                  </a:gsLst>
                  <a:lin ang="5400000" scaled="0"/>
                </a:gradFill>
                <a:cs typeface="+mn-ea"/>
                <a:sym typeface="+mn-lt"/>
              </a:rPr>
              <a:t>对党的先进性</a:t>
            </a:r>
          </a:p>
          <a:p>
            <a:pPr algn="ctr">
              <a:lnSpc>
                <a:spcPct val="110000"/>
              </a:lnSpc>
            </a:pPr>
            <a:r>
              <a:rPr lang="zh-CN" altLang="en-US" sz="2000" dirty="0">
                <a:ln w="19050">
                  <a:noFill/>
                </a:ln>
                <a:gradFill>
                  <a:gsLst>
                    <a:gs pos="100000">
                      <a:srgbClr val="E9BE61"/>
                    </a:gs>
                    <a:gs pos="49000">
                      <a:srgbClr val="FEEFAC"/>
                    </a:gs>
                  </a:gsLst>
                  <a:lin ang="5400000" scaled="0"/>
                </a:gradFill>
                <a:cs typeface="+mn-ea"/>
                <a:sym typeface="+mn-lt"/>
              </a:rPr>
              <a:t>的认同感</a:t>
            </a:r>
          </a:p>
        </p:txBody>
      </p:sp>
      <p:pic>
        <p:nvPicPr>
          <p:cNvPr id="22" name="图片 21" descr="卡通人物&#10;&#10;低可信度描述已自动生成"/>
          <p:cNvPicPr>
            <a:picLocks noChangeAspect="1"/>
          </p:cNvPicPr>
          <p:nvPr/>
        </p:nvPicPr>
        <p:blipFill>
          <a:blip r:embed="rId2" cstate="screen"/>
          <a:stretch>
            <a:fillRect/>
          </a:stretch>
        </p:blipFill>
        <p:spPr>
          <a:xfrm>
            <a:off x="9693304" y="2890721"/>
            <a:ext cx="774386" cy="689186"/>
          </a:xfrm>
          <a:prstGeom prst="rect">
            <a:avLst/>
          </a:prstGeom>
        </p:spPr>
      </p:pic>
      <p:sp>
        <p:nvSpPr>
          <p:cNvPr id="23" name="TextBox 23"/>
          <p:cNvSpPr txBox="1"/>
          <p:nvPr/>
        </p:nvSpPr>
        <p:spPr>
          <a:xfrm>
            <a:off x="1574003" y="4952774"/>
            <a:ext cx="9043993" cy="978729"/>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l">
              <a:lnSpc>
                <a:spcPct val="120000"/>
              </a:lnSpc>
            </a:pPr>
            <a:r>
              <a:rPr lang="zh-CN" altLang="en-US" sz="1600" dirty="0">
                <a:latin typeface="+mn-lt"/>
                <a:ea typeface="+mn-ea"/>
                <a:sym typeface="+mn-lt"/>
              </a:rPr>
              <a:t>第三十五条中央政府性基金预算收入编制内容包括本级政府性基金各项目收入、上一年度结余、地方上解收入。中央政府性基金预算支出编制内容包括本级政府性基金各项目支出、对地方的转移支付、调出资金。</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animBg="1"/>
      <p:bldP spid="9" grpId="0" animBg="1"/>
      <p:bldP spid="10" grpId="0"/>
      <p:bldP spid="14" grpId="0" animBg="1"/>
      <p:bldP spid="15" grpId="0"/>
      <p:bldP spid="16" grpId="0" animBg="1"/>
      <p:bldP spid="17" grpId="0"/>
      <p:bldP spid="18" grpId="0" animBg="1"/>
      <p:bldP spid="19" grpId="0"/>
      <p:bldP spid="20" grpId="0" animBg="1"/>
      <p:bldP spid="2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p:cNvSpPr txBox="1"/>
          <p:nvPr/>
        </p:nvSpPr>
        <p:spPr>
          <a:xfrm>
            <a:off x="1769433" y="2475673"/>
            <a:ext cx="8653134" cy="124207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10000"/>
              </a:lnSpc>
            </a:pPr>
            <a:r>
              <a:rPr lang="zh-CN" altLang="en-US" sz="7200" dirty="0">
                <a:latin typeface="+mn-lt"/>
                <a:ea typeface="+mn-ea"/>
                <a:cs typeface="+mn-ea"/>
                <a:sym typeface="+mn-lt"/>
              </a:rPr>
              <a:t>努力方向和改进措施</a:t>
            </a:r>
          </a:p>
        </p:txBody>
      </p:sp>
      <p:sp>
        <p:nvSpPr>
          <p:cNvPr id="3" name="矩形: 圆角 2"/>
          <p:cNvSpPr/>
          <p:nvPr/>
        </p:nvSpPr>
        <p:spPr>
          <a:xfrm>
            <a:off x="4900839" y="1182667"/>
            <a:ext cx="2390320" cy="442945"/>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gradFill>
                  <a:gsLst>
                    <a:gs pos="0">
                      <a:srgbClr val="FEEFAC"/>
                    </a:gs>
                    <a:gs pos="45000">
                      <a:srgbClr val="E9BE61"/>
                    </a:gs>
                  </a:gsLst>
                  <a:lin ang="5400000" scaled="1"/>
                </a:gradFill>
                <a:cs typeface="+mn-ea"/>
                <a:sym typeface="+mn-lt"/>
              </a:rPr>
              <a:t>第三部分</a:t>
            </a:r>
          </a:p>
        </p:txBody>
      </p:sp>
      <p:pic>
        <p:nvPicPr>
          <p:cNvPr id="4" name="PA-图片 4"/>
          <p:cNvPicPr>
            <a:picLocks noChangeAspect="1"/>
          </p:cNvPicPr>
          <p:nvPr>
            <p:custDataLst>
              <p:tags r:id="rId1"/>
            </p:custDataLst>
          </p:nvPr>
        </p:nvPicPr>
        <p:blipFill>
          <a:blip r:embed="rId5" cstate="screen"/>
          <a:stretch>
            <a:fillRect/>
          </a:stretch>
        </p:blipFill>
        <p:spPr>
          <a:xfrm>
            <a:off x="5376426" y="2029218"/>
            <a:ext cx="1439146" cy="376854"/>
          </a:xfrm>
          <a:prstGeom prst="rect">
            <a:avLst/>
          </a:prstGeom>
        </p:spPr>
      </p:pic>
      <p:cxnSp>
        <p:nvCxnSpPr>
          <p:cNvPr id="5" name="PA-直接连接符 5"/>
          <p:cNvCxnSpPr/>
          <p:nvPr>
            <p:custDataLst>
              <p:tags r:id="rId2"/>
            </p:custDataLst>
          </p:nvPr>
        </p:nvCxnSpPr>
        <p:spPr>
          <a:xfrm>
            <a:off x="7304307"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PA-直接连接符 5"/>
          <p:cNvCxnSpPr/>
          <p:nvPr>
            <p:custDataLst>
              <p:tags r:id="rId3"/>
            </p:custDataLst>
          </p:nvPr>
        </p:nvCxnSpPr>
        <p:spPr>
          <a:xfrm flipH="1">
            <a:off x="2066113"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白色的鸟&#10;&#10;描述已自动生成"/>
          <p:cNvPicPr>
            <a:picLocks noChangeAspect="1"/>
          </p:cNvPicPr>
          <p:nvPr/>
        </p:nvPicPr>
        <p:blipFill>
          <a:blip r:embed="rId6" cstate="screen"/>
          <a:stretch>
            <a:fillRect/>
          </a:stretch>
        </p:blipFill>
        <p:spPr>
          <a:xfrm flipH="1">
            <a:off x="9072348" y="369179"/>
            <a:ext cx="2356309" cy="1626975"/>
          </a:xfrm>
          <a:prstGeom prst="rect">
            <a:avLst/>
          </a:prstGeom>
        </p:spPr>
      </p:pic>
      <p:pic>
        <p:nvPicPr>
          <p:cNvPr id="9" name="图片 8" descr="图片包含 建筑, 电话, 手机, 桌子&#10;&#10;描述已自动生成"/>
          <p:cNvPicPr>
            <a:picLocks noChangeAspect="1"/>
          </p:cNvPicPr>
          <p:nvPr/>
        </p:nvPicPr>
        <p:blipFill>
          <a:blip r:embed="rId7" cstate="screen"/>
          <a:stretch>
            <a:fillRect/>
          </a:stretch>
        </p:blipFill>
        <p:spPr>
          <a:xfrm flipH="1">
            <a:off x="0" y="4491782"/>
            <a:ext cx="2046514" cy="2366218"/>
          </a:xfrm>
          <a:prstGeom prst="rect">
            <a:avLst/>
          </a:prstGeom>
        </p:spPr>
      </p:pic>
      <p:sp>
        <p:nvSpPr>
          <p:cNvPr id="10" name="文本框 9"/>
          <p:cNvSpPr txBox="1"/>
          <p:nvPr/>
        </p:nvSpPr>
        <p:spPr>
          <a:xfrm>
            <a:off x="867140" y="3702612"/>
            <a:ext cx="10457720" cy="400110"/>
          </a:xfrm>
          <a:prstGeom prst="rect">
            <a:avLst/>
          </a:prstGeom>
          <a:noFill/>
        </p:spPr>
        <p:txBody>
          <a:bodyPr wrap="square" rtlCol="0">
            <a:spAutoFit/>
          </a:bodyPr>
          <a:lstStyle/>
          <a:p>
            <a:pPr algn="ctr"/>
            <a:r>
              <a:rPr lang="zh-CN" altLang="en-US" sz="2000" dirty="0">
                <a:solidFill>
                  <a:schemeClr val="tx1">
                    <a:lumMod val="75000"/>
                    <a:lumOff val="25000"/>
                  </a:schemeClr>
                </a:solidFill>
                <a:cs typeface="+mn-ea"/>
                <a:sym typeface="+mn-lt"/>
              </a:rPr>
              <a:t>主题教育专题民主生活会班子（个人）检视剖析</a:t>
            </a:r>
          </a:p>
        </p:txBody>
      </p:sp>
      <p:sp>
        <p:nvSpPr>
          <p:cNvPr id="12" name="TextBox 11"/>
          <p:cNvSpPr txBox="1"/>
          <p:nvPr/>
        </p:nvSpPr>
        <p:spPr>
          <a:xfrm>
            <a:off x="10708577" y="468734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4"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5" name="直接连接符 4"/>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706821" y="2026022"/>
            <a:ext cx="4490696" cy="4495294"/>
            <a:chOff x="-238323" y="1629692"/>
            <a:chExt cx="5115615" cy="5120856"/>
          </a:xfrm>
        </p:grpSpPr>
        <p:sp>
          <p:nvSpPr>
            <p:cNvPr id="7" name="椭圆 6"/>
            <p:cNvSpPr/>
            <p:nvPr/>
          </p:nvSpPr>
          <p:spPr bwMode="auto">
            <a:xfrm>
              <a:off x="1419561" y="1916832"/>
              <a:ext cx="3176123" cy="3176123"/>
            </a:xfrm>
            <a:prstGeom prst="ellipse">
              <a:avLst/>
            </a:prstGeom>
            <a:solidFill>
              <a:schemeClr val="bg1"/>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FFFFFF"/>
                </a:solidFill>
                <a:effectLst/>
                <a:uLnTx/>
                <a:uFillTx/>
                <a:cs typeface="+mn-ea"/>
                <a:sym typeface="+mn-lt"/>
              </a:endParaRPr>
            </a:p>
          </p:txBody>
        </p:sp>
        <p:sp>
          <p:nvSpPr>
            <p:cNvPr id="8" name="Freeform 5"/>
            <p:cNvSpPr>
              <a:spLocks noEditPoints="1"/>
            </p:cNvSpPr>
            <p:nvPr/>
          </p:nvSpPr>
          <p:spPr bwMode="auto">
            <a:xfrm>
              <a:off x="-238323" y="1629692"/>
              <a:ext cx="5115615" cy="5120856"/>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grpSp>
      <p:sp>
        <p:nvSpPr>
          <p:cNvPr id="9" name="矩形 8"/>
          <p:cNvSpPr/>
          <p:nvPr/>
        </p:nvSpPr>
        <p:spPr>
          <a:xfrm>
            <a:off x="833110" y="3628884"/>
            <a:ext cx="2543822" cy="1077218"/>
          </a:xfrm>
          <a:prstGeom prst="rect">
            <a:avLst/>
          </a:prstGeom>
        </p:spPr>
        <p:txBody>
          <a:bodyPr wrap="square">
            <a:spAutoFit/>
          </a:bodyPr>
          <a:lstStyle/>
          <a:p>
            <a:pPr algn="ctr"/>
            <a:r>
              <a:rPr lang="zh-CN" altLang="en-US" sz="3200" dirty="0">
                <a:gradFill>
                  <a:gsLst>
                    <a:gs pos="0">
                      <a:schemeClr val="accent1">
                        <a:lumMod val="90000"/>
                        <a:lumOff val="10000"/>
                      </a:schemeClr>
                    </a:gs>
                    <a:gs pos="100000">
                      <a:schemeClr val="accent1"/>
                    </a:gs>
                  </a:gsLst>
                  <a:lin ang="5400000" scaled="1"/>
                </a:gradFill>
                <a:cs typeface="+mn-ea"/>
                <a:sym typeface="+mn-lt"/>
              </a:rPr>
              <a:t>加强政治理论学习</a:t>
            </a:r>
          </a:p>
        </p:txBody>
      </p:sp>
      <p:sp>
        <p:nvSpPr>
          <p:cNvPr id="10" name="矩形 9"/>
          <p:cNvSpPr/>
          <p:nvPr/>
        </p:nvSpPr>
        <p:spPr bwMode="auto">
          <a:xfrm>
            <a:off x="4552139" y="1879551"/>
            <a:ext cx="5511085" cy="1678692"/>
          </a:xfrm>
          <a:prstGeom prst="rect">
            <a:avLst/>
          </a:prstGeom>
          <a:solidFill>
            <a:schemeClr val="bg1"/>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11" name="矩形 10"/>
          <p:cNvSpPr/>
          <p:nvPr/>
        </p:nvSpPr>
        <p:spPr bwMode="auto">
          <a:xfrm>
            <a:off x="4517519" y="2159287"/>
            <a:ext cx="109787" cy="11520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2" name="矩形 11"/>
          <p:cNvSpPr/>
          <p:nvPr/>
        </p:nvSpPr>
        <p:spPr bwMode="auto">
          <a:xfrm>
            <a:off x="10015951" y="2159287"/>
            <a:ext cx="109787" cy="11520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pic>
        <p:nvPicPr>
          <p:cNvPr id="20" name="图片 19" descr="卡通人物&#10;&#10;低可信度描述已自动生成"/>
          <p:cNvPicPr>
            <a:picLocks noChangeAspect="1"/>
          </p:cNvPicPr>
          <p:nvPr/>
        </p:nvPicPr>
        <p:blipFill>
          <a:blip r:embed="rId2" cstate="screen"/>
          <a:stretch>
            <a:fillRect/>
          </a:stretch>
        </p:blipFill>
        <p:spPr>
          <a:xfrm>
            <a:off x="1679069" y="2869057"/>
            <a:ext cx="774386" cy="689186"/>
          </a:xfrm>
          <a:prstGeom prst="rect">
            <a:avLst/>
          </a:prstGeom>
        </p:spPr>
      </p:pic>
      <p:sp>
        <p:nvSpPr>
          <p:cNvPr id="21" name="矩形 20"/>
          <p:cNvSpPr/>
          <p:nvPr/>
        </p:nvSpPr>
        <p:spPr>
          <a:xfrm>
            <a:off x="4772763" y="2143025"/>
            <a:ext cx="4624711" cy="400110"/>
          </a:xfrm>
          <a:prstGeom prst="rect">
            <a:avLst/>
          </a:prstGeom>
        </p:spPr>
        <p:txBody>
          <a:bodyPr wrap="square">
            <a:spAutoFit/>
          </a:bodyPr>
          <a:lstStyle/>
          <a:p>
            <a:pPr algn="ctr"/>
            <a:r>
              <a:rPr lang="zh-CN" altLang="en-US" sz="2000" dirty="0">
                <a:gradFill>
                  <a:gsLst>
                    <a:gs pos="0">
                      <a:schemeClr val="accent1">
                        <a:lumMod val="90000"/>
                        <a:lumOff val="10000"/>
                      </a:schemeClr>
                    </a:gs>
                    <a:gs pos="100000">
                      <a:schemeClr val="accent1"/>
                    </a:gs>
                  </a:gsLst>
                  <a:lin ang="5400000" scaled="1"/>
                </a:gradFill>
                <a:cs typeface="+mn-ea"/>
                <a:sym typeface="+mn-lt"/>
              </a:rPr>
              <a:t>加强政治理论学习，提升政治理论素养</a:t>
            </a:r>
          </a:p>
        </p:txBody>
      </p:sp>
      <p:sp>
        <p:nvSpPr>
          <p:cNvPr id="22" name="TextBox 23"/>
          <p:cNvSpPr txBox="1"/>
          <p:nvPr/>
        </p:nvSpPr>
        <p:spPr>
          <a:xfrm>
            <a:off x="4772763" y="2459743"/>
            <a:ext cx="4941508" cy="683264"/>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l">
              <a:lnSpc>
                <a:spcPct val="120000"/>
              </a:lnSpc>
            </a:pPr>
            <a:r>
              <a:rPr lang="zh-CN" altLang="en-US" sz="1600" dirty="0">
                <a:latin typeface="+mn-lt"/>
                <a:ea typeface="+mn-ea"/>
                <a:sym typeface="+mn-lt"/>
              </a:rPr>
              <a:t>通过持之以恒学习习近平新时代中国特色社会主义思想，在学懂、弄通、做实上下功夫</a:t>
            </a:r>
          </a:p>
        </p:txBody>
      </p:sp>
      <p:sp>
        <p:nvSpPr>
          <p:cNvPr id="23" name="矩形 22"/>
          <p:cNvSpPr/>
          <p:nvPr/>
        </p:nvSpPr>
        <p:spPr bwMode="auto">
          <a:xfrm>
            <a:off x="4552139" y="3799027"/>
            <a:ext cx="5511085" cy="1678692"/>
          </a:xfrm>
          <a:prstGeom prst="rect">
            <a:avLst/>
          </a:prstGeom>
          <a:solidFill>
            <a:schemeClr val="bg1"/>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24" name="矩形 23"/>
          <p:cNvSpPr/>
          <p:nvPr/>
        </p:nvSpPr>
        <p:spPr bwMode="auto">
          <a:xfrm>
            <a:off x="4517519" y="4078763"/>
            <a:ext cx="109787" cy="11520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25" name="矩形 24"/>
          <p:cNvSpPr/>
          <p:nvPr/>
        </p:nvSpPr>
        <p:spPr bwMode="auto">
          <a:xfrm>
            <a:off x="10015951" y="4078763"/>
            <a:ext cx="109787" cy="11520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26" name="矩形 25"/>
          <p:cNvSpPr/>
          <p:nvPr/>
        </p:nvSpPr>
        <p:spPr>
          <a:xfrm>
            <a:off x="4772763" y="4062501"/>
            <a:ext cx="4624711" cy="400110"/>
          </a:xfrm>
          <a:prstGeom prst="rect">
            <a:avLst/>
          </a:prstGeom>
        </p:spPr>
        <p:txBody>
          <a:bodyPr wrap="square">
            <a:spAutoFit/>
          </a:bodyPr>
          <a:lstStyle/>
          <a:p>
            <a:r>
              <a:rPr lang="zh-CN" altLang="en-US" sz="2000" dirty="0">
                <a:gradFill>
                  <a:gsLst>
                    <a:gs pos="0">
                      <a:schemeClr val="accent1">
                        <a:lumMod val="90000"/>
                        <a:lumOff val="10000"/>
                      </a:schemeClr>
                    </a:gs>
                    <a:gs pos="100000">
                      <a:schemeClr val="accent1"/>
                    </a:gs>
                  </a:gsLst>
                  <a:lin ang="5400000" scaled="1"/>
                </a:gradFill>
                <a:cs typeface="+mn-ea"/>
                <a:sym typeface="+mn-lt"/>
              </a:rPr>
              <a:t>坚定共产主义信仰</a:t>
            </a:r>
          </a:p>
        </p:txBody>
      </p:sp>
      <p:sp>
        <p:nvSpPr>
          <p:cNvPr id="27" name="TextBox 23"/>
          <p:cNvSpPr txBox="1"/>
          <p:nvPr/>
        </p:nvSpPr>
        <p:spPr>
          <a:xfrm>
            <a:off x="4772763" y="4379219"/>
            <a:ext cx="4941508" cy="978729"/>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l">
              <a:lnSpc>
                <a:spcPct val="120000"/>
              </a:lnSpc>
            </a:pPr>
            <a:r>
              <a:rPr lang="zh-CN" altLang="en-US" sz="1600" dirty="0">
                <a:latin typeface="+mn-lt"/>
                <a:ea typeface="+mn-ea"/>
                <a:sym typeface="+mn-lt"/>
              </a:rPr>
              <a:t>牢固树立“四个意识”，坚定“四个自信”，做到“四个服从”，坚定共产主义信仰，提高政治敏锐性和鉴别力，</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9" grpId="0"/>
      <p:bldP spid="10" grpId="0" animBg="1"/>
      <p:bldP spid="11" grpId="0" animBg="1"/>
      <p:bldP spid="12" grpId="0" animBg="1"/>
      <p:bldP spid="21" grpId="0"/>
      <p:bldP spid="22" grpId="0"/>
      <p:bldP spid="23" grpId="0" animBg="1"/>
      <p:bldP spid="24" grpId="0" animBg="1"/>
      <p:bldP spid="25" grpId="0" animBg="1"/>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4"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5" name="直接连接符 4"/>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圆角 5"/>
          <p:cNvSpPr/>
          <p:nvPr/>
        </p:nvSpPr>
        <p:spPr bwMode="auto">
          <a:xfrm>
            <a:off x="1660801" y="1501186"/>
            <a:ext cx="737504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以工作作风的转变，增强服务群众的能力</a:t>
            </a:r>
          </a:p>
        </p:txBody>
      </p:sp>
      <p:sp>
        <p:nvSpPr>
          <p:cNvPr id="7" name="椭圆 6"/>
          <p:cNvSpPr/>
          <p:nvPr/>
        </p:nvSpPr>
        <p:spPr bwMode="auto">
          <a:xfrm>
            <a:off x="1235075" y="1388400"/>
            <a:ext cx="749946"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8" name="KSO_Shape"/>
          <p:cNvSpPr/>
          <p:nvPr/>
        </p:nvSpPr>
        <p:spPr bwMode="auto">
          <a:xfrm>
            <a:off x="1408543" y="1518629"/>
            <a:ext cx="403010"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10" name="矩形 9"/>
          <p:cNvSpPr/>
          <p:nvPr/>
        </p:nvSpPr>
        <p:spPr bwMode="auto">
          <a:xfrm>
            <a:off x="1193618" y="2907659"/>
            <a:ext cx="3079637" cy="2902556"/>
          </a:xfrm>
          <a:prstGeom prst="rect">
            <a:avLst/>
          </a:prstGeom>
          <a:noFill/>
          <a:ln>
            <a:solidFill>
              <a:sysClr val="windowText" lastClr="000000">
                <a:lumMod val="65000"/>
                <a:lumOff val="3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5" b="0" i="0" u="none" strike="noStrike" kern="0" cap="none" spc="0" normalizeH="0" baseline="0" noProof="0">
              <a:ln>
                <a:noFill/>
              </a:ln>
              <a:solidFill>
                <a:prstClr val="white"/>
              </a:solidFill>
              <a:effectLst/>
              <a:uLnTx/>
              <a:uFillTx/>
              <a:cs typeface="+mn-ea"/>
              <a:sym typeface="+mn-lt"/>
            </a:endParaRPr>
          </a:p>
        </p:txBody>
      </p:sp>
      <p:grpSp>
        <p:nvGrpSpPr>
          <p:cNvPr id="11" name="组合 10"/>
          <p:cNvGrpSpPr/>
          <p:nvPr/>
        </p:nvGrpSpPr>
        <p:grpSpPr>
          <a:xfrm>
            <a:off x="1530150" y="2807329"/>
            <a:ext cx="2406573" cy="609029"/>
            <a:chOff x="1245265" y="1827568"/>
            <a:chExt cx="4200402" cy="879213"/>
          </a:xfrm>
        </p:grpSpPr>
        <p:sp>
          <p:nvSpPr>
            <p:cNvPr id="13" name="Freeform 6"/>
            <p:cNvSpPr/>
            <p:nvPr/>
          </p:nvSpPr>
          <p:spPr bwMode="auto">
            <a:xfrm>
              <a:off x="1245265"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5">
                <a:solidFill>
                  <a:srgbClr val="E7E6E6"/>
                </a:solidFill>
                <a:cs typeface="+mn-ea"/>
                <a:sym typeface="+mn-lt"/>
              </a:endParaRPr>
            </a:p>
          </p:txBody>
        </p:sp>
        <p:sp>
          <p:nvSpPr>
            <p:cNvPr id="14" name="Freeform 7"/>
            <p:cNvSpPr/>
            <p:nvPr/>
          </p:nvSpPr>
          <p:spPr bwMode="auto">
            <a:xfrm>
              <a:off x="1525807" y="1827568"/>
              <a:ext cx="3652019"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endParaRPr lang="zh-CN" altLang="en-US" sz="2400">
                <a:ln w="19050">
                  <a:noFill/>
                </a:ln>
                <a:gradFill>
                  <a:gsLst>
                    <a:gs pos="100000">
                      <a:srgbClr val="E9BE61"/>
                    </a:gs>
                    <a:gs pos="49000">
                      <a:srgbClr val="FEEFAC"/>
                    </a:gs>
                  </a:gsLst>
                  <a:lin ang="5400000" scaled="0"/>
                </a:gradFill>
                <a:cs typeface="+mn-ea"/>
                <a:sym typeface="+mn-lt"/>
              </a:endParaRPr>
            </a:p>
          </p:txBody>
        </p:sp>
        <p:sp>
          <p:nvSpPr>
            <p:cNvPr id="15" name="矩形 14"/>
            <p:cNvSpPr/>
            <p:nvPr/>
          </p:nvSpPr>
          <p:spPr>
            <a:xfrm>
              <a:off x="1598030" y="1887373"/>
              <a:ext cx="3494873" cy="769871"/>
            </a:xfrm>
            <a:prstGeom prst="rect">
              <a:avLst/>
            </a:prstGeom>
            <a:noFill/>
            <a:ln>
              <a:noFill/>
            </a:ln>
            <a:effectLst/>
          </p:spPr>
          <p:txBody>
            <a:bodyPr wrap="square" rtlCol="0">
              <a:spAutoFit/>
            </a:bodyPr>
            <a:lstStyle/>
            <a:p>
              <a:pPr algn="ctr">
                <a:lnSpc>
                  <a:spcPct val="110000"/>
                </a:lnSpc>
              </a:pPr>
              <a:r>
                <a:rPr lang="en-US" altLang="zh-CN" sz="2800" dirty="0">
                  <a:ln w="19050">
                    <a:noFill/>
                  </a:ln>
                  <a:gradFill>
                    <a:gsLst>
                      <a:gs pos="100000">
                        <a:srgbClr val="E9BE61"/>
                      </a:gs>
                      <a:gs pos="49000">
                        <a:srgbClr val="FEEFAC"/>
                      </a:gs>
                    </a:gsLst>
                    <a:lin ang="5400000" scaled="0"/>
                  </a:gradFill>
                  <a:cs typeface="+mn-ea"/>
                  <a:sym typeface="+mn-lt"/>
                </a:rPr>
                <a:t>01</a:t>
              </a:r>
              <a:endParaRPr lang="zh-CN" altLang="en-US" sz="2800" dirty="0">
                <a:ln w="19050">
                  <a:noFill/>
                </a:ln>
                <a:gradFill>
                  <a:gsLst>
                    <a:gs pos="100000">
                      <a:srgbClr val="E9BE61"/>
                    </a:gs>
                    <a:gs pos="49000">
                      <a:srgbClr val="FEEFAC"/>
                    </a:gs>
                  </a:gsLst>
                  <a:lin ang="5400000" scaled="0"/>
                </a:gradFill>
                <a:cs typeface="+mn-ea"/>
                <a:sym typeface="+mn-lt"/>
              </a:endParaRPr>
            </a:p>
          </p:txBody>
        </p:sp>
      </p:grpSp>
      <p:sp>
        <p:nvSpPr>
          <p:cNvPr id="12" name="TextBox 10"/>
          <p:cNvSpPr txBox="1"/>
          <p:nvPr/>
        </p:nvSpPr>
        <p:spPr>
          <a:xfrm>
            <a:off x="1359191" y="3511221"/>
            <a:ext cx="2748490" cy="1969514"/>
          </a:xfrm>
          <a:prstGeom prst="rect">
            <a:avLst/>
          </a:prstGeom>
          <a:noFill/>
        </p:spPr>
        <p:txBody>
          <a:bodyPr wrap="square" rtlCol="0">
            <a:spAutoFit/>
          </a:bodyPr>
          <a:lstStyle/>
          <a:p>
            <a:pPr algn="just" fontAlgn="base">
              <a:lnSpc>
                <a:spcPct val="110000"/>
              </a:lnSpc>
              <a:spcBef>
                <a:spcPct val="0"/>
              </a:spcBef>
              <a:spcAft>
                <a:spcPct val="0"/>
              </a:spcAft>
              <a:defRPr/>
            </a:pPr>
            <a:r>
              <a:rPr lang="zh-CN" altLang="en-US" sz="1600" kern="0" dirty="0">
                <a:solidFill>
                  <a:schemeClr val="tx1">
                    <a:lumMod val="75000"/>
                    <a:lumOff val="25000"/>
                  </a:schemeClr>
                </a:solidFill>
                <a:cs typeface="+mn-ea"/>
                <a:sym typeface="+mn-lt"/>
              </a:rPr>
              <a:t>从巩固党的执政地位的高度出发，真正把全心全意为人民服务的宗旨意识转化为实际行动，切实转变思维方式、改进工作作风，站在群众立场谋划工作，多为群众办好事、解难事。 　</a:t>
            </a:r>
          </a:p>
        </p:txBody>
      </p:sp>
      <p:sp>
        <p:nvSpPr>
          <p:cNvPr id="16" name="矩形 15"/>
          <p:cNvSpPr/>
          <p:nvPr/>
        </p:nvSpPr>
        <p:spPr bwMode="auto">
          <a:xfrm>
            <a:off x="4556181" y="2907659"/>
            <a:ext cx="3079637" cy="2902556"/>
          </a:xfrm>
          <a:prstGeom prst="rect">
            <a:avLst/>
          </a:prstGeom>
          <a:noFill/>
          <a:ln>
            <a:solidFill>
              <a:sysClr val="windowText" lastClr="000000">
                <a:lumMod val="65000"/>
                <a:lumOff val="3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5" b="0" i="0" u="none" strike="noStrike" kern="0" cap="none" spc="0" normalizeH="0" baseline="0" noProof="0">
              <a:ln>
                <a:noFill/>
              </a:ln>
              <a:solidFill>
                <a:prstClr val="white"/>
              </a:solidFill>
              <a:effectLst/>
              <a:uLnTx/>
              <a:uFillTx/>
              <a:cs typeface="+mn-ea"/>
              <a:sym typeface="+mn-lt"/>
            </a:endParaRPr>
          </a:p>
        </p:txBody>
      </p:sp>
      <p:grpSp>
        <p:nvGrpSpPr>
          <p:cNvPr id="17" name="组合 16"/>
          <p:cNvGrpSpPr/>
          <p:nvPr/>
        </p:nvGrpSpPr>
        <p:grpSpPr>
          <a:xfrm>
            <a:off x="4892713" y="2807329"/>
            <a:ext cx="2406573" cy="609029"/>
            <a:chOff x="1245265" y="1827568"/>
            <a:chExt cx="4200402" cy="879213"/>
          </a:xfrm>
        </p:grpSpPr>
        <p:sp>
          <p:nvSpPr>
            <p:cNvPr id="18" name="Freeform 6"/>
            <p:cNvSpPr/>
            <p:nvPr/>
          </p:nvSpPr>
          <p:spPr bwMode="auto">
            <a:xfrm>
              <a:off x="1245265"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5">
                <a:solidFill>
                  <a:srgbClr val="E7E6E6"/>
                </a:solidFill>
                <a:cs typeface="+mn-ea"/>
                <a:sym typeface="+mn-lt"/>
              </a:endParaRPr>
            </a:p>
          </p:txBody>
        </p:sp>
        <p:sp>
          <p:nvSpPr>
            <p:cNvPr id="19" name="Freeform 7"/>
            <p:cNvSpPr/>
            <p:nvPr/>
          </p:nvSpPr>
          <p:spPr bwMode="auto">
            <a:xfrm>
              <a:off x="1525807" y="1827568"/>
              <a:ext cx="3652019"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endParaRPr lang="zh-CN" altLang="en-US" sz="2400">
                <a:ln w="19050">
                  <a:noFill/>
                </a:ln>
                <a:gradFill>
                  <a:gsLst>
                    <a:gs pos="100000">
                      <a:srgbClr val="E9BE61"/>
                    </a:gs>
                    <a:gs pos="49000">
                      <a:srgbClr val="FEEFAC"/>
                    </a:gs>
                  </a:gsLst>
                  <a:lin ang="5400000" scaled="0"/>
                </a:gradFill>
                <a:cs typeface="+mn-ea"/>
                <a:sym typeface="+mn-lt"/>
              </a:endParaRPr>
            </a:p>
          </p:txBody>
        </p:sp>
        <p:sp>
          <p:nvSpPr>
            <p:cNvPr id="20" name="矩形 19"/>
            <p:cNvSpPr/>
            <p:nvPr/>
          </p:nvSpPr>
          <p:spPr>
            <a:xfrm>
              <a:off x="1598030" y="1887373"/>
              <a:ext cx="3494873" cy="769871"/>
            </a:xfrm>
            <a:prstGeom prst="rect">
              <a:avLst/>
            </a:prstGeom>
            <a:noFill/>
            <a:ln>
              <a:noFill/>
            </a:ln>
            <a:effectLst/>
          </p:spPr>
          <p:txBody>
            <a:bodyPr wrap="square" rtlCol="0">
              <a:spAutoFit/>
            </a:bodyPr>
            <a:lstStyle/>
            <a:p>
              <a:pPr algn="ctr">
                <a:lnSpc>
                  <a:spcPct val="110000"/>
                </a:lnSpc>
              </a:pPr>
              <a:r>
                <a:rPr lang="en-US" altLang="zh-CN" sz="2800" dirty="0">
                  <a:ln w="19050">
                    <a:noFill/>
                  </a:ln>
                  <a:gradFill>
                    <a:gsLst>
                      <a:gs pos="100000">
                        <a:srgbClr val="E9BE61"/>
                      </a:gs>
                      <a:gs pos="49000">
                        <a:srgbClr val="FEEFAC"/>
                      </a:gs>
                    </a:gsLst>
                    <a:lin ang="5400000" scaled="0"/>
                  </a:gradFill>
                  <a:cs typeface="+mn-ea"/>
                  <a:sym typeface="+mn-lt"/>
                </a:rPr>
                <a:t>02</a:t>
              </a:r>
              <a:endParaRPr lang="zh-CN" altLang="en-US" sz="2800" dirty="0">
                <a:ln w="19050">
                  <a:noFill/>
                </a:ln>
                <a:gradFill>
                  <a:gsLst>
                    <a:gs pos="100000">
                      <a:srgbClr val="E9BE61"/>
                    </a:gs>
                    <a:gs pos="49000">
                      <a:srgbClr val="FEEFAC"/>
                    </a:gs>
                  </a:gsLst>
                  <a:lin ang="5400000" scaled="0"/>
                </a:gradFill>
                <a:cs typeface="+mn-ea"/>
                <a:sym typeface="+mn-lt"/>
              </a:endParaRPr>
            </a:p>
          </p:txBody>
        </p:sp>
      </p:grpSp>
      <p:sp>
        <p:nvSpPr>
          <p:cNvPr id="21" name="TextBox 10"/>
          <p:cNvSpPr txBox="1"/>
          <p:nvPr/>
        </p:nvSpPr>
        <p:spPr>
          <a:xfrm>
            <a:off x="4721754" y="3511221"/>
            <a:ext cx="2748490" cy="1717393"/>
          </a:xfrm>
          <a:prstGeom prst="rect">
            <a:avLst/>
          </a:prstGeom>
          <a:noFill/>
        </p:spPr>
        <p:txBody>
          <a:bodyPr wrap="square" rtlCol="0">
            <a:spAutoFit/>
          </a:bodyPr>
          <a:lstStyle/>
          <a:p>
            <a:pPr algn="just" fontAlgn="base">
              <a:lnSpc>
                <a:spcPct val="110000"/>
              </a:lnSpc>
              <a:spcBef>
                <a:spcPct val="0"/>
              </a:spcBef>
              <a:spcAft>
                <a:spcPct val="0"/>
              </a:spcAft>
              <a:defRPr/>
            </a:pPr>
            <a:r>
              <a:rPr lang="zh-CN" altLang="en-US" sz="1600" kern="0" dirty="0">
                <a:solidFill>
                  <a:schemeClr val="tx1">
                    <a:lumMod val="75000"/>
                    <a:lumOff val="25000"/>
                  </a:schemeClr>
                </a:solidFill>
                <a:cs typeface="+mn-ea"/>
                <a:sym typeface="+mn-lt"/>
              </a:rPr>
              <a:t>党建工作是抓好各项工作的根本，我们的工作不仅仅是经营管理，作为央企，应该充分认识到加强党建工作的重要性、必要性，增强责任感和紧迫感</a:t>
            </a:r>
          </a:p>
        </p:txBody>
      </p:sp>
      <p:sp>
        <p:nvSpPr>
          <p:cNvPr id="22" name="矩形 21"/>
          <p:cNvSpPr/>
          <p:nvPr/>
        </p:nvSpPr>
        <p:spPr bwMode="auto">
          <a:xfrm>
            <a:off x="7918744" y="2907659"/>
            <a:ext cx="3079637" cy="2902556"/>
          </a:xfrm>
          <a:prstGeom prst="rect">
            <a:avLst/>
          </a:prstGeom>
          <a:noFill/>
          <a:ln>
            <a:solidFill>
              <a:sysClr val="windowText" lastClr="000000">
                <a:lumMod val="65000"/>
                <a:lumOff val="3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5" b="0" i="0" u="none" strike="noStrike" kern="0" cap="none" spc="0" normalizeH="0" baseline="0" noProof="0">
              <a:ln>
                <a:noFill/>
              </a:ln>
              <a:solidFill>
                <a:prstClr val="white"/>
              </a:solidFill>
              <a:effectLst/>
              <a:uLnTx/>
              <a:uFillTx/>
              <a:cs typeface="+mn-ea"/>
              <a:sym typeface="+mn-lt"/>
            </a:endParaRPr>
          </a:p>
        </p:txBody>
      </p:sp>
      <p:grpSp>
        <p:nvGrpSpPr>
          <p:cNvPr id="23" name="组合 22"/>
          <p:cNvGrpSpPr/>
          <p:nvPr/>
        </p:nvGrpSpPr>
        <p:grpSpPr>
          <a:xfrm>
            <a:off x="8255276" y="2807329"/>
            <a:ext cx="2406573" cy="609029"/>
            <a:chOff x="1245265" y="1827568"/>
            <a:chExt cx="4200402" cy="879213"/>
          </a:xfrm>
        </p:grpSpPr>
        <p:sp>
          <p:nvSpPr>
            <p:cNvPr id="24" name="Freeform 6"/>
            <p:cNvSpPr/>
            <p:nvPr/>
          </p:nvSpPr>
          <p:spPr bwMode="auto">
            <a:xfrm>
              <a:off x="1245265"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5">
                <a:solidFill>
                  <a:srgbClr val="E7E6E6"/>
                </a:solidFill>
                <a:cs typeface="+mn-ea"/>
                <a:sym typeface="+mn-lt"/>
              </a:endParaRPr>
            </a:p>
          </p:txBody>
        </p:sp>
        <p:sp>
          <p:nvSpPr>
            <p:cNvPr id="25" name="Freeform 7"/>
            <p:cNvSpPr/>
            <p:nvPr/>
          </p:nvSpPr>
          <p:spPr bwMode="auto">
            <a:xfrm>
              <a:off x="1525807" y="1827568"/>
              <a:ext cx="3652019"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endParaRPr lang="zh-CN" altLang="en-US" sz="2400">
                <a:ln w="19050">
                  <a:noFill/>
                </a:ln>
                <a:gradFill>
                  <a:gsLst>
                    <a:gs pos="100000">
                      <a:srgbClr val="E9BE61"/>
                    </a:gs>
                    <a:gs pos="49000">
                      <a:srgbClr val="FEEFAC"/>
                    </a:gs>
                  </a:gsLst>
                  <a:lin ang="5400000" scaled="0"/>
                </a:gradFill>
                <a:cs typeface="+mn-ea"/>
                <a:sym typeface="+mn-lt"/>
              </a:endParaRPr>
            </a:p>
          </p:txBody>
        </p:sp>
        <p:sp>
          <p:nvSpPr>
            <p:cNvPr id="26" name="矩形 25"/>
            <p:cNvSpPr/>
            <p:nvPr/>
          </p:nvSpPr>
          <p:spPr>
            <a:xfrm>
              <a:off x="1598030" y="1887373"/>
              <a:ext cx="3494873" cy="769871"/>
            </a:xfrm>
            <a:prstGeom prst="rect">
              <a:avLst/>
            </a:prstGeom>
            <a:noFill/>
            <a:ln>
              <a:noFill/>
            </a:ln>
            <a:effectLst/>
          </p:spPr>
          <p:txBody>
            <a:bodyPr wrap="square" rtlCol="0">
              <a:spAutoFit/>
            </a:bodyPr>
            <a:lstStyle/>
            <a:p>
              <a:pPr algn="ctr">
                <a:lnSpc>
                  <a:spcPct val="110000"/>
                </a:lnSpc>
              </a:pPr>
              <a:r>
                <a:rPr lang="en-US" altLang="zh-CN" sz="2800" dirty="0">
                  <a:ln w="19050">
                    <a:noFill/>
                  </a:ln>
                  <a:gradFill>
                    <a:gsLst>
                      <a:gs pos="100000">
                        <a:srgbClr val="E9BE61"/>
                      </a:gs>
                      <a:gs pos="49000">
                        <a:srgbClr val="FEEFAC"/>
                      </a:gs>
                    </a:gsLst>
                    <a:lin ang="5400000" scaled="0"/>
                  </a:gradFill>
                  <a:cs typeface="+mn-ea"/>
                  <a:sym typeface="+mn-lt"/>
                </a:rPr>
                <a:t>03</a:t>
              </a:r>
              <a:endParaRPr lang="zh-CN" altLang="en-US" sz="2800" dirty="0">
                <a:ln w="19050">
                  <a:noFill/>
                </a:ln>
                <a:gradFill>
                  <a:gsLst>
                    <a:gs pos="100000">
                      <a:srgbClr val="E9BE61"/>
                    </a:gs>
                    <a:gs pos="49000">
                      <a:srgbClr val="FEEFAC"/>
                    </a:gs>
                  </a:gsLst>
                  <a:lin ang="5400000" scaled="0"/>
                </a:gradFill>
                <a:cs typeface="+mn-ea"/>
                <a:sym typeface="+mn-lt"/>
              </a:endParaRPr>
            </a:p>
          </p:txBody>
        </p:sp>
      </p:grpSp>
      <p:sp>
        <p:nvSpPr>
          <p:cNvPr id="27" name="TextBox 10"/>
          <p:cNvSpPr txBox="1"/>
          <p:nvPr/>
        </p:nvSpPr>
        <p:spPr>
          <a:xfrm>
            <a:off x="8210965" y="3511221"/>
            <a:ext cx="2495193" cy="1717393"/>
          </a:xfrm>
          <a:prstGeom prst="rect">
            <a:avLst/>
          </a:prstGeom>
          <a:noFill/>
        </p:spPr>
        <p:txBody>
          <a:bodyPr wrap="square" rtlCol="0">
            <a:spAutoFit/>
          </a:bodyPr>
          <a:lstStyle/>
          <a:p>
            <a:pPr algn="just" fontAlgn="base">
              <a:lnSpc>
                <a:spcPct val="110000"/>
              </a:lnSpc>
              <a:spcBef>
                <a:spcPct val="0"/>
              </a:spcBef>
              <a:spcAft>
                <a:spcPct val="0"/>
              </a:spcAft>
              <a:defRPr/>
            </a:pPr>
            <a:r>
              <a:rPr lang="zh-CN" altLang="en-US" sz="1600" kern="0" dirty="0">
                <a:solidFill>
                  <a:schemeClr val="tx1">
                    <a:lumMod val="75000"/>
                    <a:lumOff val="25000"/>
                  </a:schemeClr>
                </a:solidFill>
                <a:cs typeface="+mn-ea"/>
                <a:sym typeface="+mn-lt"/>
              </a:rPr>
              <a:t>以围绕发展抓党建，抓好党建促发展为目标，切实把党建工作摆上重要议程日程，把党的建设放在经营管理中去思考，放到日常工作中去安排。</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animBg="1"/>
      <p:bldP spid="10" grpId="0" animBg="1"/>
      <p:bldP spid="12" grpId="0"/>
      <p:bldP spid="16" grpId="0" animBg="1"/>
      <p:bldP spid="21" grpId="0"/>
      <p:bldP spid="22"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4"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5" name="直接连接符 4"/>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271588" y="2061400"/>
            <a:ext cx="2043112" cy="3546489"/>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7" name="KSO_Shape"/>
          <p:cNvSpPr/>
          <p:nvPr/>
        </p:nvSpPr>
        <p:spPr bwMode="auto">
          <a:xfrm>
            <a:off x="2026363" y="2580991"/>
            <a:ext cx="533562" cy="648050"/>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8" name="文本框 7"/>
          <p:cNvSpPr txBox="1"/>
          <p:nvPr/>
        </p:nvSpPr>
        <p:spPr>
          <a:xfrm>
            <a:off x="1453238" y="3463817"/>
            <a:ext cx="1679813" cy="1384353"/>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n w="19050">
                  <a:noFill/>
                </a:ln>
                <a:gradFill>
                  <a:gsLst>
                    <a:gs pos="100000">
                      <a:srgbClr val="E9BE61"/>
                    </a:gs>
                    <a:gs pos="49000">
                      <a:srgbClr val="FEEFAC"/>
                    </a:gs>
                  </a:gsLst>
                  <a:lin ang="5400000" scaled="0"/>
                </a:gradFill>
                <a:latin typeface="+mn-lt"/>
                <a:ea typeface="+mn-ea"/>
                <a:cs typeface="+mn-ea"/>
                <a:sym typeface="+mn-lt"/>
              </a:rPr>
              <a:t>做好</a:t>
            </a:r>
            <a:r>
              <a:rPr lang="en-US" altLang="zh-CN" sz="2400" dirty="0">
                <a:ln w="19050">
                  <a:noFill/>
                </a:ln>
                <a:gradFill>
                  <a:gsLst>
                    <a:gs pos="100000">
                      <a:srgbClr val="E9BE61"/>
                    </a:gs>
                    <a:gs pos="49000">
                      <a:srgbClr val="FEEFAC"/>
                    </a:gs>
                  </a:gsLst>
                  <a:lin ang="5400000" scaled="0"/>
                </a:gradFill>
                <a:latin typeface="+mn-lt"/>
                <a:ea typeface="+mn-ea"/>
                <a:cs typeface="+mn-ea"/>
                <a:sym typeface="+mn-lt"/>
              </a:rPr>
              <a:t>2021</a:t>
            </a:r>
            <a:r>
              <a:rPr lang="zh-CN" altLang="en-US" sz="2400" dirty="0">
                <a:ln w="19050">
                  <a:noFill/>
                </a:ln>
                <a:gradFill>
                  <a:gsLst>
                    <a:gs pos="100000">
                      <a:srgbClr val="E9BE61"/>
                    </a:gs>
                    <a:gs pos="49000">
                      <a:srgbClr val="FEEFAC"/>
                    </a:gs>
                  </a:gsLst>
                  <a:lin ang="5400000" scaled="0"/>
                </a:gradFill>
                <a:latin typeface="+mn-lt"/>
                <a:ea typeface="+mn-ea"/>
                <a:cs typeface="+mn-ea"/>
                <a:sym typeface="+mn-lt"/>
              </a:rPr>
              <a:t>年纪检监察工作</a:t>
            </a:r>
          </a:p>
        </p:txBody>
      </p:sp>
      <p:sp>
        <p:nvSpPr>
          <p:cNvPr id="9" name="矩形 8"/>
          <p:cNvSpPr/>
          <p:nvPr/>
        </p:nvSpPr>
        <p:spPr>
          <a:xfrm>
            <a:off x="3845127" y="2120726"/>
            <a:ext cx="662570" cy="661715"/>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p>
        </p:txBody>
      </p:sp>
      <p:sp>
        <p:nvSpPr>
          <p:cNvPr id="10" name="矩形 9"/>
          <p:cNvSpPr/>
          <p:nvPr/>
        </p:nvSpPr>
        <p:spPr>
          <a:xfrm>
            <a:off x="4658769" y="2043093"/>
            <a:ext cx="6261644" cy="1052596"/>
          </a:xfrm>
          <a:prstGeom prst="rect">
            <a:avLst/>
          </a:prstGeom>
        </p:spPr>
        <p:txBody>
          <a:bodyPr wrap="square">
            <a:spAutoFit/>
          </a:bodyPr>
          <a:lstStyle/>
          <a:p>
            <a:pPr lvl="0" algn="just">
              <a:lnSpc>
                <a:spcPct val="130000"/>
              </a:lnSpc>
              <a:buClr>
                <a:schemeClr val="accent1"/>
              </a:buClr>
              <a:defRPr/>
            </a:pPr>
            <a:r>
              <a:rPr lang="zh-CN" altLang="en-US" sz="1600" dirty="0">
                <a:solidFill>
                  <a:prstClr val="black"/>
                </a:solidFill>
                <a:cs typeface="+mn-ea"/>
                <a:sym typeface="+mn-lt"/>
              </a:rPr>
              <a:t>中央政府性基金预算收入编制内容包括本级政府性基金各项目收入、上一年度结余、地方上解收入。中央政府性基金预算支出编制内容包括本级政府性基金各项目支出、对地方的转移支付、调出资金。</a:t>
            </a:r>
          </a:p>
        </p:txBody>
      </p:sp>
      <p:sp>
        <p:nvSpPr>
          <p:cNvPr id="11" name="矩形 10"/>
          <p:cNvSpPr/>
          <p:nvPr/>
        </p:nvSpPr>
        <p:spPr>
          <a:xfrm>
            <a:off x="3845127" y="3640434"/>
            <a:ext cx="662570" cy="661715"/>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2</a:t>
            </a:r>
          </a:p>
        </p:txBody>
      </p:sp>
      <p:sp>
        <p:nvSpPr>
          <p:cNvPr id="12" name="矩形 11"/>
          <p:cNvSpPr/>
          <p:nvPr/>
        </p:nvSpPr>
        <p:spPr>
          <a:xfrm>
            <a:off x="4658769" y="3620554"/>
            <a:ext cx="6261643" cy="701346"/>
          </a:xfrm>
          <a:prstGeom prst="rect">
            <a:avLst/>
          </a:prstGeom>
        </p:spPr>
        <p:txBody>
          <a:bodyPr wrap="square">
            <a:spAutoFit/>
          </a:bodyPr>
          <a:lstStyle/>
          <a:p>
            <a:pPr lvl="0" algn="just">
              <a:lnSpc>
                <a:spcPct val="130000"/>
              </a:lnSpc>
              <a:buClr>
                <a:schemeClr val="accent1"/>
              </a:buClr>
              <a:defRPr/>
            </a:pPr>
            <a:r>
              <a:rPr lang="zh-CN" altLang="en-US" sz="1600" dirty="0">
                <a:solidFill>
                  <a:prstClr val="black"/>
                </a:solidFill>
                <a:cs typeface="+mn-ea"/>
                <a:sym typeface="+mn-lt"/>
              </a:rPr>
              <a:t>坚持稳中求进工作总基调，立足新发展阶段，贯彻新发展理念，构建新发展格局，以推动高质量发展为主题，坚定不移全面从严治党</a:t>
            </a:r>
          </a:p>
        </p:txBody>
      </p:sp>
      <p:sp>
        <p:nvSpPr>
          <p:cNvPr id="13" name="矩形 12"/>
          <p:cNvSpPr/>
          <p:nvPr/>
        </p:nvSpPr>
        <p:spPr>
          <a:xfrm>
            <a:off x="3845127" y="4888403"/>
            <a:ext cx="662570" cy="661715"/>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3</a:t>
            </a:r>
          </a:p>
        </p:txBody>
      </p:sp>
      <p:sp>
        <p:nvSpPr>
          <p:cNvPr id="14" name="矩形 13"/>
          <p:cNvSpPr/>
          <p:nvPr/>
        </p:nvSpPr>
        <p:spPr>
          <a:xfrm>
            <a:off x="4658770" y="4868523"/>
            <a:ext cx="6261642" cy="701346"/>
          </a:xfrm>
          <a:prstGeom prst="rect">
            <a:avLst/>
          </a:prstGeom>
        </p:spPr>
        <p:txBody>
          <a:bodyPr wrap="square">
            <a:spAutoFit/>
          </a:bodyPr>
          <a:lstStyle/>
          <a:p>
            <a:pPr lvl="0" algn="just">
              <a:lnSpc>
                <a:spcPct val="130000"/>
              </a:lnSpc>
              <a:buClr>
                <a:schemeClr val="accent1"/>
              </a:buClr>
              <a:defRPr/>
            </a:pPr>
            <a:r>
              <a:rPr lang="zh-CN" altLang="en-US" sz="1600" dirty="0">
                <a:solidFill>
                  <a:prstClr val="black"/>
                </a:solidFill>
                <a:cs typeface="+mn-ea"/>
                <a:sym typeface="+mn-lt"/>
              </a:rPr>
              <a:t>坚持和完善党和国家监督体系，忠实履行党章和宪法赋予的职责，有力推动党中央决策部署有效落实</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p:bldP spid="9" grpId="0" animBg="1"/>
      <p:bldP spid="10" grpId="0"/>
      <p:bldP spid="11" grpId="0" animBg="1"/>
      <p:bldP spid="12" grpId="0"/>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文本框 16"/>
          <p:cNvSpPr txBox="1"/>
          <p:nvPr>
            <p:custDataLst>
              <p:tags r:id="rId1"/>
            </p:custDataLst>
          </p:nvPr>
        </p:nvSpPr>
        <p:spPr>
          <a:xfrm>
            <a:off x="1092200" y="1032755"/>
            <a:ext cx="1800861" cy="1017010"/>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5400" spc="-300" dirty="0">
                <a:ln w="6350">
                  <a:noFill/>
                </a:ln>
                <a:solidFill>
                  <a:schemeClr val="accent1"/>
                </a:solidFill>
                <a:latin typeface="+mn-lt"/>
                <a:ea typeface="+mn-ea"/>
                <a:cs typeface="+mn-ea"/>
                <a:sym typeface="+mn-lt"/>
              </a:rPr>
              <a:t>前言</a:t>
            </a:r>
          </a:p>
        </p:txBody>
      </p:sp>
      <p:sp>
        <p:nvSpPr>
          <p:cNvPr id="28" name="Rectangle 4"/>
          <p:cNvSpPr/>
          <p:nvPr/>
        </p:nvSpPr>
        <p:spPr bwMode="auto">
          <a:xfrm>
            <a:off x="2520046" y="1505563"/>
            <a:ext cx="1493156" cy="396583"/>
          </a:xfrm>
          <a:prstGeom prst="rect">
            <a:avLst/>
          </a:prstGeom>
        </p:spPr>
        <p:txBody>
          <a:bodyPr wrap="square">
            <a:spAutoFit/>
          </a:bodyPr>
          <a:lstStyle/>
          <a:p>
            <a:pPr>
              <a:lnSpc>
                <a:spcPct val="120000"/>
              </a:lnSpc>
            </a:pPr>
            <a:r>
              <a:rPr lang="en-US" altLang="zh-CN" dirty="0">
                <a:gradFill>
                  <a:gsLst>
                    <a:gs pos="0">
                      <a:schemeClr val="accent1">
                        <a:lumMod val="90000"/>
                        <a:lumOff val="10000"/>
                      </a:schemeClr>
                    </a:gs>
                    <a:gs pos="100000">
                      <a:schemeClr val="accent1"/>
                    </a:gs>
                  </a:gsLst>
                  <a:lin ang="5400000" scaled="1"/>
                </a:gradFill>
                <a:cs typeface="+mn-ea"/>
                <a:sym typeface="+mn-lt"/>
              </a:rPr>
              <a:t>QIAN YAN</a:t>
            </a:r>
          </a:p>
        </p:txBody>
      </p:sp>
      <p:pic>
        <p:nvPicPr>
          <p:cNvPr id="34" name="图片 33" descr="白色的鸟&#10;&#10;描述已自动生成"/>
          <p:cNvPicPr>
            <a:picLocks noChangeAspect="1"/>
          </p:cNvPicPr>
          <p:nvPr/>
        </p:nvPicPr>
        <p:blipFill>
          <a:blip r:embed="rId3" cstate="screen"/>
          <a:stretch>
            <a:fillRect/>
          </a:stretch>
        </p:blipFill>
        <p:spPr>
          <a:xfrm flipH="1">
            <a:off x="8026852" y="479042"/>
            <a:ext cx="2356309" cy="1626975"/>
          </a:xfrm>
          <a:prstGeom prst="rect">
            <a:avLst/>
          </a:prstGeom>
        </p:spPr>
      </p:pic>
      <p:sp>
        <p:nvSpPr>
          <p:cNvPr id="25" name="TextBox 47"/>
          <p:cNvSpPr txBox="1"/>
          <p:nvPr/>
        </p:nvSpPr>
        <p:spPr>
          <a:xfrm>
            <a:off x="1164434" y="2295664"/>
            <a:ext cx="7602195" cy="3323987"/>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indent="457200" algn="l">
              <a:lnSpc>
                <a:spcPct val="150000"/>
              </a:lnSpc>
            </a:pPr>
            <a:r>
              <a:rPr lang="zh-CN" altLang="en-US" sz="2000" dirty="0">
                <a:solidFill>
                  <a:schemeClr val="tx1">
                    <a:lumMod val="75000"/>
                    <a:lumOff val="25000"/>
                  </a:schemeClr>
                </a:solidFill>
                <a:latin typeface="+mn-lt"/>
                <a:ea typeface="+mn-ea"/>
                <a:cs typeface="+mn-ea"/>
                <a:sym typeface="+mn-lt"/>
              </a:rPr>
              <a:t>根据市纪委机关和市委组织部有关领导干部民主生活会的要求和局党组的安排，我本人深入做好民主生活会的前期准备工作。近段时间以来，认真研读了</a:t>
            </a:r>
            <a:r>
              <a:rPr lang="en-US" altLang="zh-CN" sz="2000" dirty="0">
                <a:solidFill>
                  <a:schemeClr val="tx1">
                    <a:lumMod val="75000"/>
                    <a:lumOff val="25000"/>
                  </a:schemeClr>
                </a:solidFill>
                <a:latin typeface="+mn-lt"/>
                <a:ea typeface="+mn-ea"/>
                <a:cs typeface="+mn-ea"/>
                <a:sym typeface="+mn-lt"/>
              </a:rPr>
              <a:t>《</a:t>
            </a:r>
            <a:r>
              <a:rPr lang="zh-CN" altLang="en-US" sz="2000" dirty="0">
                <a:solidFill>
                  <a:schemeClr val="tx1">
                    <a:lumMod val="75000"/>
                    <a:lumOff val="25000"/>
                  </a:schemeClr>
                </a:solidFill>
                <a:latin typeface="+mn-lt"/>
                <a:ea typeface="+mn-ea"/>
                <a:cs typeface="+mn-ea"/>
                <a:sym typeface="+mn-lt"/>
              </a:rPr>
              <a:t>习近平新时代中国特色社会主义思想</a:t>
            </a:r>
            <a:r>
              <a:rPr lang="en-US" altLang="zh-CN" sz="2000" dirty="0">
                <a:solidFill>
                  <a:schemeClr val="tx1">
                    <a:lumMod val="75000"/>
                    <a:lumOff val="25000"/>
                  </a:schemeClr>
                </a:solidFill>
                <a:latin typeface="+mn-lt"/>
                <a:ea typeface="+mn-ea"/>
                <a:cs typeface="+mn-ea"/>
                <a:sym typeface="+mn-lt"/>
              </a:rPr>
              <a:t>》《</a:t>
            </a:r>
            <a:r>
              <a:rPr lang="zh-CN" altLang="en-US" sz="2000" dirty="0">
                <a:solidFill>
                  <a:schemeClr val="tx1">
                    <a:lumMod val="75000"/>
                    <a:lumOff val="25000"/>
                  </a:schemeClr>
                </a:solidFill>
                <a:latin typeface="+mn-lt"/>
                <a:ea typeface="+mn-ea"/>
                <a:cs typeface="+mn-ea"/>
                <a:sym typeface="+mn-lt"/>
              </a:rPr>
              <a:t>党章</a:t>
            </a:r>
            <a:r>
              <a:rPr lang="en-US" altLang="zh-CN" sz="2000" dirty="0">
                <a:solidFill>
                  <a:schemeClr val="tx1">
                    <a:lumMod val="75000"/>
                    <a:lumOff val="25000"/>
                  </a:schemeClr>
                </a:solidFill>
                <a:latin typeface="+mn-lt"/>
                <a:ea typeface="+mn-ea"/>
                <a:cs typeface="+mn-ea"/>
                <a:sym typeface="+mn-lt"/>
              </a:rPr>
              <a:t>》…</a:t>
            </a:r>
            <a:r>
              <a:rPr lang="zh-CN" altLang="en-US" sz="2000" dirty="0">
                <a:solidFill>
                  <a:schemeClr val="tx1">
                    <a:lumMod val="75000"/>
                    <a:lumOff val="25000"/>
                  </a:schemeClr>
                </a:solidFill>
                <a:latin typeface="+mn-lt"/>
                <a:ea typeface="+mn-ea"/>
                <a:cs typeface="+mn-ea"/>
                <a:sym typeface="+mn-lt"/>
              </a:rPr>
              <a:t>等理论著作，深入学习了党的</a:t>
            </a:r>
            <a:r>
              <a:rPr lang="en-US" altLang="zh-CN" sz="2000" dirty="0">
                <a:solidFill>
                  <a:schemeClr val="tx1">
                    <a:lumMod val="75000"/>
                    <a:lumOff val="25000"/>
                  </a:schemeClr>
                </a:solidFill>
                <a:latin typeface="+mn-lt"/>
                <a:ea typeface="+mn-ea"/>
                <a:cs typeface="+mn-ea"/>
                <a:sym typeface="+mn-lt"/>
              </a:rPr>
              <a:t>XXX</a:t>
            </a:r>
            <a:r>
              <a:rPr lang="zh-CN" altLang="en-US" sz="2000" dirty="0">
                <a:solidFill>
                  <a:schemeClr val="tx1">
                    <a:lumMod val="75000"/>
                    <a:lumOff val="25000"/>
                  </a:schemeClr>
                </a:solidFill>
                <a:latin typeface="+mn-lt"/>
                <a:ea typeface="+mn-ea"/>
                <a:cs typeface="+mn-ea"/>
                <a:sym typeface="+mn-lt"/>
              </a:rPr>
              <a:t>精神等，个人政治思想觉悟均有了较大提升。我紧紧围绕本次主题，结合自身思想和当前民政工作实际，着重从思想政治、理论学习、为民服务和对照先进典型等方面查摆。</a:t>
            </a:r>
          </a:p>
        </p:txBody>
      </p:sp>
      <p:cxnSp>
        <p:nvCxnSpPr>
          <p:cNvPr id="27" name="直接连接符 26"/>
          <p:cNvCxnSpPr/>
          <p:nvPr/>
        </p:nvCxnSpPr>
        <p:spPr>
          <a:xfrm flipH="1">
            <a:off x="1164435" y="2038351"/>
            <a:ext cx="8598690" cy="0"/>
          </a:xfrm>
          <a:prstGeom prst="line">
            <a:avLst/>
          </a:prstGeom>
          <a:ln w="38100" cap="rnd">
            <a:gradFill>
              <a:gsLst>
                <a:gs pos="1000">
                  <a:srgbClr val="F7FCFF">
                    <a:alpha val="0"/>
                  </a:srgbClr>
                </a:gs>
                <a:gs pos="68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4"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5" name="直接连接符 4"/>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Freeform 6"/>
          <p:cNvSpPr/>
          <p:nvPr/>
        </p:nvSpPr>
        <p:spPr bwMode="auto">
          <a:xfrm>
            <a:off x="1892967" y="1456865"/>
            <a:ext cx="3846096" cy="4473841"/>
          </a:xfrm>
          <a:custGeom>
            <a:avLst/>
            <a:gdLst>
              <a:gd name="T0" fmla="*/ 0 w 6275"/>
              <a:gd name="T1" fmla="*/ 6209 h 6209"/>
              <a:gd name="T2" fmla="*/ 6275 w 6275"/>
              <a:gd name="T3" fmla="*/ 0 h 6209"/>
            </a:gdLst>
            <a:ahLst/>
            <a:cxnLst>
              <a:cxn ang="0">
                <a:pos x="T0" y="T1"/>
              </a:cxn>
              <a:cxn ang="0">
                <a:pos x="T2" y="T3"/>
              </a:cxn>
            </a:cxnLst>
            <a:rect l="0" t="0" r="r" b="b"/>
            <a:pathLst>
              <a:path w="6275" h="6209">
                <a:moveTo>
                  <a:pt x="0" y="6209"/>
                </a:moveTo>
                <a:cubicBezTo>
                  <a:pt x="3334" y="4953"/>
                  <a:pt x="5127" y="2714"/>
                  <a:pt x="6275" y="0"/>
                </a:cubicBezTo>
              </a:path>
            </a:pathLst>
          </a:custGeom>
          <a:noFill/>
          <a:ln w="12700" cap="flat">
            <a:solidFill>
              <a:schemeClr val="bg2">
                <a:lumMod val="50000"/>
              </a:schemeClr>
            </a:solidFill>
            <a:prstDash val="dash"/>
            <a:miter lim="800000"/>
            <a:headEnd type="none" w="med" len="med"/>
            <a:tailEnd type="triangle"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accent1"/>
              </a:solidFill>
              <a:cs typeface="+mn-ea"/>
              <a:sym typeface="+mn-lt"/>
            </a:endParaRPr>
          </a:p>
        </p:txBody>
      </p:sp>
      <p:sp>
        <p:nvSpPr>
          <p:cNvPr id="7" name="Oval 8"/>
          <p:cNvSpPr>
            <a:spLocks noChangeArrowheads="1"/>
          </p:cNvSpPr>
          <p:nvPr/>
        </p:nvSpPr>
        <p:spPr bwMode="auto">
          <a:xfrm>
            <a:off x="2709137" y="5359572"/>
            <a:ext cx="193675" cy="19367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8" name="Oval 10"/>
          <p:cNvSpPr>
            <a:spLocks noChangeArrowheads="1"/>
          </p:cNvSpPr>
          <p:nvPr/>
        </p:nvSpPr>
        <p:spPr bwMode="auto">
          <a:xfrm>
            <a:off x="4222999" y="3995516"/>
            <a:ext cx="192087" cy="19367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9" name="Oval 12"/>
          <p:cNvSpPr>
            <a:spLocks noChangeArrowheads="1"/>
          </p:cNvSpPr>
          <p:nvPr/>
        </p:nvSpPr>
        <p:spPr bwMode="auto">
          <a:xfrm>
            <a:off x="5182002" y="2365634"/>
            <a:ext cx="192087" cy="19208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0" name="Freeform 7"/>
          <p:cNvSpPr/>
          <p:nvPr/>
        </p:nvSpPr>
        <p:spPr bwMode="auto">
          <a:xfrm>
            <a:off x="953197" y="5026337"/>
            <a:ext cx="1755940" cy="460177"/>
          </a:xfrm>
          <a:custGeom>
            <a:avLst/>
            <a:gdLst>
              <a:gd name="T0" fmla="*/ 273 w 1976"/>
              <a:gd name="T1" fmla="*/ 0 h 546"/>
              <a:gd name="T2" fmla="*/ 1702 w 1976"/>
              <a:gd name="T3" fmla="*/ 0 h 546"/>
              <a:gd name="T4" fmla="*/ 1976 w 1976"/>
              <a:gd name="T5" fmla="*/ 273 h 546"/>
              <a:gd name="T6" fmla="*/ 1976 w 1976"/>
              <a:gd name="T7" fmla="*/ 273 h 546"/>
              <a:gd name="T8" fmla="*/ 1702 w 1976"/>
              <a:gd name="T9" fmla="*/ 546 h 546"/>
              <a:gd name="T10" fmla="*/ 273 w 1976"/>
              <a:gd name="T11" fmla="*/ 546 h 546"/>
              <a:gd name="T12" fmla="*/ 0 w 1976"/>
              <a:gd name="T13" fmla="*/ 273 h 546"/>
              <a:gd name="T14" fmla="*/ 0 w 1976"/>
              <a:gd name="T15" fmla="*/ 273 h 546"/>
              <a:gd name="T16" fmla="*/ 273 w 1976"/>
              <a:gd name="T1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6" h="546">
                <a:moveTo>
                  <a:pt x="273" y="0"/>
                </a:moveTo>
                <a:lnTo>
                  <a:pt x="1702" y="0"/>
                </a:lnTo>
                <a:cubicBezTo>
                  <a:pt x="1853" y="0"/>
                  <a:pt x="1976" y="123"/>
                  <a:pt x="1976" y="273"/>
                </a:cubicBezTo>
                <a:lnTo>
                  <a:pt x="1976" y="273"/>
                </a:lnTo>
                <a:cubicBezTo>
                  <a:pt x="1976" y="423"/>
                  <a:pt x="1853" y="546"/>
                  <a:pt x="1702" y="546"/>
                </a:cubicBezTo>
                <a:lnTo>
                  <a:pt x="273" y="546"/>
                </a:lnTo>
                <a:cubicBezTo>
                  <a:pt x="123" y="546"/>
                  <a:pt x="0" y="423"/>
                  <a:pt x="0" y="273"/>
                </a:cubicBezTo>
                <a:lnTo>
                  <a:pt x="0" y="273"/>
                </a:lnTo>
                <a:cubicBezTo>
                  <a:pt x="0" y="123"/>
                  <a:pt x="123" y="0"/>
                  <a:pt x="273"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政治本色</a:t>
            </a:r>
          </a:p>
        </p:txBody>
      </p:sp>
      <p:sp>
        <p:nvSpPr>
          <p:cNvPr id="11" name="Freeform 7"/>
          <p:cNvSpPr/>
          <p:nvPr/>
        </p:nvSpPr>
        <p:spPr bwMode="auto">
          <a:xfrm>
            <a:off x="2462135" y="3641848"/>
            <a:ext cx="1755940" cy="460177"/>
          </a:xfrm>
          <a:custGeom>
            <a:avLst/>
            <a:gdLst>
              <a:gd name="T0" fmla="*/ 273 w 1976"/>
              <a:gd name="T1" fmla="*/ 0 h 546"/>
              <a:gd name="T2" fmla="*/ 1702 w 1976"/>
              <a:gd name="T3" fmla="*/ 0 h 546"/>
              <a:gd name="T4" fmla="*/ 1976 w 1976"/>
              <a:gd name="T5" fmla="*/ 273 h 546"/>
              <a:gd name="T6" fmla="*/ 1976 w 1976"/>
              <a:gd name="T7" fmla="*/ 273 h 546"/>
              <a:gd name="T8" fmla="*/ 1702 w 1976"/>
              <a:gd name="T9" fmla="*/ 546 h 546"/>
              <a:gd name="T10" fmla="*/ 273 w 1976"/>
              <a:gd name="T11" fmla="*/ 546 h 546"/>
              <a:gd name="T12" fmla="*/ 0 w 1976"/>
              <a:gd name="T13" fmla="*/ 273 h 546"/>
              <a:gd name="T14" fmla="*/ 0 w 1976"/>
              <a:gd name="T15" fmla="*/ 273 h 546"/>
              <a:gd name="T16" fmla="*/ 273 w 1976"/>
              <a:gd name="T1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6" h="546">
                <a:moveTo>
                  <a:pt x="273" y="0"/>
                </a:moveTo>
                <a:lnTo>
                  <a:pt x="1702" y="0"/>
                </a:lnTo>
                <a:cubicBezTo>
                  <a:pt x="1853" y="0"/>
                  <a:pt x="1976" y="123"/>
                  <a:pt x="1976" y="273"/>
                </a:cubicBezTo>
                <a:lnTo>
                  <a:pt x="1976" y="273"/>
                </a:lnTo>
                <a:cubicBezTo>
                  <a:pt x="1976" y="423"/>
                  <a:pt x="1853" y="546"/>
                  <a:pt x="1702" y="546"/>
                </a:cubicBezTo>
                <a:lnTo>
                  <a:pt x="273" y="546"/>
                </a:lnTo>
                <a:cubicBezTo>
                  <a:pt x="123" y="546"/>
                  <a:pt x="0" y="423"/>
                  <a:pt x="0" y="273"/>
                </a:cubicBezTo>
                <a:lnTo>
                  <a:pt x="0" y="273"/>
                </a:lnTo>
                <a:cubicBezTo>
                  <a:pt x="0" y="123"/>
                  <a:pt x="123" y="0"/>
                  <a:pt x="273"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恪尽职守</a:t>
            </a:r>
          </a:p>
        </p:txBody>
      </p:sp>
      <p:sp>
        <p:nvSpPr>
          <p:cNvPr id="12" name="Freeform 7"/>
          <p:cNvSpPr/>
          <p:nvPr/>
        </p:nvSpPr>
        <p:spPr bwMode="auto">
          <a:xfrm>
            <a:off x="3431716" y="2048612"/>
            <a:ext cx="1755940" cy="460177"/>
          </a:xfrm>
          <a:custGeom>
            <a:avLst/>
            <a:gdLst>
              <a:gd name="T0" fmla="*/ 273 w 1976"/>
              <a:gd name="T1" fmla="*/ 0 h 546"/>
              <a:gd name="T2" fmla="*/ 1702 w 1976"/>
              <a:gd name="T3" fmla="*/ 0 h 546"/>
              <a:gd name="T4" fmla="*/ 1976 w 1976"/>
              <a:gd name="T5" fmla="*/ 273 h 546"/>
              <a:gd name="T6" fmla="*/ 1976 w 1976"/>
              <a:gd name="T7" fmla="*/ 273 h 546"/>
              <a:gd name="T8" fmla="*/ 1702 w 1976"/>
              <a:gd name="T9" fmla="*/ 546 h 546"/>
              <a:gd name="T10" fmla="*/ 273 w 1976"/>
              <a:gd name="T11" fmla="*/ 546 h 546"/>
              <a:gd name="T12" fmla="*/ 0 w 1976"/>
              <a:gd name="T13" fmla="*/ 273 h 546"/>
              <a:gd name="T14" fmla="*/ 0 w 1976"/>
              <a:gd name="T15" fmla="*/ 273 h 546"/>
              <a:gd name="T16" fmla="*/ 273 w 1976"/>
              <a:gd name="T1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6" h="546">
                <a:moveTo>
                  <a:pt x="273" y="0"/>
                </a:moveTo>
                <a:lnTo>
                  <a:pt x="1702" y="0"/>
                </a:lnTo>
                <a:cubicBezTo>
                  <a:pt x="1853" y="0"/>
                  <a:pt x="1976" y="123"/>
                  <a:pt x="1976" y="273"/>
                </a:cubicBezTo>
                <a:lnTo>
                  <a:pt x="1976" y="273"/>
                </a:lnTo>
                <a:cubicBezTo>
                  <a:pt x="1976" y="423"/>
                  <a:pt x="1853" y="546"/>
                  <a:pt x="1702" y="546"/>
                </a:cubicBezTo>
                <a:lnTo>
                  <a:pt x="273" y="546"/>
                </a:lnTo>
                <a:cubicBezTo>
                  <a:pt x="123" y="546"/>
                  <a:pt x="0" y="423"/>
                  <a:pt x="0" y="273"/>
                </a:cubicBezTo>
                <a:lnTo>
                  <a:pt x="0" y="273"/>
                </a:lnTo>
                <a:cubicBezTo>
                  <a:pt x="0" y="123"/>
                  <a:pt x="123" y="0"/>
                  <a:pt x="273"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三严三实</a:t>
            </a:r>
          </a:p>
        </p:txBody>
      </p:sp>
      <p:sp>
        <p:nvSpPr>
          <p:cNvPr id="13" name="矩形 12"/>
          <p:cNvSpPr/>
          <p:nvPr/>
        </p:nvSpPr>
        <p:spPr>
          <a:xfrm>
            <a:off x="3196390" y="5173596"/>
            <a:ext cx="7689887" cy="683264"/>
          </a:xfrm>
          <a:prstGeom prst="rect">
            <a:avLst/>
          </a:prstGeom>
        </p:spPr>
        <p:txBody>
          <a:bodyPr wrap="square">
            <a:spAutoFit/>
          </a:bodyPr>
          <a:lstStyle/>
          <a:p>
            <a:pPr algn="just">
              <a:lnSpc>
                <a:spcPct val="120000"/>
              </a:lnSpc>
              <a:spcBef>
                <a:spcPts val="400"/>
              </a:spcBef>
              <a:spcAft>
                <a:spcPts val="400"/>
              </a:spcAft>
            </a:pPr>
            <a:r>
              <a:rPr lang="zh-CN" altLang="en-US" sz="1600" kern="100" dirty="0">
                <a:solidFill>
                  <a:schemeClr val="tx1">
                    <a:lumMod val="75000"/>
                    <a:lumOff val="25000"/>
                  </a:schemeClr>
                </a:solidFill>
                <a:cs typeface="+mn-ea"/>
                <a:sym typeface="+mn-lt"/>
              </a:rPr>
              <a:t>坚持“学习党章、遵守党章、贯彻党章、维护党章”，坚定正确的政治方向，提高党性修养和思想品行，努力保持共产党人的政治本色。  　　</a:t>
            </a:r>
          </a:p>
        </p:txBody>
      </p:sp>
      <p:sp>
        <p:nvSpPr>
          <p:cNvPr id="14" name="矩形 13"/>
          <p:cNvSpPr/>
          <p:nvPr/>
        </p:nvSpPr>
        <p:spPr>
          <a:xfrm>
            <a:off x="4539916" y="3722301"/>
            <a:ext cx="6504256" cy="683264"/>
          </a:xfrm>
          <a:prstGeom prst="rect">
            <a:avLst/>
          </a:prstGeom>
        </p:spPr>
        <p:txBody>
          <a:bodyPr wrap="square">
            <a:spAutoFit/>
          </a:bodyPr>
          <a:lstStyle/>
          <a:p>
            <a:pPr algn="just">
              <a:lnSpc>
                <a:spcPct val="120000"/>
              </a:lnSpc>
              <a:spcBef>
                <a:spcPts val="400"/>
              </a:spcBef>
              <a:spcAft>
                <a:spcPts val="400"/>
              </a:spcAft>
            </a:pPr>
            <a:r>
              <a:rPr lang="zh-CN" altLang="en-US" sz="1600" kern="100" dirty="0">
                <a:solidFill>
                  <a:schemeClr val="tx1">
                    <a:lumMod val="75000"/>
                    <a:lumOff val="25000"/>
                  </a:schemeClr>
                </a:solidFill>
                <a:cs typeface="+mn-ea"/>
                <a:sym typeface="+mn-lt"/>
              </a:rPr>
              <a:t>坚持向先进看齐，以先进典型为榜样，学习他们心系群众、恪尽职守、锐意进取、无私奉献的精神，进一步发挥好党员先进性作用。  　</a:t>
            </a:r>
          </a:p>
        </p:txBody>
      </p:sp>
      <p:sp>
        <p:nvSpPr>
          <p:cNvPr id="15" name="矩形 14"/>
          <p:cNvSpPr/>
          <p:nvPr/>
        </p:nvSpPr>
        <p:spPr>
          <a:xfrm>
            <a:off x="5502654" y="1964925"/>
            <a:ext cx="5620033" cy="978729"/>
          </a:xfrm>
          <a:prstGeom prst="rect">
            <a:avLst/>
          </a:prstGeom>
        </p:spPr>
        <p:txBody>
          <a:bodyPr wrap="square">
            <a:spAutoFit/>
          </a:bodyPr>
          <a:lstStyle/>
          <a:p>
            <a:pPr algn="just">
              <a:lnSpc>
                <a:spcPct val="120000"/>
              </a:lnSpc>
              <a:spcBef>
                <a:spcPts val="400"/>
              </a:spcBef>
              <a:spcAft>
                <a:spcPts val="400"/>
              </a:spcAft>
            </a:pPr>
            <a:r>
              <a:rPr lang="zh-CN" altLang="en-US" sz="1600" kern="100" dirty="0">
                <a:solidFill>
                  <a:schemeClr val="tx1">
                    <a:lumMod val="75000"/>
                    <a:lumOff val="25000"/>
                  </a:schemeClr>
                </a:solidFill>
                <a:cs typeface="+mn-ea"/>
                <a:sym typeface="+mn-lt"/>
              </a:rPr>
              <a:t>坚持践行“三严三实”，坚持身体力行、求真务实、言行一致的工作作风，脚踏实地，埋头苦干，实实在在地为人民群众办实事、办好事。同时要进一步深入实际。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animBg="1"/>
      <p:bldP spid="9" grpId="0" animBg="1"/>
      <p:bldP spid="10" grpId="0" animBg="1"/>
      <p:bldP spid="11" grpId="0" animBg="1"/>
      <p:bldP spid="12" grpId="0" animBg="1"/>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任意多边形: 形状 127"/>
          <p:cNvSpPr/>
          <p:nvPr/>
        </p:nvSpPr>
        <p:spPr bwMode="auto">
          <a:xfrm>
            <a:off x="3554103" y="3885258"/>
            <a:ext cx="5021121" cy="1878636"/>
          </a:xfrm>
          <a:custGeom>
            <a:avLst/>
            <a:gdLst>
              <a:gd name="connsiteX0" fmla="*/ 2524884 w 5050001"/>
              <a:gd name="connsiteY0" fmla="*/ 0 h 1879370"/>
              <a:gd name="connsiteX1" fmla="*/ 5023082 w 5050001"/>
              <a:gd name="connsiteY1" fmla="*/ 1798303 h 1879370"/>
              <a:gd name="connsiteX2" fmla="*/ 5050001 w 5050001"/>
              <a:gd name="connsiteY2" fmla="*/ 1879370 h 1879370"/>
              <a:gd name="connsiteX3" fmla="*/ 0 w 5050001"/>
              <a:gd name="connsiteY3" fmla="*/ 1879370 h 1879370"/>
              <a:gd name="connsiteX4" fmla="*/ 24262 w 5050001"/>
              <a:gd name="connsiteY4" fmla="*/ 1805628 h 1879370"/>
              <a:gd name="connsiteX5" fmla="*/ 2524884 w 5050001"/>
              <a:gd name="connsiteY5" fmla="*/ 0 h 1879370"/>
              <a:gd name="connsiteX0-1" fmla="*/ 0 w 5141441"/>
              <a:gd name="connsiteY0-2" fmla="*/ 1879370 h 1970810"/>
              <a:gd name="connsiteX1-3" fmla="*/ 24262 w 5141441"/>
              <a:gd name="connsiteY1-4" fmla="*/ 1805628 h 1970810"/>
              <a:gd name="connsiteX2-5" fmla="*/ 2524884 w 5141441"/>
              <a:gd name="connsiteY2-6" fmla="*/ 0 h 1970810"/>
              <a:gd name="connsiteX3-7" fmla="*/ 5023082 w 5141441"/>
              <a:gd name="connsiteY3-8" fmla="*/ 1798303 h 1970810"/>
              <a:gd name="connsiteX4-9" fmla="*/ 5141441 w 5141441"/>
              <a:gd name="connsiteY4-10" fmla="*/ 1970810 h 1970810"/>
              <a:gd name="connsiteX0-11" fmla="*/ 0 w 5023082"/>
              <a:gd name="connsiteY0-12" fmla="*/ 1879370 h 1879370"/>
              <a:gd name="connsiteX1-13" fmla="*/ 24262 w 5023082"/>
              <a:gd name="connsiteY1-14" fmla="*/ 1805628 h 1879370"/>
              <a:gd name="connsiteX2-15" fmla="*/ 2524884 w 5023082"/>
              <a:gd name="connsiteY2-16" fmla="*/ 0 h 1879370"/>
              <a:gd name="connsiteX3-17" fmla="*/ 5023082 w 5023082"/>
              <a:gd name="connsiteY3-18" fmla="*/ 1798303 h 1879370"/>
            </a:gdLst>
            <a:ahLst/>
            <a:cxnLst>
              <a:cxn ang="0">
                <a:pos x="connsiteX0-1" y="connsiteY0-2"/>
              </a:cxn>
              <a:cxn ang="0">
                <a:pos x="connsiteX1-3" y="connsiteY1-4"/>
              </a:cxn>
              <a:cxn ang="0">
                <a:pos x="connsiteX2-5" y="connsiteY2-6"/>
              </a:cxn>
              <a:cxn ang="0">
                <a:pos x="connsiteX3-7" y="connsiteY3-8"/>
              </a:cxn>
            </a:cxnLst>
            <a:rect l="l" t="t" r="r" b="b"/>
            <a:pathLst>
              <a:path w="5023082" h="1879370">
                <a:moveTo>
                  <a:pt x="0" y="1879370"/>
                </a:moveTo>
                <a:lnTo>
                  <a:pt x="24262" y="1805628"/>
                </a:lnTo>
                <a:cubicBezTo>
                  <a:pt x="424775" y="746759"/>
                  <a:pt x="1393591" y="0"/>
                  <a:pt x="2524884" y="0"/>
                </a:cubicBezTo>
                <a:cubicBezTo>
                  <a:pt x="3654131" y="0"/>
                  <a:pt x="4620901" y="743411"/>
                  <a:pt x="5023082" y="1798303"/>
                </a:cubicBezTo>
              </a:path>
            </a:pathLst>
          </a:custGeom>
          <a:noFill/>
          <a:ln w="9525" cap="flat">
            <a:solidFill>
              <a:schemeClr val="tx2"/>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noAutofit/>
          </a:bodyPr>
          <a:lstStyle/>
          <a:p>
            <a:pPr defTabSz="913765" fontAlgn="base">
              <a:spcBef>
                <a:spcPct val="0"/>
              </a:spcBef>
              <a:spcAft>
                <a:spcPct val="0"/>
              </a:spcAft>
              <a:defRPr/>
            </a:pPr>
            <a:endParaRPr lang="zh-CN" altLang="en-US" sz="1800">
              <a:solidFill>
                <a:srgbClr val="3D3D3D"/>
              </a:solidFill>
              <a:cs typeface="+mn-ea"/>
              <a:sym typeface="+mn-lt"/>
            </a:endParaRPr>
          </a:p>
        </p:txBody>
      </p:sp>
      <p:sp>
        <p:nvSpPr>
          <p:cNvPr id="29" name="矩形 28"/>
          <p:cNvSpPr/>
          <p:nvPr/>
        </p:nvSpPr>
        <p:spPr>
          <a:xfrm>
            <a:off x="1047330" y="4164219"/>
            <a:ext cx="2774177" cy="497957"/>
          </a:xfrm>
          <a:prstGeom prst="rect">
            <a:avLst/>
          </a:prstGeom>
        </p:spPr>
        <p:txBody>
          <a:bodyPr wrap="square">
            <a:spAutoFit/>
          </a:bodyPr>
          <a:lstStyle/>
          <a:p>
            <a:pPr algn="r">
              <a:lnSpc>
                <a:spcPct val="120000"/>
              </a:lnSpc>
            </a:pPr>
            <a:r>
              <a:rPr lang="zh-CN" altLang="en-US" sz="2400" dirty="0">
                <a:gradFill>
                  <a:gsLst>
                    <a:gs pos="0">
                      <a:schemeClr val="accent1">
                        <a:lumMod val="90000"/>
                        <a:lumOff val="10000"/>
                      </a:schemeClr>
                    </a:gs>
                    <a:gs pos="100000">
                      <a:schemeClr val="accent1"/>
                    </a:gs>
                  </a:gsLst>
                  <a:lin ang="5400000" scaled="1"/>
                </a:gradFill>
                <a:cs typeface="+mn-ea"/>
                <a:sym typeface="+mn-lt"/>
              </a:rPr>
              <a:t>注重培养年轻干部</a:t>
            </a:r>
          </a:p>
        </p:txBody>
      </p:sp>
      <p:sp>
        <p:nvSpPr>
          <p:cNvPr id="30" name="矩形 29"/>
          <p:cNvSpPr/>
          <p:nvPr/>
        </p:nvSpPr>
        <p:spPr>
          <a:xfrm>
            <a:off x="3960882" y="2469981"/>
            <a:ext cx="4197211" cy="497957"/>
          </a:xfrm>
          <a:prstGeom prst="rect">
            <a:avLst/>
          </a:prstGeom>
        </p:spPr>
        <p:txBody>
          <a:bodyPr wrap="square">
            <a:spAutoFit/>
          </a:bodyPr>
          <a:lstStyle/>
          <a:p>
            <a:pPr algn="ctr">
              <a:lnSpc>
                <a:spcPct val="120000"/>
              </a:lnSpc>
            </a:pPr>
            <a:r>
              <a:rPr lang="zh-CN" altLang="en-US" sz="2400" dirty="0">
                <a:gradFill>
                  <a:gsLst>
                    <a:gs pos="0">
                      <a:schemeClr val="accent1">
                        <a:lumMod val="90000"/>
                        <a:lumOff val="10000"/>
                      </a:schemeClr>
                    </a:gs>
                    <a:gs pos="100000">
                      <a:schemeClr val="accent1"/>
                    </a:gs>
                  </a:gsLst>
                  <a:lin ang="5400000" scaled="1"/>
                </a:gradFill>
                <a:cs typeface="+mn-ea"/>
                <a:sym typeface="+mn-lt"/>
              </a:rPr>
              <a:t>实施“五个一批”人才工程</a:t>
            </a:r>
          </a:p>
        </p:txBody>
      </p:sp>
      <p:sp>
        <p:nvSpPr>
          <p:cNvPr id="31" name="矩形 30"/>
          <p:cNvSpPr/>
          <p:nvPr/>
        </p:nvSpPr>
        <p:spPr>
          <a:xfrm>
            <a:off x="8655979" y="4164219"/>
            <a:ext cx="2940531" cy="497957"/>
          </a:xfrm>
          <a:prstGeom prst="rect">
            <a:avLst/>
          </a:prstGeom>
        </p:spPr>
        <p:txBody>
          <a:bodyPr wrap="square">
            <a:spAutoFit/>
          </a:bodyPr>
          <a:lstStyle/>
          <a:p>
            <a:pPr>
              <a:lnSpc>
                <a:spcPct val="120000"/>
              </a:lnSpc>
            </a:pPr>
            <a:r>
              <a:rPr lang="zh-CN" altLang="en-US" sz="2400" dirty="0">
                <a:gradFill>
                  <a:gsLst>
                    <a:gs pos="0">
                      <a:schemeClr val="accent1">
                        <a:lumMod val="90000"/>
                        <a:lumOff val="10000"/>
                      </a:schemeClr>
                    </a:gs>
                    <a:gs pos="100000">
                      <a:schemeClr val="accent1"/>
                    </a:gs>
                  </a:gsLst>
                  <a:lin ang="5400000" scaled="1"/>
                </a:gradFill>
                <a:cs typeface="+mn-ea"/>
                <a:sym typeface="+mn-lt"/>
              </a:rPr>
              <a:t>加强宣传队伍培训</a:t>
            </a:r>
          </a:p>
        </p:txBody>
      </p:sp>
      <p:sp>
        <p:nvSpPr>
          <p:cNvPr id="32" name="Oval 5"/>
          <p:cNvSpPr>
            <a:spLocks noChangeArrowheads="1"/>
          </p:cNvSpPr>
          <p:nvPr/>
        </p:nvSpPr>
        <p:spPr bwMode="auto">
          <a:xfrm>
            <a:off x="4622799" y="5278811"/>
            <a:ext cx="2946402" cy="758270"/>
          </a:xfrm>
          <a:prstGeom prst="ellipse">
            <a:avLst/>
          </a:prstGeom>
          <a:solidFill>
            <a:schemeClr val="bg1">
              <a:lumMod val="75000"/>
              <a:alpha val="30000"/>
            </a:schemeClr>
          </a:solidFill>
          <a:ln>
            <a:noFill/>
          </a:ln>
        </p:spPr>
        <p:txBody>
          <a:bodyPr vert="horz" wrap="square" lIns="91404" tIns="45702" rIns="91404" bIns="45702" numCol="1" anchor="t" anchorCtr="0" compatLnSpc="1"/>
          <a:lstStyle/>
          <a:p>
            <a:pPr defTabSz="913765" fontAlgn="base">
              <a:spcBef>
                <a:spcPct val="0"/>
              </a:spcBef>
              <a:spcAft>
                <a:spcPct val="0"/>
              </a:spcAft>
              <a:defRPr/>
            </a:pPr>
            <a:endParaRPr lang="zh-CN" altLang="en-US" sz="1800">
              <a:solidFill>
                <a:srgbClr val="3D3D3D"/>
              </a:solidFill>
              <a:cs typeface="+mn-ea"/>
              <a:sym typeface="+mn-lt"/>
            </a:endParaRPr>
          </a:p>
        </p:txBody>
      </p:sp>
      <p:sp>
        <p:nvSpPr>
          <p:cNvPr id="33" name="Oval 6"/>
          <p:cNvSpPr>
            <a:spLocks noChangeArrowheads="1"/>
          </p:cNvSpPr>
          <p:nvPr/>
        </p:nvSpPr>
        <p:spPr bwMode="auto">
          <a:xfrm>
            <a:off x="5094517" y="5387461"/>
            <a:ext cx="2083720" cy="478906"/>
          </a:xfrm>
          <a:prstGeom prst="ellipse">
            <a:avLst/>
          </a:prstGeom>
          <a:solidFill>
            <a:schemeClr val="bg1">
              <a:lumMod val="75000"/>
              <a:alpha val="30000"/>
            </a:schemeClr>
          </a:solidFill>
          <a:ln>
            <a:noFill/>
          </a:ln>
        </p:spPr>
        <p:txBody>
          <a:bodyPr vert="horz" wrap="square" lIns="91404" tIns="45702" rIns="91404" bIns="45702" numCol="1" anchor="t" anchorCtr="0" compatLnSpc="1"/>
          <a:lstStyle/>
          <a:p>
            <a:pPr defTabSz="913765" fontAlgn="base">
              <a:spcBef>
                <a:spcPct val="0"/>
              </a:spcBef>
              <a:spcAft>
                <a:spcPct val="0"/>
              </a:spcAft>
              <a:defRPr/>
            </a:pPr>
            <a:endParaRPr lang="zh-CN" altLang="en-US" sz="1800">
              <a:solidFill>
                <a:srgbClr val="3D3D3D"/>
              </a:solidFill>
              <a:cs typeface="+mn-ea"/>
              <a:sym typeface="+mn-lt"/>
            </a:endParaRPr>
          </a:p>
        </p:txBody>
      </p:sp>
      <p:sp>
        <p:nvSpPr>
          <p:cNvPr id="35" name="Oval 6"/>
          <p:cNvSpPr>
            <a:spLocks noChangeArrowheads="1"/>
          </p:cNvSpPr>
          <p:nvPr/>
        </p:nvSpPr>
        <p:spPr bwMode="auto">
          <a:xfrm>
            <a:off x="3767206" y="4658583"/>
            <a:ext cx="486174" cy="49034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a:ln w="19050">
                <a:noFill/>
              </a:ln>
              <a:gradFill>
                <a:gsLst>
                  <a:gs pos="100000">
                    <a:srgbClr val="E9BE61"/>
                  </a:gs>
                  <a:gs pos="49000">
                    <a:srgbClr val="FEEFAC"/>
                  </a:gs>
                </a:gsLst>
                <a:lin ang="5400000" scaled="0"/>
              </a:gradFill>
              <a:cs typeface="+mn-ea"/>
              <a:sym typeface="+mn-lt"/>
            </a:endParaRPr>
          </a:p>
        </p:txBody>
      </p:sp>
      <p:sp>
        <p:nvSpPr>
          <p:cNvPr id="36" name="Oval 7"/>
          <p:cNvSpPr>
            <a:spLocks noChangeArrowheads="1"/>
          </p:cNvSpPr>
          <p:nvPr/>
        </p:nvSpPr>
        <p:spPr bwMode="auto">
          <a:xfrm>
            <a:off x="5858160" y="3619580"/>
            <a:ext cx="486174" cy="49034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7" name="Oval 8"/>
          <p:cNvSpPr>
            <a:spLocks noChangeArrowheads="1"/>
          </p:cNvSpPr>
          <p:nvPr/>
        </p:nvSpPr>
        <p:spPr bwMode="auto">
          <a:xfrm>
            <a:off x="7980461" y="4658583"/>
            <a:ext cx="486174" cy="49034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4</a:t>
            </a:r>
            <a:endParaRPr lang="zh-CN" altLang="en-US" sz="2000">
              <a:ln w="19050">
                <a:noFill/>
              </a:ln>
              <a:gradFill>
                <a:gsLst>
                  <a:gs pos="100000">
                    <a:srgbClr val="E9BE61"/>
                  </a:gs>
                  <a:gs pos="49000">
                    <a:srgbClr val="FEEFAC"/>
                  </a:gs>
                </a:gsLst>
                <a:lin ang="5400000" scaled="0"/>
              </a:gradFill>
              <a:cs typeface="+mn-ea"/>
              <a:sym typeface="+mn-lt"/>
            </a:endParaRPr>
          </a:p>
        </p:txBody>
      </p:sp>
      <p:sp>
        <p:nvSpPr>
          <p:cNvPr id="6" name="矩形 5"/>
          <p:cNvSpPr/>
          <p:nvPr/>
        </p:nvSpPr>
        <p:spPr>
          <a:xfrm>
            <a:off x="775899" y="4564173"/>
            <a:ext cx="2940531" cy="867930"/>
          </a:xfrm>
          <a:prstGeom prst="rect">
            <a:avLst/>
          </a:prstGeom>
        </p:spPr>
        <p:txBody>
          <a:bodyPr wrap="square">
            <a:spAutoFit/>
          </a:bodyPr>
          <a:lstStyle/>
          <a:p>
            <a:pPr algn="just">
              <a:lnSpc>
                <a:spcPct val="120000"/>
              </a:lnSpc>
              <a:spcBef>
                <a:spcPts val="400"/>
              </a:spcBef>
              <a:spcAft>
                <a:spcPts val="400"/>
              </a:spcAft>
            </a:pPr>
            <a:r>
              <a:rPr lang="zh-CN" altLang="zh-CN" sz="1400">
                <a:solidFill>
                  <a:srgbClr val="3D3D3D"/>
                </a:solidFill>
                <a:cs typeface="+mn-ea"/>
                <a:sym typeface="+mn-lt"/>
              </a:rPr>
              <a:t>把具有较高政治水平和政治觉悟，较好业务能力和组织能力，较强事业心和责任感的同志选进领导班子；</a:t>
            </a:r>
            <a:endParaRPr lang="en-US" altLang="zh-CN" sz="1400">
              <a:solidFill>
                <a:srgbClr val="3D3D3D"/>
              </a:solidFill>
              <a:cs typeface="+mn-ea"/>
              <a:sym typeface="+mn-lt"/>
            </a:endParaRPr>
          </a:p>
        </p:txBody>
      </p:sp>
      <p:sp>
        <p:nvSpPr>
          <p:cNvPr id="126" name="矩形 125"/>
          <p:cNvSpPr/>
          <p:nvPr/>
        </p:nvSpPr>
        <p:spPr>
          <a:xfrm>
            <a:off x="3069629" y="2977572"/>
            <a:ext cx="5979715" cy="609398"/>
          </a:xfrm>
          <a:prstGeom prst="rect">
            <a:avLst/>
          </a:prstGeom>
        </p:spPr>
        <p:txBody>
          <a:bodyPr wrap="square">
            <a:spAutoFit/>
          </a:bodyPr>
          <a:lstStyle/>
          <a:p>
            <a:pPr algn="ctr">
              <a:lnSpc>
                <a:spcPct val="120000"/>
              </a:lnSpc>
              <a:spcBef>
                <a:spcPts val="400"/>
              </a:spcBef>
              <a:spcAft>
                <a:spcPts val="400"/>
              </a:spcAft>
            </a:pPr>
            <a:r>
              <a:rPr lang="zh-CN" altLang="en-US" sz="1400" dirty="0">
                <a:solidFill>
                  <a:srgbClr val="3D3D3D"/>
                </a:solidFill>
                <a:cs typeface="+mn-ea"/>
                <a:sym typeface="+mn-lt"/>
              </a:rPr>
              <a:t>抓紧实施理论、文艺、新闻、出版和文化经营管理“五个一批”人才工程，特别注重培养熟悉意识形态工作，懂经营、善管理的复合型人才；</a:t>
            </a:r>
          </a:p>
        </p:txBody>
      </p:sp>
      <p:sp>
        <p:nvSpPr>
          <p:cNvPr id="127" name="矩形 126"/>
          <p:cNvSpPr/>
          <p:nvPr/>
        </p:nvSpPr>
        <p:spPr>
          <a:xfrm>
            <a:off x="8674868" y="4564173"/>
            <a:ext cx="2940531" cy="1126462"/>
          </a:xfrm>
          <a:prstGeom prst="rect">
            <a:avLst/>
          </a:prstGeom>
        </p:spPr>
        <p:txBody>
          <a:bodyPr wrap="square">
            <a:spAutoFit/>
          </a:bodyPr>
          <a:lstStyle/>
          <a:p>
            <a:pPr algn="just">
              <a:lnSpc>
                <a:spcPct val="120000"/>
              </a:lnSpc>
              <a:spcBef>
                <a:spcPts val="400"/>
              </a:spcBef>
              <a:spcAft>
                <a:spcPts val="400"/>
              </a:spcAft>
            </a:pPr>
            <a:r>
              <a:rPr lang="zh-CN" altLang="en-US" sz="1400" dirty="0">
                <a:solidFill>
                  <a:srgbClr val="3D3D3D"/>
                </a:solidFill>
                <a:cs typeface="+mn-ea"/>
                <a:sym typeface="+mn-lt"/>
              </a:rPr>
              <a:t>采取定期培训、交流学习、走出去、请过来等多种方式，努力提高宣传思想干部政治觉悟、业务能力和综合素质</a:t>
            </a:r>
            <a:endParaRPr lang="en-US" altLang="zh-CN" sz="1400" dirty="0">
              <a:solidFill>
                <a:srgbClr val="3D3D3D"/>
              </a:solidFill>
              <a:cs typeface="+mn-ea"/>
              <a:sym typeface="+mn-lt"/>
            </a:endParaRPr>
          </a:p>
        </p:txBody>
      </p:sp>
      <p:sp>
        <p:nvSpPr>
          <p:cNvPr id="133" name="矩形: 圆角 132"/>
          <p:cNvSpPr/>
          <p:nvPr/>
        </p:nvSpPr>
        <p:spPr bwMode="auto">
          <a:xfrm>
            <a:off x="1628942" y="1454685"/>
            <a:ext cx="357232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习近平总书记强调</a:t>
            </a:r>
          </a:p>
        </p:txBody>
      </p:sp>
      <p:sp>
        <p:nvSpPr>
          <p:cNvPr id="134" name="椭圆 133"/>
          <p:cNvSpPr/>
          <p:nvPr/>
        </p:nvSpPr>
        <p:spPr bwMode="auto">
          <a:xfrm>
            <a:off x="1203215" y="1341899"/>
            <a:ext cx="749946"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135" name="KSO_Shape"/>
          <p:cNvSpPr/>
          <p:nvPr/>
        </p:nvSpPr>
        <p:spPr bwMode="auto">
          <a:xfrm>
            <a:off x="1376683" y="1472128"/>
            <a:ext cx="403010"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137" name="矩形 136"/>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a:p>
            <a:pPr algn="ctr"/>
            <a:endParaRPr lang="en-US" altLang="zh-CN" sz="2400" dirty="0">
              <a:ln w="19050">
                <a:noFill/>
              </a:ln>
              <a:gradFill>
                <a:gsLst>
                  <a:gs pos="100000">
                    <a:srgbClr val="E9BE61"/>
                  </a:gs>
                  <a:gs pos="49000">
                    <a:srgbClr val="FEEFAC"/>
                  </a:gs>
                </a:gsLst>
                <a:lin ang="5400000" scaled="0"/>
              </a:gradFill>
              <a:cs typeface="+mn-ea"/>
              <a:sym typeface="+mn-lt"/>
            </a:endParaRPr>
          </a:p>
          <a:p>
            <a:pPr algn="ctr"/>
            <a:endParaRPr lang="en-US" altLang="zh-CN" sz="3200" dirty="0">
              <a:ln w="19050">
                <a:noFill/>
              </a:ln>
              <a:gradFill>
                <a:gsLst>
                  <a:gs pos="100000">
                    <a:srgbClr val="E9BE61"/>
                  </a:gs>
                  <a:gs pos="49000">
                    <a:srgbClr val="FEEFAC"/>
                  </a:gs>
                </a:gsLst>
                <a:lin ang="5400000" scaled="0"/>
              </a:gradFill>
              <a:cs typeface="+mn-ea"/>
              <a:sym typeface="+mn-lt"/>
            </a:endParaRPr>
          </a:p>
        </p:txBody>
      </p:sp>
      <p:pic>
        <p:nvPicPr>
          <p:cNvPr id="138" name="图片 137" descr="卡通人物&#10;&#10;低可信度描述已自动生成"/>
          <p:cNvPicPr>
            <a:picLocks noChangeAspect="1"/>
          </p:cNvPicPr>
          <p:nvPr/>
        </p:nvPicPr>
        <p:blipFill>
          <a:blip r:embed="rId3" cstate="screen"/>
          <a:stretch>
            <a:fillRect/>
          </a:stretch>
        </p:blipFill>
        <p:spPr>
          <a:xfrm>
            <a:off x="5563223" y="4767305"/>
            <a:ext cx="1056250" cy="940044"/>
          </a:xfrm>
          <a:prstGeom prst="rect">
            <a:avLst/>
          </a:prstGeom>
        </p:spPr>
      </p:pic>
      <p:sp>
        <p:nvSpPr>
          <p:cNvPr id="23" name="矩形 22"/>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24" name="文本框 23"/>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25"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26" name="直接连接符 25"/>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500" fill="hold"/>
                                        <p:tgtEl>
                                          <p:spTgt spid="128"/>
                                        </p:tgtEl>
                                        <p:attrNameLst>
                                          <p:attrName>ppt_x</p:attrName>
                                        </p:attrNameLst>
                                      </p:cBhvr>
                                      <p:tavLst>
                                        <p:tav tm="0">
                                          <p:val>
                                            <p:strVal val="#ppt_x"/>
                                          </p:val>
                                        </p:tav>
                                        <p:tav tm="100000">
                                          <p:val>
                                            <p:strVal val="#ppt_x"/>
                                          </p:val>
                                        </p:tav>
                                      </p:tavLst>
                                    </p:anim>
                                    <p:anim calcmode="lin" valueType="num">
                                      <p:cBhvr additive="base">
                                        <p:cTn id="16" dur="5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6"/>
                                        </p:tgtEl>
                                        <p:attrNameLst>
                                          <p:attrName>style.visibility</p:attrName>
                                        </p:attrNameLst>
                                      </p:cBhvr>
                                      <p:to>
                                        <p:strVal val="visible"/>
                                      </p:to>
                                    </p:set>
                                    <p:anim calcmode="lin" valueType="num">
                                      <p:cBhvr additive="base">
                                        <p:cTn id="39" dur="500" fill="hold"/>
                                        <p:tgtEl>
                                          <p:spTgt spid="126"/>
                                        </p:tgtEl>
                                        <p:attrNameLst>
                                          <p:attrName>ppt_x</p:attrName>
                                        </p:attrNameLst>
                                      </p:cBhvr>
                                      <p:tavLst>
                                        <p:tav tm="0">
                                          <p:val>
                                            <p:strVal val="#ppt_x"/>
                                          </p:val>
                                        </p:tav>
                                        <p:tav tm="100000">
                                          <p:val>
                                            <p:strVal val="#ppt_x"/>
                                          </p:val>
                                        </p:tav>
                                      </p:tavLst>
                                    </p:anim>
                                    <p:anim calcmode="lin" valueType="num">
                                      <p:cBhvr additive="base">
                                        <p:cTn id="40" dur="500" fill="hold"/>
                                        <p:tgtEl>
                                          <p:spTgt spid="1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500" fill="hold"/>
                                        <p:tgtEl>
                                          <p:spTgt spid="127"/>
                                        </p:tgtEl>
                                        <p:attrNameLst>
                                          <p:attrName>ppt_x</p:attrName>
                                        </p:attrNameLst>
                                      </p:cBhvr>
                                      <p:tavLst>
                                        <p:tav tm="0">
                                          <p:val>
                                            <p:strVal val="#ppt_x"/>
                                          </p:val>
                                        </p:tav>
                                        <p:tav tm="100000">
                                          <p:val>
                                            <p:strVal val="#ppt_x"/>
                                          </p:val>
                                        </p:tav>
                                      </p:tavLst>
                                    </p:anim>
                                    <p:anim calcmode="lin" valueType="num">
                                      <p:cBhvr additive="base">
                                        <p:cTn id="52" dur="5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
                                        </p:tgtEl>
                                        <p:attrNameLst>
                                          <p:attrName>style.visibility</p:attrName>
                                        </p:attrNameLst>
                                      </p:cBhvr>
                                      <p:to>
                                        <p:strVal val="visible"/>
                                      </p:to>
                                    </p:set>
                                    <p:anim calcmode="lin" valueType="num">
                                      <p:cBhvr additive="base">
                                        <p:cTn id="55" dur="500" fill="hold"/>
                                        <p:tgtEl>
                                          <p:spTgt spid="133"/>
                                        </p:tgtEl>
                                        <p:attrNameLst>
                                          <p:attrName>ppt_x</p:attrName>
                                        </p:attrNameLst>
                                      </p:cBhvr>
                                      <p:tavLst>
                                        <p:tav tm="0">
                                          <p:val>
                                            <p:strVal val="#ppt_x"/>
                                          </p:val>
                                        </p:tav>
                                        <p:tav tm="100000">
                                          <p:val>
                                            <p:strVal val="#ppt_x"/>
                                          </p:val>
                                        </p:tav>
                                      </p:tavLst>
                                    </p:anim>
                                    <p:anim calcmode="lin" valueType="num">
                                      <p:cBhvr additive="base">
                                        <p:cTn id="56" dur="500" fill="hold"/>
                                        <p:tgtEl>
                                          <p:spTgt spid="13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500" fill="hold"/>
                                        <p:tgtEl>
                                          <p:spTgt spid="134"/>
                                        </p:tgtEl>
                                        <p:attrNameLst>
                                          <p:attrName>ppt_x</p:attrName>
                                        </p:attrNameLst>
                                      </p:cBhvr>
                                      <p:tavLst>
                                        <p:tav tm="0">
                                          <p:val>
                                            <p:strVal val="#ppt_x"/>
                                          </p:val>
                                        </p:tav>
                                        <p:tav tm="100000">
                                          <p:val>
                                            <p:strVal val="#ppt_x"/>
                                          </p:val>
                                        </p:tav>
                                      </p:tavLst>
                                    </p:anim>
                                    <p:anim calcmode="lin" valueType="num">
                                      <p:cBhvr additive="base">
                                        <p:cTn id="60" dur="500" fill="hold"/>
                                        <p:tgtEl>
                                          <p:spTgt spid="1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 calcmode="lin" valueType="num">
                                      <p:cBhvr additive="base">
                                        <p:cTn id="63" dur="500" fill="hold"/>
                                        <p:tgtEl>
                                          <p:spTgt spid="135"/>
                                        </p:tgtEl>
                                        <p:attrNameLst>
                                          <p:attrName>ppt_x</p:attrName>
                                        </p:attrNameLst>
                                      </p:cBhvr>
                                      <p:tavLst>
                                        <p:tav tm="0">
                                          <p:val>
                                            <p:strVal val="#ppt_x"/>
                                          </p:val>
                                        </p:tav>
                                        <p:tav tm="100000">
                                          <p:val>
                                            <p:strVal val="#ppt_x"/>
                                          </p:val>
                                        </p:tav>
                                      </p:tavLst>
                                    </p:anim>
                                    <p:anim calcmode="lin" valueType="num">
                                      <p:cBhvr additive="base">
                                        <p:cTn id="64" dur="500" fill="hold"/>
                                        <p:tgtEl>
                                          <p:spTgt spid="13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7"/>
                                        </p:tgtEl>
                                        <p:attrNameLst>
                                          <p:attrName>style.visibility</p:attrName>
                                        </p:attrNameLst>
                                      </p:cBhvr>
                                      <p:to>
                                        <p:strVal val="visible"/>
                                      </p:to>
                                    </p:set>
                                    <p:anim calcmode="lin" valueType="num">
                                      <p:cBhvr additive="base">
                                        <p:cTn id="67" dur="500" fill="hold"/>
                                        <p:tgtEl>
                                          <p:spTgt spid="137"/>
                                        </p:tgtEl>
                                        <p:attrNameLst>
                                          <p:attrName>ppt_x</p:attrName>
                                        </p:attrNameLst>
                                      </p:cBhvr>
                                      <p:tavLst>
                                        <p:tav tm="0">
                                          <p:val>
                                            <p:strVal val="#ppt_x"/>
                                          </p:val>
                                        </p:tav>
                                        <p:tav tm="100000">
                                          <p:val>
                                            <p:strVal val="#ppt_x"/>
                                          </p:val>
                                        </p:tav>
                                      </p:tavLst>
                                    </p:anim>
                                    <p:anim calcmode="lin" valueType="num">
                                      <p:cBhvr additive="base">
                                        <p:cTn id="68" dur="500" fill="hold"/>
                                        <p:tgtEl>
                                          <p:spTgt spid="13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38"/>
                                        </p:tgtEl>
                                        <p:attrNameLst>
                                          <p:attrName>style.visibility</p:attrName>
                                        </p:attrNameLst>
                                      </p:cBhvr>
                                      <p:to>
                                        <p:strVal val="visible"/>
                                      </p:to>
                                    </p:set>
                                    <p:anim calcmode="lin" valueType="num">
                                      <p:cBhvr additive="base">
                                        <p:cTn id="71" dur="500" fill="hold"/>
                                        <p:tgtEl>
                                          <p:spTgt spid="138"/>
                                        </p:tgtEl>
                                        <p:attrNameLst>
                                          <p:attrName>ppt_x</p:attrName>
                                        </p:attrNameLst>
                                      </p:cBhvr>
                                      <p:tavLst>
                                        <p:tav tm="0">
                                          <p:val>
                                            <p:strVal val="#ppt_x"/>
                                          </p:val>
                                        </p:tav>
                                        <p:tav tm="100000">
                                          <p:val>
                                            <p:strVal val="#ppt_x"/>
                                          </p:val>
                                        </p:tav>
                                      </p:tavLst>
                                    </p:anim>
                                    <p:anim calcmode="lin" valueType="num">
                                      <p:cBhvr additive="base">
                                        <p:cTn id="72" dur="500" fill="hold"/>
                                        <p:tgtEl>
                                          <p:spTgt spid="13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29" grpId="0"/>
      <p:bldP spid="30" grpId="0"/>
      <p:bldP spid="31" grpId="0"/>
      <p:bldP spid="32" grpId="0" animBg="1"/>
      <p:bldP spid="33" grpId="0" animBg="1"/>
      <p:bldP spid="35" grpId="0" animBg="1"/>
      <p:bldP spid="36" grpId="0" animBg="1"/>
      <p:bldP spid="37" grpId="0" animBg="1"/>
      <p:bldP spid="6" grpId="0"/>
      <p:bldP spid="126" grpId="0"/>
      <p:bldP spid="127" grpId="0"/>
      <p:bldP spid="133" grpId="0" animBg="1"/>
      <p:bldP spid="134" grpId="0" animBg="1"/>
      <p:bldP spid="135" grpId="0" animBg="1"/>
      <p:bldP spid="137" grpId="0" animBg="1"/>
      <p:bldP spid="23" grpId="0" animBg="1"/>
      <p:bldP spid="24"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7"/>
          <p:cNvSpPr/>
          <p:nvPr/>
        </p:nvSpPr>
        <p:spPr bwMode="auto">
          <a:xfrm>
            <a:off x="3922760" y="4480047"/>
            <a:ext cx="825500" cy="374341"/>
          </a:xfrm>
          <a:prstGeom prst="leftArrow">
            <a:avLst/>
          </a:prstGeom>
          <a:gradFill>
            <a:gsLst>
              <a:gs pos="100000">
                <a:schemeClr val="bg1">
                  <a:lumMod val="95000"/>
                  <a:alpha val="0"/>
                </a:schemeClr>
              </a:gs>
              <a:gs pos="49000">
                <a:schemeClr val="bg1">
                  <a:lumMod val="85000"/>
                </a:schemeClr>
              </a:gs>
            </a:gsLst>
            <a:lin ang="0" scaled="0"/>
          </a:gra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6" name="Freeform 17"/>
          <p:cNvSpPr/>
          <p:nvPr/>
        </p:nvSpPr>
        <p:spPr bwMode="auto">
          <a:xfrm rot="2708466">
            <a:off x="4346574" y="3424346"/>
            <a:ext cx="825500" cy="374341"/>
          </a:xfrm>
          <a:prstGeom prst="leftArrow">
            <a:avLst/>
          </a:prstGeom>
          <a:gradFill>
            <a:gsLst>
              <a:gs pos="100000">
                <a:schemeClr val="bg1">
                  <a:lumMod val="95000"/>
                  <a:alpha val="0"/>
                </a:schemeClr>
              </a:gs>
              <a:gs pos="49000">
                <a:schemeClr val="bg1">
                  <a:lumMod val="85000"/>
                </a:schemeClr>
              </a:gs>
            </a:gsLst>
            <a:lin ang="0" scaled="0"/>
          </a:gra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7" name="Freeform 17"/>
          <p:cNvSpPr/>
          <p:nvPr/>
        </p:nvSpPr>
        <p:spPr bwMode="auto">
          <a:xfrm rot="18891534" flipH="1">
            <a:off x="6964893" y="3424344"/>
            <a:ext cx="825500" cy="374341"/>
          </a:xfrm>
          <a:prstGeom prst="leftArrow">
            <a:avLst/>
          </a:prstGeom>
          <a:gradFill>
            <a:gsLst>
              <a:gs pos="100000">
                <a:schemeClr val="bg1">
                  <a:lumMod val="95000"/>
                  <a:alpha val="0"/>
                </a:schemeClr>
              </a:gs>
              <a:gs pos="49000">
                <a:schemeClr val="bg1">
                  <a:lumMod val="85000"/>
                </a:schemeClr>
              </a:gs>
            </a:gsLst>
            <a:lin ang="0" scaled="0"/>
          </a:gra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8" name="Freeform 17"/>
          <p:cNvSpPr/>
          <p:nvPr/>
        </p:nvSpPr>
        <p:spPr bwMode="auto">
          <a:xfrm flipH="1">
            <a:off x="7344674" y="4480047"/>
            <a:ext cx="825500" cy="374341"/>
          </a:xfrm>
          <a:prstGeom prst="leftArrow">
            <a:avLst/>
          </a:prstGeom>
          <a:gradFill>
            <a:gsLst>
              <a:gs pos="100000">
                <a:schemeClr val="bg1">
                  <a:lumMod val="95000"/>
                  <a:alpha val="0"/>
                </a:schemeClr>
              </a:gs>
              <a:gs pos="49000">
                <a:schemeClr val="bg1">
                  <a:lumMod val="85000"/>
                </a:schemeClr>
              </a:gs>
            </a:gsLst>
            <a:lin ang="0" scaled="0"/>
          </a:gra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 name="Freeform 17"/>
          <p:cNvSpPr/>
          <p:nvPr/>
        </p:nvSpPr>
        <p:spPr bwMode="auto">
          <a:xfrm rot="5400000">
            <a:off x="5655734" y="2990826"/>
            <a:ext cx="825500" cy="374341"/>
          </a:xfrm>
          <a:prstGeom prst="leftArrow">
            <a:avLst/>
          </a:prstGeom>
          <a:gradFill>
            <a:gsLst>
              <a:gs pos="100000">
                <a:schemeClr val="bg1">
                  <a:lumMod val="95000"/>
                  <a:alpha val="0"/>
                </a:schemeClr>
              </a:gs>
              <a:gs pos="49000">
                <a:schemeClr val="bg1">
                  <a:lumMod val="85000"/>
                </a:schemeClr>
              </a:gs>
            </a:gsLst>
            <a:lin ang="0" scaled="0"/>
          </a:gra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7" name="Freeform 31"/>
          <p:cNvSpPr/>
          <p:nvPr/>
        </p:nvSpPr>
        <p:spPr bwMode="auto">
          <a:xfrm>
            <a:off x="4955534" y="3611515"/>
            <a:ext cx="2181866" cy="218148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从政治</a:t>
            </a:r>
            <a:endParaRPr lang="en-US" altLang="zh-CN" sz="2800" dirty="0">
              <a:ln w="19050">
                <a:noFill/>
              </a:ln>
              <a:gradFill>
                <a:gsLst>
                  <a:gs pos="100000">
                    <a:srgbClr val="E9BE61"/>
                  </a:gs>
                  <a:gs pos="49000">
                    <a:srgbClr val="FEEFAC"/>
                  </a:gs>
                </a:gsLst>
                <a:lin ang="5400000" scaled="0"/>
              </a:gradFill>
              <a:cs typeface="+mn-ea"/>
              <a:sym typeface="+mn-lt"/>
            </a:endParaRPr>
          </a:p>
          <a:p>
            <a:pPr algn="ctr"/>
            <a:r>
              <a:rPr lang="zh-CN" altLang="en-US" sz="2800" dirty="0">
                <a:ln w="19050">
                  <a:noFill/>
                </a:ln>
                <a:gradFill>
                  <a:gsLst>
                    <a:gs pos="100000">
                      <a:srgbClr val="E9BE61"/>
                    </a:gs>
                    <a:gs pos="49000">
                      <a:srgbClr val="FEEFAC"/>
                    </a:gs>
                  </a:gsLst>
                  <a:lin ang="5400000" scaled="0"/>
                </a:gradFill>
                <a:cs typeface="+mn-ea"/>
                <a:sym typeface="+mn-lt"/>
              </a:rPr>
              <a:t>意义来看</a:t>
            </a:r>
          </a:p>
        </p:txBody>
      </p:sp>
      <p:sp>
        <p:nvSpPr>
          <p:cNvPr id="26" name="矩形 25"/>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a:p>
            <a:pPr algn="ctr"/>
            <a:endParaRPr lang="en-US" altLang="zh-CN" sz="2400" dirty="0">
              <a:ln w="19050">
                <a:noFill/>
              </a:ln>
              <a:gradFill>
                <a:gsLst>
                  <a:gs pos="100000">
                    <a:srgbClr val="E9BE61"/>
                  </a:gs>
                  <a:gs pos="49000">
                    <a:srgbClr val="FEEFAC"/>
                  </a:gs>
                </a:gsLst>
                <a:lin ang="5400000" scaled="0"/>
              </a:gradFill>
              <a:cs typeface="+mn-ea"/>
              <a:sym typeface="+mn-lt"/>
            </a:endParaRPr>
          </a:p>
          <a:p>
            <a:pPr algn="ctr"/>
            <a:endParaRPr lang="en-US" altLang="zh-CN" sz="3200" dirty="0">
              <a:ln w="19050">
                <a:noFill/>
              </a:ln>
              <a:gradFill>
                <a:gsLst>
                  <a:gs pos="100000">
                    <a:srgbClr val="E9BE61"/>
                  </a:gs>
                  <a:gs pos="49000">
                    <a:srgbClr val="FEEFAC"/>
                  </a:gs>
                </a:gsLst>
                <a:lin ang="5400000" scaled="0"/>
              </a:gradFill>
              <a:cs typeface="+mn-ea"/>
              <a:sym typeface="+mn-lt"/>
            </a:endParaRPr>
          </a:p>
        </p:txBody>
      </p:sp>
      <p:sp>
        <p:nvSpPr>
          <p:cNvPr id="27" name="矩形 26"/>
          <p:cNvSpPr/>
          <p:nvPr/>
        </p:nvSpPr>
        <p:spPr>
          <a:xfrm>
            <a:off x="8377447" y="4671050"/>
            <a:ext cx="2976353" cy="932563"/>
          </a:xfrm>
          <a:prstGeom prst="rect">
            <a:avLst/>
          </a:prstGeom>
        </p:spPr>
        <p:txBody>
          <a:bodyPr wrap="square">
            <a:spAutoFit/>
          </a:bodyPr>
          <a:lstStyle/>
          <a:p>
            <a:pPr lvl="0" algn="just">
              <a:lnSpc>
                <a:spcPct val="130000"/>
              </a:lnSpc>
              <a:buClr>
                <a:schemeClr val="accent1"/>
              </a:buClr>
              <a:defRPr/>
            </a:pPr>
            <a:r>
              <a:rPr lang="zh-CN" altLang="en-US" sz="1400" dirty="0">
                <a:solidFill>
                  <a:prstClr val="black"/>
                </a:solidFill>
                <a:cs typeface="+mn-ea"/>
                <a:sym typeface="+mn-lt"/>
              </a:rPr>
              <a:t>充分彰显了以习近平同志为核心的党中央高瞻远瞩的战略眼光、始终如一的历史担当</a:t>
            </a:r>
          </a:p>
        </p:txBody>
      </p:sp>
      <p:sp>
        <p:nvSpPr>
          <p:cNvPr id="28" name="文本框 27"/>
          <p:cNvSpPr txBox="1"/>
          <p:nvPr/>
        </p:nvSpPr>
        <p:spPr>
          <a:xfrm>
            <a:off x="8377448" y="4359026"/>
            <a:ext cx="3085502"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强国的使命情怀</a:t>
            </a:r>
          </a:p>
        </p:txBody>
      </p:sp>
      <p:sp>
        <p:nvSpPr>
          <p:cNvPr id="29" name="矩形 28"/>
          <p:cNvSpPr/>
          <p:nvPr/>
        </p:nvSpPr>
        <p:spPr>
          <a:xfrm>
            <a:off x="1150434" y="4625156"/>
            <a:ext cx="2663176" cy="932563"/>
          </a:xfrm>
          <a:prstGeom prst="rect">
            <a:avLst/>
          </a:prstGeom>
        </p:spPr>
        <p:txBody>
          <a:bodyPr wrap="square">
            <a:spAutoFit/>
          </a:bodyPr>
          <a:lstStyle/>
          <a:p>
            <a:pPr lvl="0" algn="r">
              <a:lnSpc>
                <a:spcPct val="130000"/>
              </a:lnSpc>
              <a:buClr>
                <a:schemeClr val="accent1"/>
              </a:buClr>
              <a:defRPr/>
            </a:pPr>
            <a:r>
              <a:rPr lang="zh-CN" altLang="en-US" sz="1400" dirty="0">
                <a:solidFill>
                  <a:prstClr val="black"/>
                </a:solidFill>
                <a:cs typeface="+mn-ea"/>
                <a:sym typeface="+mn-lt"/>
              </a:rPr>
              <a:t>充分彰显了以习近平同志为核心的党中央高瞻远瞩的战略眼光、始终如一的历史担当</a:t>
            </a:r>
          </a:p>
        </p:txBody>
      </p:sp>
      <p:sp>
        <p:nvSpPr>
          <p:cNvPr id="30" name="文本框 29"/>
          <p:cNvSpPr txBox="1"/>
          <p:nvPr/>
        </p:nvSpPr>
        <p:spPr>
          <a:xfrm>
            <a:off x="728108" y="4313132"/>
            <a:ext cx="3085502"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r"/>
            <a:r>
              <a:rPr lang="zh-CN" altLang="en-US" sz="1800" dirty="0">
                <a:latin typeface="+mn-lt"/>
                <a:ea typeface="+mn-ea"/>
                <a:cs typeface="+mn-ea"/>
                <a:sym typeface="+mn-lt"/>
              </a:rPr>
              <a:t>强国的使命情怀</a:t>
            </a:r>
          </a:p>
        </p:txBody>
      </p:sp>
      <p:sp>
        <p:nvSpPr>
          <p:cNvPr id="31" name="矩形 30"/>
          <p:cNvSpPr/>
          <p:nvPr/>
        </p:nvSpPr>
        <p:spPr>
          <a:xfrm>
            <a:off x="1568697" y="3008492"/>
            <a:ext cx="2663176" cy="932563"/>
          </a:xfrm>
          <a:prstGeom prst="rect">
            <a:avLst/>
          </a:prstGeom>
        </p:spPr>
        <p:txBody>
          <a:bodyPr wrap="square">
            <a:spAutoFit/>
          </a:bodyPr>
          <a:lstStyle/>
          <a:p>
            <a:pPr lvl="0" algn="r">
              <a:lnSpc>
                <a:spcPct val="130000"/>
              </a:lnSpc>
              <a:buClr>
                <a:schemeClr val="accent1"/>
              </a:buClr>
              <a:defRPr/>
            </a:pPr>
            <a:r>
              <a:rPr lang="zh-CN" altLang="en-US" sz="1400" dirty="0">
                <a:solidFill>
                  <a:prstClr val="black"/>
                </a:solidFill>
                <a:cs typeface="+mn-ea"/>
                <a:sym typeface="+mn-lt"/>
              </a:rPr>
              <a:t>充分彰显了以习近平同志为核心的党中央高瞻远瞩的战略眼光、始终如一的历史担当</a:t>
            </a:r>
          </a:p>
        </p:txBody>
      </p:sp>
      <p:sp>
        <p:nvSpPr>
          <p:cNvPr id="32" name="文本框 31"/>
          <p:cNvSpPr txBox="1"/>
          <p:nvPr/>
        </p:nvSpPr>
        <p:spPr>
          <a:xfrm>
            <a:off x="2733675" y="2696468"/>
            <a:ext cx="1498198"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r"/>
            <a:r>
              <a:rPr lang="zh-CN" altLang="en-US" sz="1800" dirty="0">
                <a:latin typeface="+mn-lt"/>
                <a:ea typeface="+mn-ea"/>
                <a:cs typeface="+mn-ea"/>
                <a:sym typeface="+mn-lt"/>
              </a:rPr>
              <a:t>凝聚共识</a:t>
            </a:r>
          </a:p>
        </p:txBody>
      </p:sp>
      <p:sp>
        <p:nvSpPr>
          <p:cNvPr id="33" name="矩形 32"/>
          <p:cNvSpPr/>
          <p:nvPr/>
        </p:nvSpPr>
        <p:spPr>
          <a:xfrm>
            <a:off x="4547900" y="1937377"/>
            <a:ext cx="2997134" cy="625171"/>
          </a:xfrm>
          <a:prstGeom prst="rect">
            <a:avLst/>
          </a:prstGeom>
        </p:spPr>
        <p:txBody>
          <a:bodyPr wrap="square">
            <a:spAutoFit/>
          </a:bodyPr>
          <a:lstStyle/>
          <a:p>
            <a:pPr lvl="0" algn="ctr">
              <a:lnSpc>
                <a:spcPct val="130000"/>
              </a:lnSpc>
              <a:buClr>
                <a:schemeClr val="accent1"/>
              </a:buClr>
              <a:defRPr/>
            </a:pPr>
            <a:r>
              <a:rPr lang="zh-CN" altLang="en-US" sz="1400" dirty="0">
                <a:solidFill>
                  <a:prstClr val="black"/>
                </a:solidFill>
                <a:cs typeface="+mn-ea"/>
                <a:sym typeface="+mn-lt"/>
              </a:rPr>
              <a:t>充分彰显了以习近平同志为核心的党中央高瞻远瞩的战略眼光</a:t>
            </a:r>
          </a:p>
        </p:txBody>
      </p:sp>
      <p:sp>
        <p:nvSpPr>
          <p:cNvPr id="34" name="文本框 33"/>
          <p:cNvSpPr txBox="1"/>
          <p:nvPr/>
        </p:nvSpPr>
        <p:spPr>
          <a:xfrm>
            <a:off x="4292938" y="1576418"/>
            <a:ext cx="3533098"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800" dirty="0">
                <a:latin typeface="+mn-lt"/>
                <a:ea typeface="+mn-ea"/>
                <a:cs typeface="+mn-ea"/>
                <a:sym typeface="+mn-lt"/>
              </a:rPr>
              <a:t>高举中国特色社会主义伟大旗帜</a:t>
            </a:r>
          </a:p>
        </p:txBody>
      </p:sp>
      <p:sp>
        <p:nvSpPr>
          <p:cNvPr id="35" name="矩形 34"/>
          <p:cNvSpPr/>
          <p:nvPr/>
        </p:nvSpPr>
        <p:spPr>
          <a:xfrm>
            <a:off x="7915573" y="3102164"/>
            <a:ext cx="2976353" cy="932563"/>
          </a:xfrm>
          <a:prstGeom prst="rect">
            <a:avLst/>
          </a:prstGeom>
        </p:spPr>
        <p:txBody>
          <a:bodyPr wrap="square">
            <a:spAutoFit/>
          </a:bodyPr>
          <a:lstStyle/>
          <a:p>
            <a:pPr lvl="0" algn="just">
              <a:lnSpc>
                <a:spcPct val="130000"/>
              </a:lnSpc>
              <a:buClr>
                <a:schemeClr val="accent1"/>
              </a:buClr>
              <a:defRPr/>
            </a:pPr>
            <a:r>
              <a:rPr lang="zh-CN" altLang="en-US" sz="1400" dirty="0">
                <a:solidFill>
                  <a:prstClr val="black"/>
                </a:solidFill>
                <a:cs typeface="+mn-ea"/>
                <a:sym typeface="+mn-lt"/>
              </a:rPr>
              <a:t>充分彰显了以习近平同志为核心的党中央高瞻远瞩的战略眼光、始终如一的历史担当</a:t>
            </a:r>
          </a:p>
        </p:txBody>
      </p:sp>
      <p:sp>
        <p:nvSpPr>
          <p:cNvPr id="36" name="文本框 35"/>
          <p:cNvSpPr txBox="1"/>
          <p:nvPr/>
        </p:nvSpPr>
        <p:spPr>
          <a:xfrm>
            <a:off x="7915574" y="2790140"/>
            <a:ext cx="3085502"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建成小康社会</a:t>
            </a:r>
          </a:p>
        </p:txBody>
      </p:sp>
      <p:sp>
        <p:nvSpPr>
          <p:cNvPr id="37" name="矩形 36"/>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8" name="文本框 37"/>
          <p:cNvSpPr txBox="1"/>
          <p:nvPr/>
        </p:nvSpPr>
        <p:spPr>
          <a:xfrm>
            <a:off x="1235075" y="117355"/>
            <a:ext cx="4824413" cy="634020"/>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39"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40" name="直接连接符 39"/>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fill="hold"/>
                                        <p:tgtEl>
                                          <p:spTgt spid="40"/>
                                        </p:tgtEl>
                                        <p:attrNameLst>
                                          <p:attrName>ppt_x</p:attrName>
                                        </p:attrNameLst>
                                      </p:cBhvr>
                                      <p:tavLst>
                                        <p:tav tm="0">
                                          <p:val>
                                            <p:strVal val="#ppt_x"/>
                                          </p:val>
                                        </p:tav>
                                        <p:tav tm="100000">
                                          <p:val>
                                            <p:strVal val="#ppt_x"/>
                                          </p:val>
                                        </p:tav>
                                      </p:tavLst>
                                    </p:anim>
                                    <p:anim calcmode="lin" valueType="num">
                                      <p:cBhvr additive="base">
                                        <p:cTn id="8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7" grpId="0" animBg="1"/>
      <p:bldP spid="26" grpId="0" animBg="1"/>
      <p:bldP spid="27" grpId="0"/>
      <p:bldP spid="28" grpId="0"/>
      <p:bldP spid="29" grpId="0"/>
      <p:bldP spid="30" grpId="0"/>
      <p:bldP spid="31" grpId="0"/>
      <p:bldP spid="32" grpId="0"/>
      <p:bldP spid="33" grpId="0"/>
      <p:bldP spid="34" grpId="0"/>
      <p:bldP spid="35" grpId="0"/>
      <p:bldP spid="36" grpId="0"/>
      <p:bldP spid="37" grpId="0" animBg="1"/>
      <p:bldP spid="38" grpId="0"/>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4"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5" name="直接连接符 4"/>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409201" y="2694543"/>
            <a:ext cx="8268631" cy="646331"/>
          </a:xfrm>
          <a:prstGeom prst="rect">
            <a:avLst/>
          </a:prstGeom>
        </p:spPr>
        <p:txBody>
          <a:bodyPr wrap="square">
            <a:spAutoFit/>
          </a:bodyPr>
          <a:lstStyle/>
          <a:p>
            <a:pPr algn="just" fontAlgn="base">
              <a:spcBef>
                <a:spcPct val="0"/>
              </a:spcBef>
              <a:spcAft>
                <a:spcPct val="0"/>
              </a:spcAft>
              <a:defRPr/>
            </a:pPr>
            <a:r>
              <a:rPr lang="zh-CN" altLang="en-US" kern="0" dirty="0">
                <a:solidFill>
                  <a:schemeClr val="tx1">
                    <a:lumMod val="75000"/>
                    <a:lumOff val="25000"/>
                  </a:schemeClr>
                </a:solidFill>
                <a:cs typeface="+mn-ea"/>
                <a:sym typeface="+mn-lt"/>
              </a:rPr>
              <a:t>严格执行党的政治纪律和各项规章制度，自觉接受上级领导和干部群众的监督，始终以最强的党性原则要求自己，牢固树立正确的权力观和事业观。  　</a:t>
            </a:r>
          </a:p>
        </p:txBody>
      </p:sp>
      <p:sp>
        <p:nvSpPr>
          <p:cNvPr id="7" name="矩形: 圆角 26"/>
          <p:cNvSpPr/>
          <p:nvPr/>
        </p:nvSpPr>
        <p:spPr>
          <a:xfrm>
            <a:off x="1235075" y="2706320"/>
            <a:ext cx="866758" cy="725159"/>
          </a:xfrm>
          <a:prstGeom prst="roundRect">
            <a:avLst>
              <a:gd name="adj" fmla="val 700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01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8" name="箭头: V 形 30"/>
          <p:cNvSpPr/>
          <p:nvPr/>
        </p:nvSpPr>
        <p:spPr>
          <a:xfrm flipV="1">
            <a:off x="2241990" y="2944946"/>
            <a:ext cx="167211" cy="274398"/>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cxnSp>
        <p:nvCxnSpPr>
          <p:cNvPr id="9" name="直接连接符 8"/>
          <p:cNvCxnSpPr/>
          <p:nvPr/>
        </p:nvCxnSpPr>
        <p:spPr>
          <a:xfrm>
            <a:off x="2539991" y="3409252"/>
            <a:ext cx="8137841" cy="0"/>
          </a:xfrm>
          <a:prstGeom prst="line">
            <a:avLst/>
          </a:prstGeom>
          <a:noFill/>
          <a:ln w="6350" cap="flat" cmpd="sng" algn="ctr">
            <a:solidFill>
              <a:srgbClr val="FF0000"/>
            </a:solidFill>
            <a:prstDash val="dash"/>
            <a:miter lim="800000"/>
          </a:ln>
          <a:effectLst/>
        </p:spPr>
      </p:cxnSp>
      <p:sp>
        <p:nvSpPr>
          <p:cNvPr id="10" name="矩形 9"/>
          <p:cNvSpPr/>
          <p:nvPr/>
        </p:nvSpPr>
        <p:spPr>
          <a:xfrm>
            <a:off x="2409201" y="3756871"/>
            <a:ext cx="8268631" cy="923330"/>
          </a:xfrm>
          <a:prstGeom prst="rect">
            <a:avLst/>
          </a:prstGeom>
        </p:spPr>
        <p:txBody>
          <a:bodyPr wrap="square">
            <a:spAutoFit/>
          </a:bodyPr>
          <a:lstStyle/>
          <a:p>
            <a:pPr algn="just" fontAlgn="base">
              <a:spcBef>
                <a:spcPct val="0"/>
              </a:spcBef>
              <a:spcAft>
                <a:spcPct val="0"/>
              </a:spcAft>
              <a:defRPr/>
            </a:pPr>
            <a:r>
              <a:rPr lang="zh-CN" altLang="en-US" kern="0" dirty="0">
                <a:solidFill>
                  <a:schemeClr val="tx1">
                    <a:lumMod val="75000"/>
                    <a:lumOff val="25000"/>
                  </a:schemeClr>
                </a:solidFill>
                <a:cs typeface="+mn-ea"/>
                <a:sym typeface="+mn-lt"/>
              </a:rPr>
              <a:t>自觉遵守改进作风的“八项规定”，始终保持不骄不躁、艰苦奋斗的作风，牢固树立公仆意识、自省意识和民主意识，正确使用手中的权力，严于律己、廉洁奉公、兢兢业业、干干净净地做好各项本职工作。  　</a:t>
            </a:r>
          </a:p>
        </p:txBody>
      </p:sp>
      <p:sp>
        <p:nvSpPr>
          <p:cNvPr id="11" name="矩形: 圆角 26"/>
          <p:cNvSpPr/>
          <p:nvPr/>
        </p:nvSpPr>
        <p:spPr>
          <a:xfrm>
            <a:off x="1235075" y="3849531"/>
            <a:ext cx="866758" cy="832988"/>
          </a:xfrm>
          <a:prstGeom prst="roundRect">
            <a:avLst>
              <a:gd name="adj" fmla="val 700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02</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2" name="箭头: V 形 30"/>
          <p:cNvSpPr/>
          <p:nvPr/>
        </p:nvSpPr>
        <p:spPr>
          <a:xfrm flipV="1">
            <a:off x="2241990" y="4227884"/>
            <a:ext cx="167211" cy="274398"/>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cxnSp>
        <p:nvCxnSpPr>
          <p:cNvPr id="13" name="直接连接符 12"/>
          <p:cNvCxnSpPr/>
          <p:nvPr/>
        </p:nvCxnSpPr>
        <p:spPr>
          <a:xfrm>
            <a:off x="2539991" y="4692187"/>
            <a:ext cx="8010022" cy="0"/>
          </a:xfrm>
          <a:prstGeom prst="line">
            <a:avLst/>
          </a:prstGeom>
          <a:noFill/>
          <a:ln w="6350" cap="flat" cmpd="sng" algn="ctr">
            <a:solidFill>
              <a:srgbClr val="FF0000"/>
            </a:solidFill>
            <a:prstDash val="dash"/>
            <a:miter lim="800000"/>
          </a:ln>
          <a:effectLst/>
        </p:spPr>
      </p:cxnSp>
      <p:sp>
        <p:nvSpPr>
          <p:cNvPr id="14" name="矩形 13"/>
          <p:cNvSpPr/>
          <p:nvPr/>
        </p:nvSpPr>
        <p:spPr>
          <a:xfrm>
            <a:off x="2409201" y="5127467"/>
            <a:ext cx="8268631" cy="646331"/>
          </a:xfrm>
          <a:prstGeom prst="rect">
            <a:avLst/>
          </a:prstGeom>
        </p:spPr>
        <p:txBody>
          <a:bodyPr wrap="square">
            <a:spAutoFit/>
          </a:bodyPr>
          <a:lstStyle/>
          <a:p>
            <a:pPr algn="just" fontAlgn="base">
              <a:spcBef>
                <a:spcPct val="0"/>
              </a:spcBef>
              <a:spcAft>
                <a:spcPct val="0"/>
              </a:spcAft>
              <a:defRPr/>
            </a:pPr>
            <a:r>
              <a:rPr lang="zh-CN" altLang="en-US" kern="0" dirty="0">
                <a:solidFill>
                  <a:schemeClr val="tx1">
                    <a:lumMod val="75000"/>
                    <a:lumOff val="25000"/>
                  </a:schemeClr>
                </a:solidFill>
                <a:cs typeface="+mn-ea"/>
                <a:sym typeface="+mn-lt"/>
              </a:rPr>
              <a:t>继续在生活上严格要求自己，坚持勤俭节约，反对铺张浪费，杜绝接受或者安排超标准接待，杜绝违法违纪等行为发生。</a:t>
            </a:r>
          </a:p>
        </p:txBody>
      </p:sp>
      <p:sp>
        <p:nvSpPr>
          <p:cNvPr id="15" name="矩形: 圆角 26"/>
          <p:cNvSpPr/>
          <p:nvPr/>
        </p:nvSpPr>
        <p:spPr>
          <a:xfrm>
            <a:off x="1235075" y="5121839"/>
            <a:ext cx="866758" cy="742566"/>
          </a:xfrm>
          <a:prstGeom prst="roundRect">
            <a:avLst>
              <a:gd name="adj" fmla="val 700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03</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6" name="箭头: V 形 30"/>
          <p:cNvSpPr/>
          <p:nvPr/>
        </p:nvSpPr>
        <p:spPr>
          <a:xfrm flipV="1">
            <a:off x="2241990" y="5409770"/>
            <a:ext cx="167211" cy="274398"/>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cxnSp>
        <p:nvCxnSpPr>
          <p:cNvPr id="17" name="直接连接符 16"/>
          <p:cNvCxnSpPr/>
          <p:nvPr/>
        </p:nvCxnSpPr>
        <p:spPr>
          <a:xfrm>
            <a:off x="2539991" y="5874073"/>
            <a:ext cx="8010022" cy="0"/>
          </a:xfrm>
          <a:prstGeom prst="line">
            <a:avLst/>
          </a:prstGeom>
          <a:noFill/>
          <a:ln w="6350" cap="flat" cmpd="sng" algn="ctr">
            <a:solidFill>
              <a:srgbClr val="FF0000"/>
            </a:solidFill>
            <a:prstDash val="dash"/>
            <a:miter lim="800000"/>
          </a:ln>
          <a:effectLst/>
        </p:spPr>
      </p:cxnSp>
      <p:sp>
        <p:nvSpPr>
          <p:cNvPr id="18" name="矩形: 圆角 17"/>
          <p:cNvSpPr/>
          <p:nvPr/>
        </p:nvSpPr>
        <p:spPr bwMode="auto">
          <a:xfrm>
            <a:off x="1660801" y="1501186"/>
            <a:ext cx="737504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以工作作风的转变，增强服务群众的能力</a:t>
            </a:r>
          </a:p>
        </p:txBody>
      </p:sp>
      <p:sp>
        <p:nvSpPr>
          <p:cNvPr id="19" name="椭圆 18"/>
          <p:cNvSpPr/>
          <p:nvPr/>
        </p:nvSpPr>
        <p:spPr bwMode="auto">
          <a:xfrm>
            <a:off x="1235075" y="1388400"/>
            <a:ext cx="749946"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20" name="KSO_Shape"/>
          <p:cNvSpPr/>
          <p:nvPr/>
        </p:nvSpPr>
        <p:spPr bwMode="auto">
          <a:xfrm>
            <a:off x="1408543" y="1518629"/>
            <a:ext cx="403010"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p:bldP spid="7" grpId="0" animBg="1"/>
      <p:bldP spid="8" grpId="0" animBg="1"/>
      <p:bldP spid="10" grpId="0"/>
      <p:bldP spid="11" grpId="0" animBg="1"/>
      <p:bldP spid="12" grpId="0" animBg="1"/>
      <p:bldP spid="14" grpId="0"/>
      <p:bldP spid="15" grpId="0" animBg="1"/>
      <p:bldP spid="16"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1163637" y="1417639"/>
            <a:ext cx="8599795"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以工作作风的转变，增强服务群众的能力</a:t>
            </a:r>
          </a:p>
        </p:txBody>
      </p:sp>
      <p:sp>
        <p:nvSpPr>
          <p:cNvPr id="3" name="图形 28"/>
          <p:cNvSpPr/>
          <p:nvPr/>
        </p:nvSpPr>
        <p:spPr>
          <a:xfrm>
            <a:off x="1571537" y="1482495"/>
            <a:ext cx="385428" cy="385412"/>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6" name="Aitds3"/>
          <p:cNvSpPr/>
          <p:nvPr/>
        </p:nvSpPr>
        <p:spPr>
          <a:xfrm>
            <a:off x="1956963" y="2718556"/>
            <a:ext cx="7380214" cy="978729"/>
          </a:xfrm>
          <a:prstGeom prst="rect">
            <a:avLst/>
          </a:prstGeom>
        </p:spPr>
        <p:txBody>
          <a:bodyPr wrap="square">
            <a:spAutoFit/>
          </a:bodyPr>
          <a:lstStyle/>
          <a:p>
            <a:pPr>
              <a:lnSpc>
                <a:spcPct val="120000"/>
              </a:lnSpc>
            </a:pPr>
            <a:r>
              <a:rPr lang="zh-CN" altLang="en-US" sz="1600" dirty="0">
                <a:solidFill>
                  <a:schemeClr val="tx1">
                    <a:lumMod val="75000"/>
                    <a:lumOff val="25000"/>
                  </a:schemeClr>
                </a:solidFill>
                <a:cs typeface="+mn-ea"/>
                <a:sym typeface="+mn-lt"/>
              </a:rPr>
              <a:t>习近平总书记强调指出：“党中央提倡的坚决响应，党中央决定的坚决照办，党中央禁止的坚决杜绝。决不允许上有政策、下有对策，决不允许有令不行、有禁不止，决不允许在贯彻执行中央决策部署上打折扣。”</a:t>
            </a:r>
          </a:p>
        </p:txBody>
      </p:sp>
      <p:sp>
        <p:nvSpPr>
          <p:cNvPr id="7" name="Aitds3"/>
          <p:cNvSpPr/>
          <p:nvPr/>
        </p:nvSpPr>
        <p:spPr>
          <a:xfrm>
            <a:off x="1956965" y="4567955"/>
            <a:ext cx="7529935" cy="978729"/>
          </a:xfrm>
          <a:prstGeom prst="rect">
            <a:avLst/>
          </a:prstGeom>
        </p:spPr>
        <p:txBody>
          <a:bodyPr wrap="square">
            <a:spAutoFit/>
          </a:bodyPr>
          <a:lstStyle/>
          <a:p>
            <a:pPr>
              <a:lnSpc>
                <a:spcPct val="120000"/>
              </a:lnSpc>
            </a:pPr>
            <a:r>
              <a:rPr lang="zh-CN" altLang="en-US" sz="1600" dirty="0">
                <a:solidFill>
                  <a:schemeClr val="tx1">
                    <a:lumMod val="75000"/>
                    <a:lumOff val="25000"/>
                  </a:schemeClr>
                </a:solidFill>
                <a:cs typeface="+mn-ea"/>
                <a:sym typeface="+mn-lt"/>
              </a:rPr>
              <a:t>核心意识在实践中的集中体现就是坚决做到“两个维护”，即维护习近平总书记党中央的核心、全党的核心地位，维护党中央权威和集中统一领导。维护核心，不仅来自党的历史，而且关乎党的未来。  　　</a:t>
            </a:r>
          </a:p>
        </p:txBody>
      </p:sp>
      <p:pic>
        <p:nvPicPr>
          <p:cNvPr id="8" name="图片 7" descr="图片包含 黑暗, 男人, 棒球, 穿着&#10;&#10;描述已自动生成"/>
          <p:cNvPicPr>
            <a:picLocks noChangeAspect="1"/>
          </p:cNvPicPr>
          <p:nvPr/>
        </p:nvPicPr>
        <p:blipFill>
          <a:blip r:embed="rId2" cstate="screen"/>
          <a:stretch>
            <a:fillRect/>
          </a:stretch>
        </p:blipFill>
        <p:spPr>
          <a:xfrm>
            <a:off x="9337177" y="2119254"/>
            <a:ext cx="3093445" cy="4738746"/>
          </a:xfrm>
          <a:prstGeom prst="rect">
            <a:avLst/>
          </a:prstGeom>
        </p:spPr>
      </p:pic>
      <p:sp>
        <p:nvSpPr>
          <p:cNvPr id="9" name="矩形 8"/>
          <p:cNvSpPr/>
          <p:nvPr/>
        </p:nvSpPr>
        <p:spPr>
          <a:xfrm>
            <a:off x="1248059" y="2452658"/>
            <a:ext cx="646956" cy="1309269"/>
          </a:xfrm>
          <a:prstGeom prst="rect">
            <a:avLst/>
          </a:prstGeom>
        </p:spPr>
        <p:txBody>
          <a:bodyPr wrap="square">
            <a:spAutoFit/>
          </a:bodyPr>
          <a:lstStyle/>
          <a:p>
            <a:pPr algn="ctr">
              <a:lnSpc>
                <a:spcPct val="120000"/>
              </a:lnSpc>
            </a:pPr>
            <a:r>
              <a:rPr lang="en-US" altLang="zh-CN" sz="7200" dirty="0">
                <a:solidFill>
                  <a:schemeClr val="accent1"/>
                </a:solidFill>
                <a:cs typeface="+mn-ea"/>
                <a:sym typeface="+mn-lt"/>
              </a:rPr>
              <a:t>1</a:t>
            </a:r>
            <a:endParaRPr lang="zh-CN" altLang="en-US" sz="7200" dirty="0">
              <a:solidFill>
                <a:schemeClr val="accent1"/>
              </a:solidFill>
              <a:cs typeface="+mn-ea"/>
              <a:sym typeface="+mn-lt"/>
            </a:endParaRPr>
          </a:p>
        </p:txBody>
      </p:sp>
      <p:sp>
        <p:nvSpPr>
          <p:cNvPr id="10" name="矩形 9"/>
          <p:cNvSpPr/>
          <p:nvPr/>
        </p:nvSpPr>
        <p:spPr>
          <a:xfrm>
            <a:off x="1248059" y="4389861"/>
            <a:ext cx="646956" cy="1309269"/>
          </a:xfrm>
          <a:prstGeom prst="rect">
            <a:avLst/>
          </a:prstGeom>
        </p:spPr>
        <p:txBody>
          <a:bodyPr wrap="square">
            <a:spAutoFit/>
          </a:bodyPr>
          <a:lstStyle/>
          <a:p>
            <a:pPr algn="r">
              <a:lnSpc>
                <a:spcPct val="120000"/>
              </a:lnSpc>
            </a:pPr>
            <a:r>
              <a:rPr lang="en-US" altLang="zh-CN" sz="7200" dirty="0">
                <a:solidFill>
                  <a:schemeClr val="accent1"/>
                </a:solidFill>
                <a:cs typeface="+mn-ea"/>
                <a:sym typeface="+mn-lt"/>
              </a:rPr>
              <a:t>2</a:t>
            </a:r>
            <a:endParaRPr lang="zh-CN" altLang="en-US" sz="7200" dirty="0">
              <a:solidFill>
                <a:schemeClr val="accent1"/>
              </a:solidFill>
              <a:cs typeface="+mn-ea"/>
              <a:sym typeface="+mn-lt"/>
            </a:endParaRPr>
          </a:p>
        </p:txBody>
      </p:sp>
      <p:cxnSp>
        <p:nvCxnSpPr>
          <p:cNvPr id="11" name="直接连接符 10"/>
          <p:cNvCxnSpPr/>
          <p:nvPr/>
        </p:nvCxnSpPr>
        <p:spPr>
          <a:xfrm>
            <a:off x="1178704" y="4059136"/>
            <a:ext cx="81584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13" name="文本框 12"/>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14"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15" name="直接连接符 14"/>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P spid="9" grpId="0"/>
      <p:bldP spid="10" grpId="0"/>
      <p:bldP spid="12" grpId="0" animBg="1"/>
      <p:bldP spid="13"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文本框 16"/>
          <p:cNvSpPr txBox="1"/>
          <p:nvPr>
            <p:custDataLst>
              <p:tags r:id="rId1"/>
            </p:custDataLst>
          </p:nvPr>
        </p:nvSpPr>
        <p:spPr>
          <a:xfrm>
            <a:off x="924878" y="1614758"/>
            <a:ext cx="10269219" cy="2123658"/>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ctr"/>
            <a:r>
              <a:rPr lang="zh-CN" altLang="en-US" sz="11000" spc="600" dirty="0">
                <a:ln w="6350">
                  <a:noFill/>
                </a:ln>
                <a:gradFill>
                  <a:gsLst>
                    <a:gs pos="0">
                      <a:srgbClr val="FEEFAC"/>
                    </a:gs>
                    <a:gs pos="100000">
                      <a:srgbClr val="E9BE61"/>
                    </a:gs>
                  </a:gsLst>
                  <a:lin ang="5400000" scaled="1"/>
                </a:gradFill>
                <a:effectLst>
                  <a:outerShdw dist="50800" dir="6240000" algn="ctr" rotWithShape="0">
                    <a:srgbClr val="8C181E">
                      <a:alpha val="12000"/>
                    </a:srgbClr>
                  </a:outerShdw>
                </a:effectLst>
                <a:latin typeface="汉仪大宋简" panose="02010609000101010101" pitchFamily="49" charset="-122"/>
                <a:ea typeface="汉仪大宋简" panose="02010609000101010101" pitchFamily="49" charset="-122"/>
                <a:cs typeface="+mn-ea"/>
                <a:sym typeface="+mn-lt"/>
              </a:rPr>
              <a:t>感</a:t>
            </a:r>
            <a:r>
              <a:rPr lang="zh-CN" altLang="en-US" sz="11000" spc="600" dirty="0" smtClean="0">
                <a:ln w="6350">
                  <a:noFill/>
                </a:ln>
                <a:gradFill>
                  <a:gsLst>
                    <a:gs pos="0">
                      <a:srgbClr val="FEEFAC"/>
                    </a:gs>
                    <a:gs pos="100000">
                      <a:srgbClr val="E9BE61"/>
                    </a:gs>
                  </a:gsLst>
                  <a:lin ang="5400000" scaled="1"/>
                </a:gradFill>
                <a:effectLst>
                  <a:outerShdw dist="50800" dir="6240000" algn="ctr" rotWithShape="0">
                    <a:srgbClr val="8C181E">
                      <a:alpha val="12000"/>
                    </a:srgbClr>
                  </a:outerShdw>
                </a:effectLst>
                <a:latin typeface="汉仪大宋简" panose="02010609000101010101" pitchFamily="49" charset="-122"/>
                <a:ea typeface="汉仪大宋简" panose="02010609000101010101" pitchFamily="49" charset="-122"/>
                <a:cs typeface="+mn-ea"/>
                <a:sym typeface="+mn-lt"/>
              </a:rPr>
              <a:t>谢观</a:t>
            </a:r>
            <a:r>
              <a:rPr lang="zh-CN" altLang="en-US" sz="11000" spc="600" dirty="0">
                <a:ln w="6350">
                  <a:noFill/>
                </a:ln>
                <a:gradFill>
                  <a:gsLst>
                    <a:gs pos="0">
                      <a:srgbClr val="FEEFAC"/>
                    </a:gs>
                    <a:gs pos="100000">
                      <a:srgbClr val="E9BE61"/>
                    </a:gs>
                  </a:gsLst>
                  <a:lin ang="5400000" scaled="1"/>
                </a:gradFill>
                <a:effectLst>
                  <a:outerShdw dist="50800" dir="6240000" algn="ctr" rotWithShape="0">
                    <a:srgbClr val="8C181E">
                      <a:alpha val="12000"/>
                    </a:srgbClr>
                  </a:outerShdw>
                </a:effectLst>
                <a:latin typeface="汉仪大宋简" panose="02010609000101010101" pitchFamily="49" charset="-122"/>
                <a:ea typeface="汉仪大宋简" panose="02010609000101010101" pitchFamily="49" charset="-122"/>
                <a:cs typeface="+mn-ea"/>
                <a:sym typeface="+mn-lt"/>
              </a:rPr>
              <a:t>看</a:t>
            </a:r>
          </a:p>
        </p:txBody>
      </p:sp>
      <p:pic>
        <p:nvPicPr>
          <p:cNvPr id="27" name="图片 26" descr="卡通人物&#10;&#10;低可信度描述已自动生成"/>
          <p:cNvPicPr>
            <a:picLocks noChangeAspect="1"/>
          </p:cNvPicPr>
          <p:nvPr/>
        </p:nvPicPr>
        <p:blipFill>
          <a:blip r:embed="rId10" cstate="screen"/>
          <a:stretch>
            <a:fillRect/>
          </a:stretch>
        </p:blipFill>
        <p:spPr>
          <a:xfrm>
            <a:off x="5613400" y="848944"/>
            <a:ext cx="965200" cy="859008"/>
          </a:xfrm>
          <a:prstGeom prst="rect">
            <a:avLst/>
          </a:prstGeom>
        </p:spPr>
      </p:pic>
      <p:cxnSp>
        <p:nvCxnSpPr>
          <p:cNvPr id="14" name="直接连接符 13"/>
          <p:cNvCxnSpPr/>
          <p:nvPr/>
        </p:nvCxnSpPr>
        <p:spPr>
          <a:xfrm>
            <a:off x="1689664" y="3719972"/>
            <a:ext cx="897731" cy="0"/>
          </a:xfrm>
          <a:prstGeom prst="line">
            <a:avLst/>
          </a:prstGeom>
          <a:ln w="12700">
            <a:gradFill>
              <a:gsLst>
                <a:gs pos="86000">
                  <a:srgbClr val="FEEFAC"/>
                </a:gs>
                <a:gs pos="2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PA-文本框 19"/>
          <p:cNvSpPr txBox="1"/>
          <p:nvPr>
            <p:custDataLst>
              <p:tags r:id="rId2"/>
            </p:custDataLst>
          </p:nvPr>
        </p:nvSpPr>
        <p:spPr>
          <a:xfrm>
            <a:off x="2523353" y="3484153"/>
            <a:ext cx="7080453" cy="475579"/>
          </a:xfrm>
          <a:prstGeom prst="rect">
            <a:avLst/>
          </a:prstGeom>
          <a:noFill/>
          <a:ln>
            <a:noFill/>
          </a:ln>
          <a:effectLst/>
        </p:spPr>
        <p:txBody>
          <a:bodyPr wrap="square" rtlCol="0">
            <a:spAutoFit/>
          </a:bodyPr>
          <a:lstStyle>
            <a:defPPr>
              <a:defRPr lang="zh-CN"/>
            </a:defPPr>
            <a:lvl1pP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zh-CN" altLang="en-US" sz="2400" dirty="0">
                <a:latin typeface="+mn-lt"/>
                <a:ea typeface="+mn-ea"/>
                <a:cs typeface="+mn-ea"/>
                <a:sym typeface="+mn-lt"/>
              </a:rPr>
              <a:t>主题教育专题民主生活会班子（个人）检视剖析</a:t>
            </a:r>
          </a:p>
        </p:txBody>
      </p:sp>
      <p:sp>
        <p:nvSpPr>
          <p:cNvPr id="24" name="PA-矩形 4"/>
          <p:cNvSpPr txBox="1">
            <a:spLocks noChangeArrowheads="1"/>
          </p:cNvSpPr>
          <p:nvPr>
            <p:custDataLst>
              <p:tags r:id="rId3"/>
            </p:custDataLst>
          </p:nvPr>
        </p:nvSpPr>
        <p:spPr bwMode="auto">
          <a:xfrm>
            <a:off x="4481898" y="4469752"/>
            <a:ext cx="1323816"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eaLnBrk="1" fontAlgn="base" latinLnBrk="0" hangingPunct="1">
              <a:lnSpc>
                <a:spcPct val="100000"/>
              </a:lnSpc>
              <a:spcBef>
                <a:spcPct val="0"/>
              </a:spcBef>
              <a:spcAft>
                <a:spcPct val="0"/>
              </a:spcAft>
              <a:buClrTx/>
              <a:buSzTx/>
              <a:buFontTx/>
              <a:buNone/>
              <a:defRPr/>
            </a:pPr>
            <a:r>
              <a:rPr lang="en-US" altLang="zh-CN" sz="1600" b="0" kern="0" smtClean="0">
                <a:solidFill>
                  <a:srgbClr val="FEEFAC"/>
                </a:solidFill>
                <a:latin typeface="+mn-lt"/>
                <a:ea typeface="+mn-ea"/>
                <a:cs typeface="+mn-ea"/>
                <a:sym typeface="+mn-lt"/>
              </a:rPr>
              <a:t>PPT818</a:t>
            </a:r>
            <a:endParaRPr kumimoji="0" lang="zh-CN" altLang="en-US" sz="1600" b="0" i="0" u="none" strike="noStrike" kern="0" cap="none" spc="0" normalizeH="0" baseline="0" noProof="0" dirty="0">
              <a:ln>
                <a:noFill/>
              </a:ln>
              <a:solidFill>
                <a:srgbClr val="FEEFAC"/>
              </a:solidFill>
              <a:effectLst/>
              <a:uLnTx/>
              <a:uFillTx/>
              <a:latin typeface="+mn-lt"/>
              <a:ea typeface="+mn-ea"/>
              <a:cs typeface="+mn-ea"/>
              <a:sym typeface="+mn-lt"/>
            </a:endParaRPr>
          </a:p>
        </p:txBody>
      </p:sp>
      <p:sp>
        <p:nvSpPr>
          <p:cNvPr id="25" name="PA-任意多边形 9"/>
          <p:cNvSpPr>
            <a:spLocks noEditPoints="1"/>
          </p:cNvSpPr>
          <p:nvPr>
            <p:custDataLst>
              <p:tags r:id="rId4"/>
            </p:custDataLst>
          </p:nvPr>
        </p:nvSpPr>
        <p:spPr bwMode="auto">
          <a:xfrm>
            <a:off x="4136995" y="4494516"/>
            <a:ext cx="297278"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6" name="PA-矩形 4"/>
          <p:cNvSpPr txBox="1">
            <a:spLocks noChangeArrowheads="1"/>
          </p:cNvSpPr>
          <p:nvPr>
            <p:custDataLst>
              <p:tags r:id="rId5"/>
            </p:custDataLst>
          </p:nvPr>
        </p:nvSpPr>
        <p:spPr bwMode="auto">
          <a:xfrm>
            <a:off x="6725902" y="4469752"/>
            <a:ext cx="1806241"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defRPr/>
            </a:pPr>
            <a:r>
              <a:rPr lang="en-US" altLang="zh-CN" sz="1600" b="0" kern="0" dirty="0" smtClean="0">
                <a:solidFill>
                  <a:srgbClr val="FEEFAC"/>
                </a:solidFill>
                <a:latin typeface="+mn-lt"/>
                <a:ea typeface="+mn-ea"/>
                <a:cs typeface="+mn-ea"/>
                <a:sym typeface="+mn-lt"/>
              </a:rPr>
              <a:t>20XX</a:t>
            </a:r>
            <a:r>
              <a:rPr lang="zh-CN" altLang="en-US" sz="1600" b="0" kern="0" dirty="0" smtClean="0">
                <a:solidFill>
                  <a:srgbClr val="FEEFAC"/>
                </a:solidFill>
                <a:latin typeface="+mn-lt"/>
                <a:ea typeface="+mn-ea"/>
                <a:cs typeface="+mn-ea"/>
                <a:sym typeface="+mn-lt"/>
              </a:rPr>
              <a:t>年</a:t>
            </a:r>
            <a:r>
              <a:rPr lang="en-US" altLang="zh-CN" sz="1600" b="0" kern="0" dirty="0" smtClean="0">
                <a:solidFill>
                  <a:srgbClr val="FEEFAC"/>
                </a:solidFill>
                <a:latin typeface="+mn-lt"/>
                <a:ea typeface="+mn-ea"/>
                <a:cs typeface="+mn-ea"/>
                <a:sym typeface="+mn-lt"/>
              </a:rPr>
              <a:t>XX</a:t>
            </a:r>
            <a:r>
              <a:rPr lang="zh-CN" altLang="en-US" sz="1600" b="0" kern="0" dirty="0" smtClean="0">
                <a:solidFill>
                  <a:srgbClr val="FEEFAC"/>
                </a:solidFill>
                <a:latin typeface="+mn-lt"/>
                <a:ea typeface="+mn-ea"/>
                <a:cs typeface="+mn-ea"/>
                <a:sym typeface="+mn-lt"/>
              </a:rPr>
              <a:t>月</a:t>
            </a:r>
            <a:endParaRPr lang="zh-CN" altLang="en-US" sz="1600" b="0" kern="0" dirty="0">
              <a:solidFill>
                <a:srgbClr val="FEEFAC"/>
              </a:solidFill>
              <a:latin typeface="+mn-lt"/>
              <a:ea typeface="+mn-ea"/>
              <a:cs typeface="+mn-ea"/>
              <a:sym typeface="+mn-lt"/>
            </a:endParaRPr>
          </a:p>
        </p:txBody>
      </p:sp>
      <p:grpSp>
        <p:nvGrpSpPr>
          <p:cNvPr id="30" name="PA-组合 19"/>
          <p:cNvGrpSpPr/>
          <p:nvPr>
            <p:custDataLst>
              <p:tags r:id="rId6"/>
            </p:custDataLst>
          </p:nvPr>
        </p:nvGrpSpPr>
        <p:grpSpPr>
          <a:xfrm>
            <a:off x="6397995" y="4492134"/>
            <a:ext cx="303292" cy="303290"/>
            <a:chOff x="6825228" y="4785753"/>
            <a:chExt cx="303292" cy="303290"/>
          </a:xfrm>
        </p:grpSpPr>
        <p:sp>
          <p:nvSpPr>
            <p:cNvPr id="31" name="PA-椭圆 18"/>
            <p:cNvSpPr/>
            <p:nvPr>
              <p:custDataLst>
                <p:tags r:id="rId7"/>
              </p:custDataLst>
            </p:nvPr>
          </p:nvSpPr>
          <p:spPr>
            <a:xfrm>
              <a:off x="6825228" y="4785753"/>
              <a:ext cx="303292" cy="303290"/>
            </a:xfrm>
            <a:prstGeom prst="ellipse">
              <a:avLst/>
            </a:pr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solidFill>
                  <a:schemeClr val="tx1"/>
                </a:solidFill>
                <a:cs typeface="+mn-ea"/>
                <a:sym typeface="+mn-lt"/>
              </a:endParaRPr>
            </a:p>
          </p:txBody>
        </p:sp>
        <p:pic>
          <p:nvPicPr>
            <p:cNvPr id="32" name="PA-Graphic 17"/>
            <p:cNvPicPr>
              <a:picLocks noChangeAspect="1"/>
            </p:cNvPicPr>
            <p:nvPr>
              <p:custDataLst>
                <p:tags r:id="rId8"/>
              </p:custDataLst>
            </p:nvPr>
          </p:nvPicPr>
          <p:blipFill>
            <a:blip r:embed="rId11" cstate="screen"/>
            <a:stretch>
              <a:fillRect/>
            </a:stretch>
          </p:blipFill>
          <p:spPr>
            <a:xfrm>
              <a:off x="6856745" y="4817269"/>
              <a:ext cx="240258" cy="240258"/>
            </a:xfrm>
            <a:prstGeom prst="rect">
              <a:avLst/>
            </a:prstGeom>
          </p:spPr>
        </p:pic>
      </p:grpSp>
      <p:cxnSp>
        <p:nvCxnSpPr>
          <p:cNvPr id="33" name="直接连接符 32"/>
          <p:cNvCxnSpPr/>
          <p:nvPr/>
        </p:nvCxnSpPr>
        <p:spPr>
          <a:xfrm flipH="1">
            <a:off x="9424536" y="3719972"/>
            <a:ext cx="897731" cy="0"/>
          </a:xfrm>
          <a:prstGeom prst="line">
            <a:avLst/>
          </a:prstGeom>
          <a:ln w="12700">
            <a:gradFill>
              <a:gsLst>
                <a:gs pos="86000">
                  <a:srgbClr val="FEEFAC"/>
                </a:gs>
                <a:gs pos="2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34" name="图片 33" descr="白色的鸟&#10;&#10;描述已自动生成"/>
          <p:cNvPicPr>
            <a:picLocks noChangeAspect="1"/>
          </p:cNvPicPr>
          <p:nvPr/>
        </p:nvPicPr>
        <p:blipFill>
          <a:blip r:embed="rId12" cstate="screen"/>
          <a:stretch>
            <a:fillRect/>
          </a:stretch>
        </p:blipFill>
        <p:spPr>
          <a:xfrm>
            <a:off x="569671" y="537471"/>
            <a:ext cx="2017724" cy="13931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4" grpId="0"/>
      <p:bldP spid="25" grpId="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bwMode="auto">
          <a:xfrm>
            <a:off x="2852602" y="2200658"/>
            <a:ext cx="662386" cy="2426626"/>
          </a:xfrm>
          <a:prstGeom prst="rect">
            <a:avLst/>
          </a:prstGeom>
        </p:spPr>
        <p:txBody>
          <a:bodyPr wrap="square">
            <a:spAutoFit/>
          </a:bodyPr>
          <a:lstStyle/>
          <a:p>
            <a:pPr algn="ctr">
              <a:lnSpc>
                <a:spcPct val="120000"/>
              </a:lnSpc>
            </a:pPr>
            <a:r>
              <a:rPr lang="zh-CN" altLang="en-US" sz="6600" dirty="0">
                <a:gradFill>
                  <a:gsLst>
                    <a:gs pos="0">
                      <a:schemeClr val="accent1">
                        <a:lumMod val="90000"/>
                        <a:lumOff val="10000"/>
                      </a:schemeClr>
                    </a:gs>
                    <a:gs pos="100000">
                      <a:schemeClr val="accent1"/>
                    </a:gs>
                  </a:gsLst>
                  <a:lin ang="5400000" scaled="1"/>
                </a:gradFill>
                <a:cs typeface="+mn-ea"/>
                <a:sym typeface="+mn-lt"/>
              </a:rPr>
              <a:t>目</a:t>
            </a:r>
            <a:endParaRPr lang="en-US" altLang="zh-CN" sz="6600" dirty="0">
              <a:gradFill>
                <a:gsLst>
                  <a:gs pos="0">
                    <a:schemeClr val="accent1">
                      <a:lumMod val="90000"/>
                      <a:lumOff val="10000"/>
                    </a:schemeClr>
                  </a:gs>
                  <a:gs pos="100000">
                    <a:schemeClr val="accent1"/>
                  </a:gs>
                </a:gsLst>
                <a:lin ang="5400000" scaled="1"/>
              </a:gradFill>
              <a:cs typeface="+mn-ea"/>
              <a:sym typeface="+mn-lt"/>
            </a:endParaRPr>
          </a:p>
          <a:p>
            <a:pPr algn="ctr">
              <a:lnSpc>
                <a:spcPct val="120000"/>
              </a:lnSpc>
            </a:pPr>
            <a:r>
              <a:rPr lang="zh-CN" altLang="en-US" sz="6600" dirty="0">
                <a:gradFill>
                  <a:gsLst>
                    <a:gs pos="0">
                      <a:schemeClr val="accent1">
                        <a:lumMod val="90000"/>
                        <a:lumOff val="10000"/>
                      </a:schemeClr>
                    </a:gs>
                    <a:gs pos="100000">
                      <a:schemeClr val="accent1"/>
                    </a:gs>
                  </a:gsLst>
                  <a:lin ang="5400000" scaled="1"/>
                </a:gradFill>
                <a:cs typeface="+mn-ea"/>
                <a:sym typeface="+mn-lt"/>
              </a:rPr>
              <a:t>录</a:t>
            </a:r>
          </a:p>
        </p:txBody>
      </p:sp>
      <p:sp>
        <p:nvSpPr>
          <p:cNvPr id="3" name="Rectangle 4"/>
          <p:cNvSpPr/>
          <p:nvPr/>
        </p:nvSpPr>
        <p:spPr bwMode="auto">
          <a:xfrm rot="5400000">
            <a:off x="3105313" y="3596417"/>
            <a:ext cx="1388772" cy="328936"/>
          </a:xfrm>
          <a:prstGeom prst="rect">
            <a:avLst/>
          </a:prstGeom>
        </p:spPr>
        <p:txBody>
          <a:bodyPr wrap="square">
            <a:spAutoFit/>
          </a:bodyPr>
          <a:lstStyle/>
          <a:p>
            <a:pPr algn="dist">
              <a:lnSpc>
                <a:spcPct val="120000"/>
              </a:lnSpc>
            </a:pPr>
            <a:r>
              <a:rPr lang="en-US" altLang="zh-CN" sz="1400" dirty="0">
                <a:gradFill>
                  <a:gsLst>
                    <a:gs pos="0">
                      <a:schemeClr val="accent1">
                        <a:lumMod val="90000"/>
                        <a:lumOff val="10000"/>
                      </a:schemeClr>
                    </a:gs>
                    <a:gs pos="100000">
                      <a:schemeClr val="accent1"/>
                    </a:gs>
                  </a:gsLst>
                  <a:lin ang="5400000" scaled="1"/>
                </a:gradFill>
                <a:cs typeface="+mn-ea"/>
                <a:sym typeface="+mn-lt"/>
              </a:rPr>
              <a:t>CONTENTS</a:t>
            </a:r>
          </a:p>
        </p:txBody>
      </p:sp>
      <p:sp>
        <p:nvSpPr>
          <p:cNvPr id="5" name="圆角矩形 105"/>
          <p:cNvSpPr/>
          <p:nvPr/>
        </p:nvSpPr>
        <p:spPr>
          <a:xfrm>
            <a:off x="6242097" y="2081576"/>
            <a:ext cx="4149082" cy="568556"/>
          </a:xfrm>
          <a:prstGeom prst="roundRect">
            <a:avLst>
              <a:gd name="adj" fmla="val 50000"/>
            </a:avLst>
          </a:prstGeom>
          <a:solidFill>
            <a:srgbClr val="FFFFFF">
              <a:alpha val="6000"/>
            </a:srgbClr>
          </a:solidFill>
          <a:ln w="9525" cap="flat">
            <a:solidFill>
              <a:schemeClr val="accent1">
                <a:alpha val="60000"/>
              </a:scheme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6" name="任意多边形 93"/>
          <p:cNvSpPr/>
          <p:nvPr/>
        </p:nvSpPr>
        <p:spPr>
          <a:xfrm rot="18900000" flipH="1">
            <a:off x="5875539" y="2263509"/>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gradFill>
                <a:gsLst>
                  <a:gs pos="0">
                    <a:srgbClr val="FEEFAC"/>
                  </a:gs>
                  <a:gs pos="45000">
                    <a:srgbClr val="E9BE61"/>
                  </a:gs>
                </a:gsLst>
                <a:lin ang="5400000" scaled="1"/>
              </a:gradFill>
              <a:cs typeface="+mn-ea"/>
              <a:sym typeface="+mn-lt"/>
            </a:endParaRPr>
          </a:p>
        </p:txBody>
      </p:sp>
      <p:sp>
        <p:nvSpPr>
          <p:cNvPr id="7" name="椭圆 6"/>
          <p:cNvSpPr/>
          <p:nvPr/>
        </p:nvSpPr>
        <p:spPr>
          <a:xfrm flipH="1">
            <a:off x="5354627" y="2085058"/>
            <a:ext cx="561595" cy="5615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gradFill>
                  <a:gsLst>
                    <a:gs pos="0">
                      <a:srgbClr val="FEEFAC">
                        <a:lumMod val="90000"/>
                        <a:lumOff val="10000"/>
                      </a:srgbClr>
                    </a:gs>
                    <a:gs pos="60000">
                      <a:srgbClr val="E9BE61"/>
                    </a:gs>
                  </a:gsLst>
                  <a:lin ang="5400000" scaled="1"/>
                </a:gradFill>
                <a:cs typeface="+mn-ea"/>
                <a:sym typeface="+mn-lt"/>
              </a:rPr>
              <a:t>1</a:t>
            </a:r>
            <a:endParaRPr lang="zh-CN" altLang="en-US" sz="2400" dirty="0">
              <a:gradFill>
                <a:gsLst>
                  <a:gs pos="0">
                    <a:srgbClr val="FEEFAC">
                      <a:lumMod val="90000"/>
                      <a:lumOff val="10000"/>
                    </a:srgbClr>
                  </a:gs>
                  <a:gs pos="60000">
                    <a:srgbClr val="E9BE61"/>
                  </a:gs>
                </a:gsLst>
                <a:lin ang="5400000" scaled="1"/>
              </a:gradFill>
              <a:cs typeface="+mn-ea"/>
              <a:sym typeface="+mn-lt"/>
            </a:endParaRPr>
          </a:p>
        </p:txBody>
      </p:sp>
      <p:sp>
        <p:nvSpPr>
          <p:cNvPr id="8" name="TextBox 47"/>
          <p:cNvSpPr txBox="1"/>
          <p:nvPr/>
        </p:nvSpPr>
        <p:spPr>
          <a:xfrm>
            <a:off x="6448499" y="2130598"/>
            <a:ext cx="2792438"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存在的突出问题</a:t>
            </a:r>
          </a:p>
        </p:txBody>
      </p:sp>
      <p:sp>
        <p:nvSpPr>
          <p:cNvPr id="9" name="圆角矩形 105"/>
          <p:cNvSpPr/>
          <p:nvPr/>
        </p:nvSpPr>
        <p:spPr>
          <a:xfrm>
            <a:off x="6242097" y="3203848"/>
            <a:ext cx="4149082" cy="568556"/>
          </a:xfrm>
          <a:prstGeom prst="roundRect">
            <a:avLst>
              <a:gd name="adj" fmla="val 50000"/>
            </a:avLst>
          </a:prstGeom>
          <a:solidFill>
            <a:srgbClr val="FFFFFF">
              <a:alpha val="6000"/>
            </a:srgbClr>
          </a:solidFill>
          <a:ln w="9525" cap="flat">
            <a:solidFill>
              <a:schemeClr val="accent1">
                <a:alpha val="60000"/>
              </a:scheme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10" name="任意多边形 93"/>
          <p:cNvSpPr/>
          <p:nvPr/>
        </p:nvSpPr>
        <p:spPr>
          <a:xfrm rot="18900000" flipH="1">
            <a:off x="5875539" y="3385781"/>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gradFill>
                <a:gsLst>
                  <a:gs pos="0">
                    <a:srgbClr val="FEEFAC"/>
                  </a:gs>
                  <a:gs pos="45000">
                    <a:srgbClr val="E9BE61"/>
                  </a:gs>
                </a:gsLst>
                <a:lin ang="5400000" scaled="1"/>
              </a:gradFill>
              <a:cs typeface="+mn-ea"/>
              <a:sym typeface="+mn-lt"/>
            </a:endParaRPr>
          </a:p>
        </p:txBody>
      </p:sp>
      <p:sp>
        <p:nvSpPr>
          <p:cNvPr id="11" name="椭圆 10"/>
          <p:cNvSpPr/>
          <p:nvPr/>
        </p:nvSpPr>
        <p:spPr>
          <a:xfrm flipH="1">
            <a:off x="5354627" y="3207330"/>
            <a:ext cx="561595" cy="5615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gradFill>
                  <a:gsLst>
                    <a:gs pos="0">
                      <a:srgbClr val="FEEFAC">
                        <a:lumMod val="90000"/>
                        <a:lumOff val="10000"/>
                      </a:srgbClr>
                    </a:gs>
                    <a:gs pos="60000">
                      <a:srgbClr val="E9BE61"/>
                    </a:gs>
                  </a:gsLst>
                  <a:lin ang="5400000" scaled="1"/>
                </a:gradFill>
                <a:cs typeface="+mn-ea"/>
                <a:sym typeface="+mn-lt"/>
              </a:rPr>
              <a:t>2</a:t>
            </a:r>
            <a:endParaRPr lang="zh-CN" altLang="en-US" sz="2400" dirty="0">
              <a:gradFill>
                <a:gsLst>
                  <a:gs pos="0">
                    <a:srgbClr val="FEEFAC">
                      <a:lumMod val="90000"/>
                      <a:lumOff val="10000"/>
                    </a:srgbClr>
                  </a:gs>
                  <a:gs pos="60000">
                    <a:srgbClr val="E9BE61"/>
                  </a:gs>
                </a:gsLst>
                <a:lin ang="5400000" scaled="1"/>
              </a:gradFill>
              <a:cs typeface="+mn-ea"/>
              <a:sym typeface="+mn-lt"/>
            </a:endParaRPr>
          </a:p>
        </p:txBody>
      </p:sp>
      <p:sp>
        <p:nvSpPr>
          <p:cNvPr id="12" name="TextBox 47"/>
          <p:cNvSpPr txBox="1"/>
          <p:nvPr/>
        </p:nvSpPr>
        <p:spPr>
          <a:xfrm>
            <a:off x="6448498" y="3252870"/>
            <a:ext cx="3833775"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存在问题的原因剖析</a:t>
            </a:r>
          </a:p>
        </p:txBody>
      </p:sp>
      <p:sp>
        <p:nvSpPr>
          <p:cNvPr id="13" name="圆角矩形 105"/>
          <p:cNvSpPr/>
          <p:nvPr/>
        </p:nvSpPr>
        <p:spPr>
          <a:xfrm>
            <a:off x="6242097" y="4317130"/>
            <a:ext cx="4149082" cy="568556"/>
          </a:xfrm>
          <a:prstGeom prst="roundRect">
            <a:avLst>
              <a:gd name="adj" fmla="val 50000"/>
            </a:avLst>
          </a:prstGeom>
          <a:solidFill>
            <a:srgbClr val="FFFFFF">
              <a:alpha val="6000"/>
            </a:srgbClr>
          </a:solidFill>
          <a:ln w="9525" cap="flat">
            <a:solidFill>
              <a:schemeClr val="accent1">
                <a:alpha val="60000"/>
              </a:scheme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14" name="任意多边形 93"/>
          <p:cNvSpPr/>
          <p:nvPr/>
        </p:nvSpPr>
        <p:spPr>
          <a:xfrm rot="18900000" flipH="1">
            <a:off x="5875539" y="4499063"/>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gradFill>
                <a:gsLst>
                  <a:gs pos="0">
                    <a:srgbClr val="FEEFAC"/>
                  </a:gs>
                  <a:gs pos="45000">
                    <a:srgbClr val="E9BE61"/>
                  </a:gs>
                </a:gsLst>
                <a:lin ang="5400000" scaled="1"/>
              </a:gradFill>
              <a:cs typeface="+mn-ea"/>
              <a:sym typeface="+mn-lt"/>
            </a:endParaRPr>
          </a:p>
        </p:txBody>
      </p:sp>
      <p:sp>
        <p:nvSpPr>
          <p:cNvPr id="15" name="椭圆 14"/>
          <p:cNvSpPr/>
          <p:nvPr/>
        </p:nvSpPr>
        <p:spPr>
          <a:xfrm flipH="1">
            <a:off x="5354627" y="4320612"/>
            <a:ext cx="561595" cy="5615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gradFill>
                  <a:gsLst>
                    <a:gs pos="0">
                      <a:srgbClr val="FEEFAC">
                        <a:lumMod val="90000"/>
                        <a:lumOff val="10000"/>
                      </a:srgbClr>
                    </a:gs>
                    <a:gs pos="60000">
                      <a:srgbClr val="E9BE61"/>
                    </a:gs>
                  </a:gsLst>
                  <a:lin ang="5400000" scaled="1"/>
                </a:gradFill>
                <a:cs typeface="+mn-ea"/>
                <a:sym typeface="+mn-lt"/>
              </a:rPr>
              <a:t>3</a:t>
            </a:r>
            <a:endParaRPr lang="zh-CN" altLang="en-US" sz="2400" dirty="0">
              <a:gradFill>
                <a:gsLst>
                  <a:gs pos="0">
                    <a:srgbClr val="FEEFAC">
                      <a:lumMod val="90000"/>
                      <a:lumOff val="10000"/>
                    </a:srgbClr>
                  </a:gs>
                  <a:gs pos="60000">
                    <a:srgbClr val="E9BE61"/>
                  </a:gs>
                </a:gsLst>
                <a:lin ang="5400000" scaled="1"/>
              </a:gradFill>
              <a:cs typeface="+mn-ea"/>
              <a:sym typeface="+mn-lt"/>
            </a:endParaRPr>
          </a:p>
        </p:txBody>
      </p:sp>
      <p:sp>
        <p:nvSpPr>
          <p:cNvPr id="16" name="TextBox 47"/>
          <p:cNvSpPr txBox="1"/>
          <p:nvPr/>
        </p:nvSpPr>
        <p:spPr>
          <a:xfrm>
            <a:off x="6448498" y="4366152"/>
            <a:ext cx="3833775"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努力方向和改进措施</a:t>
            </a:r>
          </a:p>
        </p:txBody>
      </p:sp>
      <p:pic>
        <p:nvPicPr>
          <p:cNvPr id="25" name="图片 24" descr="白色的鸟&#10;&#10;描述已自动生成"/>
          <p:cNvPicPr>
            <a:picLocks noChangeAspect="1"/>
          </p:cNvPicPr>
          <p:nvPr/>
        </p:nvPicPr>
        <p:blipFill>
          <a:blip r:embed="rId2" cstate="screen"/>
          <a:stretch>
            <a:fillRect/>
          </a:stretch>
        </p:blipFill>
        <p:spPr>
          <a:xfrm flipH="1">
            <a:off x="9740899" y="700704"/>
            <a:ext cx="1905872" cy="13159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7" grpId="0" animBg="1"/>
      <p:bldP spid="8" grpId="0"/>
      <p:bldP spid="9" grpId="0" animBg="1"/>
      <p:bldP spid="10" grpId="0" animBg="1"/>
      <p:bldP spid="11" grpId="0" animBg="1"/>
      <p:bldP spid="12" grpId="0"/>
      <p:bldP spid="13" grpId="0" animBg="1"/>
      <p:bldP spid="14" grpId="0" animBg="1"/>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p:cNvSpPr txBox="1"/>
          <p:nvPr/>
        </p:nvSpPr>
        <p:spPr>
          <a:xfrm>
            <a:off x="2052966" y="2475673"/>
            <a:ext cx="8086067" cy="124207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10000"/>
              </a:lnSpc>
            </a:pPr>
            <a:r>
              <a:rPr lang="zh-CN" altLang="en-US" sz="7200" dirty="0">
                <a:latin typeface="+mn-lt"/>
                <a:ea typeface="+mn-ea"/>
                <a:cs typeface="+mn-ea"/>
                <a:sym typeface="+mn-lt"/>
              </a:rPr>
              <a:t>存在的突出问题</a:t>
            </a:r>
          </a:p>
        </p:txBody>
      </p:sp>
      <p:sp>
        <p:nvSpPr>
          <p:cNvPr id="3" name="矩形: 圆角 2"/>
          <p:cNvSpPr/>
          <p:nvPr/>
        </p:nvSpPr>
        <p:spPr>
          <a:xfrm>
            <a:off x="4900839" y="1182667"/>
            <a:ext cx="2390320" cy="442945"/>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gradFill>
                  <a:gsLst>
                    <a:gs pos="0">
                      <a:srgbClr val="FEEFAC"/>
                    </a:gs>
                    <a:gs pos="45000">
                      <a:srgbClr val="E9BE61"/>
                    </a:gs>
                  </a:gsLst>
                  <a:lin ang="5400000" scaled="1"/>
                </a:gradFill>
                <a:cs typeface="+mn-ea"/>
                <a:sym typeface="+mn-lt"/>
              </a:rPr>
              <a:t>爱部分</a:t>
            </a:r>
          </a:p>
        </p:txBody>
      </p:sp>
      <p:pic>
        <p:nvPicPr>
          <p:cNvPr id="4" name="PA-图片 4"/>
          <p:cNvPicPr>
            <a:picLocks noChangeAspect="1"/>
          </p:cNvPicPr>
          <p:nvPr>
            <p:custDataLst>
              <p:tags r:id="rId1"/>
            </p:custDataLst>
          </p:nvPr>
        </p:nvPicPr>
        <p:blipFill>
          <a:blip r:embed="rId5" cstate="screen"/>
          <a:stretch>
            <a:fillRect/>
          </a:stretch>
        </p:blipFill>
        <p:spPr>
          <a:xfrm>
            <a:off x="5376426" y="2029218"/>
            <a:ext cx="1439146" cy="376854"/>
          </a:xfrm>
          <a:prstGeom prst="rect">
            <a:avLst/>
          </a:prstGeom>
        </p:spPr>
      </p:pic>
      <p:cxnSp>
        <p:nvCxnSpPr>
          <p:cNvPr id="5" name="PA-直接连接符 5"/>
          <p:cNvCxnSpPr/>
          <p:nvPr>
            <p:custDataLst>
              <p:tags r:id="rId2"/>
            </p:custDataLst>
          </p:nvPr>
        </p:nvCxnSpPr>
        <p:spPr>
          <a:xfrm>
            <a:off x="7304307"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PA-直接连接符 5"/>
          <p:cNvCxnSpPr/>
          <p:nvPr>
            <p:custDataLst>
              <p:tags r:id="rId3"/>
            </p:custDataLst>
          </p:nvPr>
        </p:nvCxnSpPr>
        <p:spPr>
          <a:xfrm flipH="1">
            <a:off x="2066113"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白色的鸟&#10;&#10;描述已自动生成"/>
          <p:cNvPicPr>
            <a:picLocks noChangeAspect="1"/>
          </p:cNvPicPr>
          <p:nvPr/>
        </p:nvPicPr>
        <p:blipFill>
          <a:blip r:embed="rId6" cstate="screen"/>
          <a:stretch>
            <a:fillRect/>
          </a:stretch>
        </p:blipFill>
        <p:spPr>
          <a:xfrm flipH="1">
            <a:off x="9072348" y="369179"/>
            <a:ext cx="2356309" cy="1626975"/>
          </a:xfrm>
          <a:prstGeom prst="rect">
            <a:avLst/>
          </a:prstGeom>
        </p:spPr>
      </p:pic>
      <p:pic>
        <p:nvPicPr>
          <p:cNvPr id="9" name="图片 8" descr="图片包含 建筑, 电话, 手机, 桌子&#10;&#10;描述已自动生成"/>
          <p:cNvPicPr>
            <a:picLocks noChangeAspect="1"/>
          </p:cNvPicPr>
          <p:nvPr/>
        </p:nvPicPr>
        <p:blipFill>
          <a:blip r:embed="rId7" cstate="screen"/>
          <a:stretch>
            <a:fillRect/>
          </a:stretch>
        </p:blipFill>
        <p:spPr>
          <a:xfrm flipH="1">
            <a:off x="0" y="4491782"/>
            <a:ext cx="2046514" cy="2366218"/>
          </a:xfrm>
          <a:prstGeom prst="rect">
            <a:avLst/>
          </a:prstGeom>
        </p:spPr>
      </p:pic>
      <p:sp>
        <p:nvSpPr>
          <p:cNvPr id="10" name="文本框 9"/>
          <p:cNvSpPr txBox="1"/>
          <p:nvPr/>
        </p:nvSpPr>
        <p:spPr>
          <a:xfrm>
            <a:off x="867140" y="3702612"/>
            <a:ext cx="10457720" cy="400110"/>
          </a:xfrm>
          <a:prstGeom prst="rect">
            <a:avLst/>
          </a:prstGeom>
          <a:noFill/>
        </p:spPr>
        <p:txBody>
          <a:bodyPr wrap="square" rtlCol="0">
            <a:spAutoFit/>
          </a:bodyPr>
          <a:lstStyle/>
          <a:p>
            <a:pPr algn="ctr"/>
            <a:r>
              <a:rPr lang="zh-CN" altLang="en-US" sz="2000" dirty="0">
                <a:solidFill>
                  <a:schemeClr val="tx1">
                    <a:lumMod val="75000"/>
                    <a:lumOff val="25000"/>
                  </a:schemeClr>
                </a:solidFill>
                <a:cs typeface="+mn-ea"/>
                <a:sym typeface="+mn-lt"/>
              </a:rPr>
              <a:t>主题教育专题民主生活会班子（个人）检视剖析</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1092200" y="1794215"/>
            <a:ext cx="9959258" cy="1634785"/>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3D3D3D"/>
              </a:solidFill>
              <a:effectLst/>
              <a:uLnTx/>
              <a:uFillTx/>
              <a:cs typeface="+mn-ea"/>
              <a:sym typeface="+mn-lt"/>
            </a:endParaRPr>
          </a:p>
        </p:txBody>
      </p:sp>
      <p:sp>
        <p:nvSpPr>
          <p:cNvPr id="2" name="矩形 1"/>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存在的突出问题</a:t>
            </a:r>
          </a:p>
        </p:txBody>
      </p:sp>
      <p:sp>
        <p:nvSpPr>
          <p:cNvPr id="4"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6" name="直接连接符 5"/>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9" name="矩形: 圆角 8"/>
          <p:cNvSpPr/>
          <p:nvPr/>
        </p:nvSpPr>
        <p:spPr bwMode="auto">
          <a:xfrm>
            <a:off x="1450162" y="1532029"/>
            <a:ext cx="379465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光辉的历程概括</a:t>
            </a:r>
          </a:p>
        </p:txBody>
      </p:sp>
      <p:sp>
        <p:nvSpPr>
          <p:cNvPr id="10" name="TextBox 47"/>
          <p:cNvSpPr txBox="1"/>
          <p:nvPr/>
        </p:nvSpPr>
        <p:spPr>
          <a:xfrm>
            <a:off x="2129166" y="2198869"/>
            <a:ext cx="8691234" cy="76944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2000" dirty="0">
                <a:latin typeface="+mn-lt"/>
                <a:ea typeface="+mn-ea"/>
                <a:cs typeface="+mn-ea"/>
                <a:sym typeface="+mn-lt"/>
              </a:rPr>
              <a:t>对照习近平新时代中国特色社会主义思想和党中央决策部署，在增强“四个意识”、坚定“四个自信”、做到“两个维护”方面存在的问题。</a:t>
            </a:r>
          </a:p>
        </p:txBody>
      </p:sp>
      <p:sp>
        <p:nvSpPr>
          <p:cNvPr id="11" name="箭头: 五边形 10"/>
          <p:cNvSpPr/>
          <p:nvPr/>
        </p:nvSpPr>
        <p:spPr bwMode="auto">
          <a:xfrm>
            <a:off x="1450162" y="2296108"/>
            <a:ext cx="645338" cy="551560"/>
          </a:xfrm>
          <a:prstGeom prst="homePlate">
            <a:avLst>
              <a:gd name="adj" fmla="val 22016"/>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2" name="KSO_Shape"/>
          <p:cNvSpPr/>
          <p:nvPr/>
        </p:nvSpPr>
        <p:spPr bwMode="auto">
          <a:xfrm>
            <a:off x="1590852" y="2385295"/>
            <a:ext cx="307256" cy="3731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16" name="矩形: 圆角 15"/>
          <p:cNvSpPr/>
          <p:nvPr/>
        </p:nvSpPr>
        <p:spPr bwMode="auto">
          <a:xfrm>
            <a:off x="1450162" y="3184614"/>
            <a:ext cx="2614637"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政策理解不深入</a:t>
            </a:r>
          </a:p>
        </p:txBody>
      </p:sp>
      <p:sp>
        <p:nvSpPr>
          <p:cNvPr id="17" name="Text Placeholder 3"/>
          <p:cNvSpPr txBox="1"/>
          <p:nvPr/>
        </p:nvSpPr>
        <p:spPr>
          <a:xfrm>
            <a:off x="1515741" y="3939526"/>
            <a:ext cx="2483478" cy="1719574"/>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10000"/>
              </a:lnSpc>
              <a:spcBef>
                <a:spcPct val="0"/>
              </a:spcBef>
              <a:buClr>
                <a:schemeClr val="accent1"/>
              </a:buClr>
              <a:defRPr/>
            </a:pPr>
            <a:r>
              <a:rPr lang="zh-CN" altLang="en-US" dirty="0">
                <a:solidFill>
                  <a:schemeClr val="tx1">
                    <a:lumMod val="75000"/>
                    <a:lumOff val="25000"/>
                  </a:schemeClr>
                </a:solidFill>
                <a:cs typeface="+mn-ea"/>
                <a:sym typeface="+mn-lt"/>
              </a:rPr>
              <a:t>坚持以人民为中心的发展思想，按照保基本、兜底线、救急难、可持续的总体思路，以统筹救助资源、增强兜底功能、提升服务能力为重点</a:t>
            </a:r>
          </a:p>
        </p:txBody>
      </p:sp>
      <p:sp>
        <p:nvSpPr>
          <p:cNvPr id="18" name="矩形: 圆角 17"/>
          <p:cNvSpPr/>
          <p:nvPr/>
        </p:nvSpPr>
        <p:spPr bwMode="auto">
          <a:xfrm>
            <a:off x="4788681" y="3184614"/>
            <a:ext cx="2614637"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学用结合不紧密</a:t>
            </a:r>
          </a:p>
        </p:txBody>
      </p:sp>
      <p:sp>
        <p:nvSpPr>
          <p:cNvPr id="19" name="Text Placeholder 3"/>
          <p:cNvSpPr txBox="1"/>
          <p:nvPr/>
        </p:nvSpPr>
        <p:spPr>
          <a:xfrm>
            <a:off x="4788681" y="4003026"/>
            <a:ext cx="2687071" cy="1448731"/>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10000"/>
              </a:lnSpc>
              <a:spcBef>
                <a:spcPct val="0"/>
              </a:spcBef>
              <a:buClr>
                <a:schemeClr val="accent1"/>
              </a:buClr>
              <a:defRPr/>
            </a:pPr>
            <a:r>
              <a:rPr lang="zh-CN" altLang="en-US" dirty="0">
                <a:solidFill>
                  <a:schemeClr val="tx1">
                    <a:lumMod val="75000"/>
                    <a:lumOff val="25000"/>
                  </a:schemeClr>
                </a:solidFill>
                <a:cs typeface="+mn-ea"/>
                <a:sym typeface="+mn-lt"/>
              </a:rPr>
              <a:t>以习近平新时代中国特色社会主义思想为指导，全面贯彻党的十九大和十九届二中、三中、四中全会精神，紧紧围绕统筹推进</a:t>
            </a:r>
          </a:p>
        </p:txBody>
      </p:sp>
      <p:cxnSp>
        <p:nvCxnSpPr>
          <p:cNvPr id="21" name="直接连接符 20"/>
          <p:cNvCxnSpPr/>
          <p:nvPr/>
        </p:nvCxnSpPr>
        <p:spPr>
          <a:xfrm>
            <a:off x="4400550" y="3771784"/>
            <a:ext cx="0" cy="20145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矩形: 圆角 21"/>
          <p:cNvSpPr/>
          <p:nvPr/>
        </p:nvSpPr>
        <p:spPr bwMode="auto">
          <a:xfrm>
            <a:off x="8053491" y="3184614"/>
            <a:ext cx="2614637"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相互交流讨论较少</a:t>
            </a:r>
          </a:p>
        </p:txBody>
      </p:sp>
      <p:sp>
        <p:nvSpPr>
          <p:cNvPr id="23" name="Text Placeholder 3"/>
          <p:cNvSpPr txBox="1"/>
          <p:nvPr/>
        </p:nvSpPr>
        <p:spPr>
          <a:xfrm>
            <a:off x="8078150" y="3939526"/>
            <a:ext cx="2565319" cy="1177888"/>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10000"/>
              </a:lnSpc>
              <a:spcBef>
                <a:spcPct val="0"/>
              </a:spcBef>
              <a:buClr>
                <a:schemeClr val="accent1"/>
              </a:buClr>
              <a:defRPr/>
            </a:pPr>
            <a:r>
              <a:rPr lang="zh-CN" altLang="en-US" dirty="0">
                <a:solidFill>
                  <a:schemeClr val="tx1">
                    <a:lumMod val="75000"/>
                    <a:lumOff val="25000"/>
                  </a:schemeClr>
                </a:solidFill>
                <a:cs typeface="+mn-ea"/>
                <a:sym typeface="+mn-lt"/>
              </a:rPr>
              <a:t>能够较好地参与集中学、辅导学和自学，但与班子成员和党员干部之间相互交流讨论学习体会少</a:t>
            </a:r>
          </a:p>
        </p:txBody>
      </p:sp>
      <p:cxnSp>
        <p:nvCxnSpPr>
          <p:cNvPr id="24" name="直接连接符 23"/>
          <p:cNvCxnSpPr/>
          <p:nvPr/>
        </p:nvCxnSpPr>
        <p:spPr>
          <a:xfrm>
            <a:off x="7704189" y="3771784"/>
            <a:ext cx="0" cy="20145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p:bldP spid="4" grpId="0" animBg="1"/>
      <p:bldP spid="9" grpId="0" animBg="1"/>
      <p:bldP spid="10" grpId="0"/>
      <p:bldP spid="11" grpId="0" animBg="1"/>
      <p:bldP spid="12" grpId="0" animBg="1"/>
      <p:bldP spid="16" grpId="0" animBg="1"/>
      <p:bldP spid="17" grpId="0"/>
      <p:bldP spid="18" grpId="0" animBg="1"/>
      <p:bldP spid="19" grpId="0"/>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存在的突出问题</a:t>
            </a:r>
          </a:p>
        </p:txBody>
      </p:sp>
      <p:sp>
        <p:nvSpPr>
          <p:cNvPr id="4"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5" name="直接连接符 4"/>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1092200" y="1794216"/>
            <a:ext cx="9959258" cy="962013"/>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3D3D3D"/>
              </a:solidFill>
              <a:effectLst/>
              <a:uLnTx/>
              <a:uFillTx/>
              <a:cs typeface="+mn-ea"/>
              <a:sym typeface="+mn-lt"/>
            </a:endParaRPr>
          </a:p>
        </p:txBody>
      </p:sp>
      <p:sp>
        <p:nvSpPr>
          <p:cNvPr id="7" name="矩形: 圆角 6"/>
          <p:cNvSpPr/>
          <p:nvPr/>
        </p:nvSpPr>
        <p:spPr bwMode="auto">
          <a:xfrm>
            <a:off x="1450162" y="1532029"/>
            <a:ext cx="311231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对照党章党规</a:t>
            </a:r>
          </a:p>
        </p:txBody>
      </p:sp>
      <p:sp>
        <p:nvSpPr>
          <p:cNvPr id="8" name="TextBox 47"/>
          <p:cNvSpPr txBox="1"/>
          <p:nvPr/>
        </p:nvSpPr>
        <p:spPr>
          <a:xfrm>
            <a:off x="1450162" y="2114846"/>
            <a:ext cx="8691234" cy="411716"/>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2000" dirty="0">
                <a:latin typeface="+mn-lt"/>
                <a:ea typeface="+mn-ea"/>
                <a:cs typeface="+mn-ea"/>
                <a:sym typeface="+mn-lt"/>
              </a:rPr>
              <a:t>对照党章党规，在知敬畏、存戒惧、守底线方面存在的问题</a:t>
            </a:r>
          </a:p>
        </p:txBody>
      </p:sp>
      <p:sp>
        <p:nvSpPr>
          <p:cNvPr id="9" name="矩形: 圆角 8"/>
          <p:cNvSpPr/>
          <p:nvPr/>
        </p:nvSpPr>
        <p:spPr bwMode="auto">
          <a:xfrm>
            <a:off x="1235075" y="3149519"/>
            <a:ext cx="2309961" cy="568725"/>
          </a:xfrm>
          <a:prstGeom prst="roundRect">
            <a:avLst>
              <a:gd name="adj" fmla="val 2266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zh-CN" altLang="en-US" sz="2000" dirty="0">
                <a:ln w="19050">
                  <a:noFill/>
                </a:ln>
                <a:gradFill>
                  <a:gsLst>
                    <a:gs pos="100000">
                      <a:srgbClr val="E9BE61"/>
                    </a:gs>
                    <a:gs pos="49000">
                      <a:srgbClr val="FEEFAC"/>
                    </a:gs>
                  </a:gsLst>
                  <a:lin ang="5400000" scaled="0"/>
                </a:gradFill>
                <a:cs typeface="+mn-ea"/>
                <a:sym typeface="+mn-lt"/>
              </a:rPr>
              <a:t>理论学习浅层化</a:t>
            </a:r>
          </a:p>
        </p:txBody>
      </p:sp>
      <p:sp>
        <p:nvSpPr>
          <p:cNvPr id="10" name="箭头: V 形 30"/>
          <p:cNvSpPr/>
          <p:nvPr/>
        </p:nvSpPr>
        <p:spPr>
          <a:xfrm flipV="1">
            <a:off x="3728533" y="3296682"/>
            <a:ext cx="167211" cy="274398"/>
          </a:xfrm>
          <a:prstGeom prst="chevron">
            <a:avLst/>
          </a:prstGeom>
          <a:gradFill>
            <a:gsLst>
              <a:gs pos="0">
                <a:srgbClr val="C30F0F">
                  <a:lumMod val="90000"/>
                  <a:lumOff val="10000"/>
                </a:srgbClr>
              </a:gs>
              <a:gs pos="91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cxnSp>
        <p:nvCxnSpPr>
          <p:cNvPr id="11" name="直接连接符 10"/>
          <p:cNvCxnSpPr/>
          <p:nvPr/>
        </p:nvCxnSpPr>
        <p:spPr>
          <a:xfrm flipH="1">
            <a:off x="1316703" y="3832831"/>
            <a:ext cx="963704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矩形: 圆角 18"/>
          <p:cNvSpPr/>
          <p:nvPr/>
        </p:nvSpPr>
        <p:spPr bwMode="auto">
          <a:xfrm>
            <a:off x="1235075" y="4078957"/>
            <a:ext cx="2309961" cy="568725"/>
          </a:xfrm>
          <a:prstGeom prst="roundRect">
            <a:avLst>
              <a:gd name="adj" fmla="val 2266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zh-CN" altLang="en-US" sz="2000" dirty="0">
                <a:ln w="19050">
                  <a:noFill/>
                </a:ln>
                <a:gradFill>
                  <a:gsLst>
                    <a:gs pos="100000">
                      <a:srgbClr val="E9BE61"/>
                    </a:gs>
                    <a:gs pos="49000">
                      <a:srgbClr val="FEEFAC"/>
                    </a:gs>
                  </a:gsLst>
                  <a:lin ang="5400000" scaled="0"/>
                </a:gradFill>
                <a:cs typeface="+mn-ea"/>
                <a:sym typeface="+mn-lt"/>
              </a:rPr>
              <a:t>理论学习浅层化</a:t>
            </a:r>
          </a:p>
        </p:txBody>
      </p:sp>
      <p:sp>
        <p:nvSpPr>
          <p:cNvPr id="20" name="箭头: V 形 30"/>
          <p:cNvSpPr/>
          <p:nvPr/>
        </p:nvSpPr>
        <p:spPr>
          <a:xfrm flipV="1">
            <a:off x="3728533" y="4226120"/>
            <a:ext cx="167211" cy="274398"/>
          </a:xfrm>
          <a:prstGeom prst="chevron">
            <a:avLst/>
          </a:prstGeom>
          <a:gradFill>
            <a:gsLst>
              <a:gs pos="0">
                <a:srgbClr val="C30F0F">
                  <a:lumMod val="90000"/>
                  <a:lumOff val="10000"/>
                </a:srgbClr>
              </a:gs>
              <a:gs pos="91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cxnSp>
        <p:nvCxnSpPr>
          <p:cNvPr id="21" name="直接连接符 20"/>
          <p:cNvCxnSpPr/>
          <p:nvPr/>
        </p:nvCxnSpPr>
        <p:spPr>
          <a:xfrm flipH="1">
            <a:off x="1316703" y="4762269"/>
            <a:ext cx="963704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矩形: 圆角 21"/>
          <p:cNvSpPr/>
          <p:nvPr/>
        </p:nvSpPr>
        <p:spPr bwMode="auto">
          <a:xfrm>
            <a:off x="1235075" y="5008395"/>
            <a:ext cx="2309961" cy="568725"/>
          </a:xfrm>
          <a:prstGeom prst="roundRect">
            <a:avLst>
              <a:gd name="adj" fmla="val 2266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zh-CN" altLang="en-US" sz="2000" dirty="0">
                <a:ln w="19050">
                  <a:noFill/>
                </a:ln>
                <a:gradFill>
                  <a:gsLst>
                    <a:gs pos="100000">
                      <a:srgbClr val="E9BE61"/>
                    </a:gs>
                    <a:gs pos="49000">
                      <a:srgbClr val="FEEFAC"/>
                    </a:gs>
                  </a:gsLst>
                  <a:lin ang="5400000" scaled="0"/>
                </a:gradFill>
                <a:cs typeface="+mn-ea"/>
                <a:sym typeface="+mn-lt"/>
              </a:rPr>
              <a:t>理论学习浅层化</a:t>
            </a:r>
          </a:p>
        </p:txBody>
      </p:sp>
      <p:sp>
        <p:nvSpPr>
          <p:cNvPr id="23" name="箭头: V 形 30"/>
          <p:cNvSpPr/>
          <p:nvPr/>
        </p:nvSpPr>
        <p:spPr>
          <a:xfrm flipV="1">
            <a:off x="3728533" y="5155558"/>
            <a:ext cx="167211" cy="274398"/>
          </a:xfrm>
          <a:prstGeom prst="chevron">
            <a:avLst/>
          </a:prstGeom>
          <a:gradFill>
            <a:gsLst>
              <a:gs pos="0">
                <a:srgbClr val="C30F0F">
                  <a:lumMod val="90000"/>
                  <a:lumOff val="10000"/>
                </a:srgbClr>
              </a:gs>
              <a:gs pos="91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cxnSp>
        <p:nvCxnSpPr>
          <p:cNvPr id="24" name="直接连接符 23"/>
          <p:cNvCxnSpPr/>
          <p:nvPr/>
        </p:nvCxnSpPr>
        <p:spPr>
          <a:xfrm flipH="1">
            <a:off x="1316702" y="5691707"/>
            <a:ext cx="951966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3"/>
          <p:cNvSpPr txBox="1"/>
          <p:nvPr/>
        </p:nvSpPr>
        <p:spPr>
          <a:xfrm>
            <a:off x="3964940" y="3120261"/>
            <a:ext cx="7086517" cy="586957"/>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0"/>
              </a:spcBef>
              <a:buClr>
                <a:schemeClr val="accent1"/>
              </a:buClr>
              <a:defRPr/>
            </a:pPr>
            <a:r>
              <a:rPr lang="zh-CN" altLang="en-US" dirty="0">
                <a:solidFill>
                  <a:schemeClr val="tx1">
                    <a:lumMod val="75000"/>
                    <a:lumOff val="25000"/>
                  </a:schemeClr>
                </a:solidFill>
                <a:cs typeface="+mn-ea"/>
                <a:sym typeface="+mn-lt"/>
              </a:rPr>
              <a:t>坚持以人民为中心的发展思想，按照保基本、兜底线、救急难、可持续的总体思路，以统筹救助资源、增强兜底功能、提升服务能力为重点</a:t>
            </a:r>
          </a:p>
        </p:txBody>
      </p:sp>
      <p:sp>
        <p:nvSpPr>
          <p:cNvPr id="26" name="Text Placeholder 3"/>
          <p:cNvSpPr txBox="1"/>
          <p:nvPr/>
        </p:nvSpPr>
        <p:spPr>
          <a:xfrm>
            <a:off x="3964941" y="4070236"/>
            <a:ext cx="6988808" cy="586957"/>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0"/>
              </a:spcBef>
              <a:buClr>
                <a:schemeClr val="accent1"/>
              </a:buClr>
              <a:defRPr/>
            </a:pPr>
            <a:r>
              <a:rPr lang="zh-CN" altLang="en-US" dirty="0">
                <a:solidFill>
                  <a:schemeClr val="tx1">
                    <a:lumMod val="75000"/>
                    <a:lumOff val="25000"/>
                  </a:schemeClr>
                </a:solidFill>
                <a:cs typeface="+mn-ea"/>
                <a:sym typeface="+mn-lt"/>
              </a:rPr>
              <a:t>坚持以人民为中心的发展思想，按照保基本、兜底线、救急难、可持续的总体思路，以统筹救助资源、增强兜底功能、提升服务能力为重点</a:t>
            </a:r>
          </a:p>
        </p:txBody>
      </p:sp>
      <p:sp>
        <p:nvSpPr>
          <p:cNvPr id="27" name="Text Placeholder 3"/>
          <p:cNvSpPr txBox="1"/>
          <p:nvPr/>
        </p:nvSpPr>
        <p:spPr>
          <a:xfrm>
            <a:off x="3964940" y="5005231"/>
            <a:ext cx="6988809" cy="586957"/>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0"/>
              </a:spcBef>
              <a:buClr>
                <a:schemeClr val="accent1"/>
              </a:buClr>
              <a:defRPr/>
            </a:pPr>
            <a:r>
              <a:rPr lang="zh-CN" altLang="en-US" dirty="0">
                <a:solidFill>
                  <a:schemeClr val="tx1">
                    <a:lumMod val="75000"/>
                    <a:lumOff val="25000"/>
                  </a:schemeClr>
                </a:solidFill>
                <a:cs typeface="+mn-ea"/>
                <a:sym typeface="+mn-lt"/>
              </a:rPr>
              <a:t>坚持以人民为中心的发展思想，按照保基本、兜底线、救急难、可持续的总体思路，以统筹救助资源、增强兜底功能、提升服务能力为重点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p:bldP spid="9" grpId="0" animBg="1"/>
      <p:bldP spid="10" grpId="0" animBg="1"/>
      <p:bldP spid="19" grpId="0" animBg="1"/>
      <p:bldP spid="20" grpId="0" animBg="1"/>
      <p:bldP spid="22" grpId="0" animBg="1"/>
      <p:bldP spid="23" grpId="0" animBg="1"/>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存在的突出问题</a:t>
            </a:r>
          </a:p>
        </p:txBody>
      </p:sp>
      <p:sp>
        <p:nvSpPr>
          <p:cNvPr id="4"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5" name="直接连接符 4"/>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1092200" y="1963209"/>
            <a:ext cx="9959258" cy="833119"/>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3D3D3D"/>
              </a:solidFill>
              <a:effectLst/>
              <a:uLnTx/>
              <a:uFillTx/>
              <a:cs typeface="+mn-ea"/>
              <a:sym typeface="+mn-lt"/>
            </a:endParaRPr>
          </a:p>
        </p:txBody>
      </p:sp>
      <p:sp>
        <p:nvSpPr>
          <p:cNvPr id="7" name="矩形: 圆角 6"/>
          <p:cNvSpPr/>
          <p:nvPr/>
        </p:nvSpPr>
        <p:spPr bwMode="auto">
          <a:xfrm>
            <a:off x="1295352" y="1701022"/>
            <a:ext cx="277182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存在的问题</a:t>
            </a:r>
          </a:p>
        </p:txBody>
      </p:sp>
      <p:sp>
        <p:nvSpPr>
          <p:cNvPr id="8" name="TextBox 47"/>
          <p:cNvSpPr txBox="1"/>
          <p:nvPr/>
        </p:nvSpPr>
        <p:spPr>
          <a:xfrm>
            <a:off x="1271181" y="2273019"/>
            <a:ext cx="9601296" cy="411716"/>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2000" dirty="0">
                <a:latin typeface="+mn-lt"/>
                <a:ea typeface="+mn-ea"/>
                <a:cs typeface="+mn-ea"/>
                <a:sym typeface="+mn-lt"/>
              </a:rPr>
              <a:t>对照人民群众新期待，在群众观点、群众立场、群众感情、服务群众方面存在的问题</a:t>
            </a:r>
          </a:p>
        </p:txBody>
      </p:sp>
      <p:sp>
        <p:nvSpPr>
          <p:cNvPr id="10" name="矩形 9"/>
          <p:cNvSpPr/>
          <p:nvPr/>
        </p:nvSpPr>
        <p:spPr>
          <a:xfrm>
            <a:off x="3565745" y="3303926"/>
            <a:ext cx="7485705" cy="2160591"/>
          </a:xfrm>
          <a:prstGeom prst="rect">
            <a:avLst/>
          </a:prstGeom>
        </p:spPr>
        <p:txBody>
          <a:bodyPr wrap="square">
            <a:spAutoFit/>
          </a:bodyPr>
          <a:lstStyle/>
          <a:p>
            <a:pPr marL="285750" lvl="0" indent="-285750" algn="just">
              <a:lnSpc>
                <a:spcPct val="14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坚持和改善党的领导是历史的选择、人民选择。</a:t>
            </a:r>
          </a:p>
          <a:p>
            <a:pPr marL="285750" lvl="0" indent="-285750" algn="just">
              <a:lnSpc>
                <a:spcPct val="14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当代中国正处在多元文化、多元体制、多元结构、多元市场的高发展，高风险时代，我们必须坚持马克思主义理论为指导，坚持人民民主制度为根本，党课讲稿坚持社会主义道路为方向，坚持中华民族伟大复兴为目标。</a:t>
            </a:r>
          </a:p>
          <a:p>
            <a:pPr marL="285750" lvl="0" indent="-285750" algn="just">
              <a:lnSpc>
                <a:spcPct val="14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再多元，马克思主义为指导地位不能改变，再多元，社会主义根本制度不能改变，再多元，中国共产党执政地位不能改变。</a:t>
            </a:r>
          </a:p>
        </p:txBody>
      </p:sp>
      <p:sp>
        <p:nvSpPr>
          <p:cNvPr id="11" name="Oval 58"/>
          <p:cNvSpPr>
            <a:spLocks noChangeArrowheads="1"/>
          </p:cNvSpPr>
          <p:nvPr/>
        </p:nvSpPr>
        <p:spPr bwMode="auto">
          <a:xfrm>
            <a:off x="1093323" y="3442175"/>
            <a:ext cx="1844972" cy="184690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ln w="19050">
                <a:noFill/>
              </a:ln>
              <a:gradFill>
                <a:gsLst>
                  <a:gs pos="100000">
                    <a:srgbClr val="E9BE61"/>
                  </a:gs>
                  <a:gs pos="49000">
                    <a:srgbClr val="FEEFAC"/>
                  </a:gs>
                </a:gsLst>
                <a:lin ang="5400000" scaled="0"/>
              </a:gradFill>
              <a:cs typeface="+mn-ea"/>
              <a:sym typeface="+mn-lt"/>
            </a:endParaRPr>
          </a:p>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cxnSp>
        <p:nvCxnSpPr>
          <p:cNvPr id="14" name="直接连接符 13"/>
          <p:cNvCxnSpPr/>
          <p:nvPr/>
        </p:nvCxnSpPr>
        <p:spPr>
          <a:xfrm>
            <a:off x="3293725" y="3446207"/>
            <a:ext cx="0" cy="18544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00042" y="3861835"/>
            <a:ext cx="2231534" cy="104028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latin typeface="+mn-lt"/>
                <a:ea typeface="+mn-ea"/>
                <a:cs typeface="+mn-ea"/>
                <a:sym typeface="+mn-lt"/>
              </a:rPr>
              <a:t>坚持</a:t>
            </a:r>
            <a:endParaRPr lang="en-US" altLang="zh-CN" sz="2800" dirty="0">
              <a:latin typeface="+mn-lt"/>
              <a:ea typeface="+mn-ea"/>
              <a:cs typeface="+mn-ea"/>
              <a:sym typeface="+mn-lt"/>
            </a:endParaRPr>
          </a:p>
          <a:p>
            <a:r>
              <a:rPr lang="zh-CN" altLang="en-US" sz="2800" dirty="0">
                <a:latin typeface="+mn-lt"/>
                <a:ea typeface="+mn-ea"/>
                <a:cs typeface="+mn-ea"/>
                <a:sym typeface="+mn-lt"/>
              </a:rPr>
              <a:t>和改善</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p:bldP spid="10" grpId="0"/>
      <p:bldP spid="11"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1870638" y="3320172"/>
            <a:ext cx="0" cy="18544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1092200" y="1738979"/>
            <a:ext cx="9959258" cy="833118"/>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3D3D3D"/>
              </a:solidFill>
              <a:effectLst/>
              <a:uLnTx/>
              <a:uFillTx/>
              <a:cs typeface="+mn-ea"/>
              <a:sym typeface="+mn-lt"/>
            </a:endParaRPr>
          </a:p>
        </p:txBody>
      </p:sp>
      <p:sp>
        <p:nvSpPr>
          <p:cNvPr id="2" name="矩形 1"/>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存在的突出问题</a:t>
            </a:r>
          </a:p>
        </p:txBody>
      </p:sp>
      <p:sp>
        <p:nvSpPr>
          <p:cNvPr id="4" name="Freeform 5"/>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5" name="直接连接符 4"/>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7" name="矩形: 圆角 6"/>
          <p:cNvSpPr/>
          <p:nvPr/>
        </p:nvSpPr>
        <p:spPr bwMode="auto">
          <a:xfrm>
            <a:off x="1295352" y="1476791"/>
            <a:ext cx="277182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对照先进典型</a:t>
            </a:r>
          </a:p>
        </p:txBody>
      </p:sp>
      <p:sp>
        <p:nvSpPr>
          <p:cNvPr id="8" name="TextBox 47"/>
          <p:cNvSpPr txBox="1"/>
          <p:nvPr/>
        </p:nvSpPr>
        <p:spPr>
          <a:xfrm>
            <a:off x="1368899" y="2072437"/>
            <a:ext cx="9454201" cy="379784"/>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800" dirty="0">
                <a:latin typeface="+mn-lt"/>
                <a:ea typeface="+mn-ea"/>
                <a:cs typeface="+mn-ea"/>
                <a:sym typeface="+mn-lt"/>
              </a:rPr>
              <a:t>对照先进典型、身边榜样，在思想觉悟、能录素质、道德修养、作风形象方面存在的问题</a:t>
            </a:r>
          </a:p>
        </p:txBody>
      </p:sp>
      <p:sp>
        <p:nvSpPr>
          <p:cNvPr id="9" name="任意多边形 93"/>
          <p:cNvSpPr/>
          <p:nvPr/>
        </p:nvSpPr>
        <p:spPr>
          <a:xfrm rot="18900000" flipH="1">
            <a:off x="2043441" y="3058517"/>
            <a:ext cx="147310" cy="14731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80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sp>
        <p:nvSpPr>
          <p:cNvPr id="10" name="椭圆 9"/>
          <p:cNvSpPr/>
          <p:nvPr/>
        </p:nvSpPr>
        <p:spPr>
          <a:xfrm flipH="1">
            <a:off x="1668557" y="2930092"/>
            <a:ext cx="404163" cy="40416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lumMod val="90000"/>
                        <a:lumOff val="10000"/>
                      </a:srgbClr>
                    </a:gs>
                    <a:gs pos="60000">
                      <a:srgbClr val="E9BE61"/>
                    </a:gs>
                  </a:gsLst>
                  <a:lin ang="5400000" scaled="1"/>
                </a:gradFill>
                <a:cs typeface="+mn-ea"/>
                <a:sym typeface="+mn-lt"/>
              </a:rPr>
              <a:t>1</a:t>
            </a:r>
            <a:endParaRPr lang="zh-CN" altLang="en-US" sz="2000" dirty="0">
              <a:gradFill>
                <a:gsLst>
                  <a:gs pos="0">
                    <a:srgbClr val="FEEFAC">
                      <a:lumMod val="90000"/>
                      <a:lumOff val="10000"/>
                    </a:srgbClr>
                  </a:gs>
                  <a:gs pos="60000">
                    <a:srgbClr val="E9BE61"/>
                  </a:gs>
                </a:gsLst>
                <a:lin ang="5400000" scaled="1"/>
              </a:gradFill>
              <a:cs typeface="+mn-ea"/>
              <a:sym typeface="+mn-lt"/>
            </a:endParaRPr>
          </a:p>
        </p:txBody>
      </p:sp>
      <p:sp>
        <p:nvSpPr>
          <p:cNvPr id="13" name="TextBox 47"/>
          <p:cNvSpPr txBox="1"/>
          <p:nvPr/>
        </p:nvSpPr>
        <p:spPr>
          <a:xfrm>
            <a:off x="2292825" y="2944172"/>
            <a:ext cx="3231676" cy="379784"/>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800" dirty="0">
                <a:latin typeface="+mn-lt"/>
                <a:ea typeface="+mn-ea"/>
                <a:cs typeface="+mn-ea"/>
                <a:sym typeface="+mn-lt"/>
              </a:rPr>
              <a:t>只争朝夕的奋斗精神有所减弱</a:t>
            </a:r>
          </a:p>
        </p:txBody>
      </p:sp>
      <p:sp>
        <p:nvSpPr>
          <p:cNvPr id="15" name="矩形 14"/>
          <p:cNvSpPr/>
          <p:nvPr/>
        </p:nvSpPr>
        <p:spPr>
          <a:xfrm>
            <a:off x="2274801" y="3272547"/>
            <a:ext cx="8339097" cy="312778"/>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75000"/>
                    <a:lumOff val="25000"/>
                  </a:schemeClr>
                </a:solidFill>
                <a:cs typeface="+mn-ea"/>
                <a:sym typeface="+mn-lt"/>
              </a:rPr>
              <a:t>我们从党的光辉历程和伟大业绩中能够获得继往开来的强大动力，始终坚定中国特色社会主义信念。</a:t>
            </a:r>
          </a:p>
        </p:txBody>
      </p:sp>
      <p:sp>
        <p:nvSpPr>
          <p:cNvPr id="16" name="任意多边形 93"/>
          <p:cNvSpPr/>
          <p:nvPr/>
        </p:nvSpPr>
        <p:spPr>
          <a:xfrm rot="18900000" flipH="1">
            <a:off x="2043441" y="3915420"/>
            <a:ext cx="147310" cy="14731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80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sp>
        <p:nvSpPr>
          <p:cNvPr id="17" name="椭圆 16"/>
          <p:cNvSpPr/>
          <p:nvPr/>
        </p:nvSpPr>
        <p:spPr>
          <a:xfrm flipH="1">
            <a:off x="1668557" y="3786995"/>
            <a:ext cx="404163" cy="40416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lumMod val="90000"/>
                        <a:lumOff val="10000"/>
                      </a:srgbClr>
                    </a:gs>
                    <a:gs pos="60000">
                      <a:srgbClr val="E9BE61"/>
                    </a:gs>
                  </a:gsLst>
                  <a:lin ang="5400000" scaled="1"/>
                </a:gradFill>
                <a:cs typeface="+mn-ea"/>
                <a:sym typeface="+mn-lt"/>
              </a:rPr>
              <a:t>2</a:t>
            </a:r>
            <a:endParaRPr lang="zh-CN" altLang="en-US" sz="2000" dirty="0">
              <a:gradFill>
                <a:gsLst>
                  <a:gs pos="0">
                    <a:srgbClr val="FEEFAC">
                      <a:lumMod val="90000"/>
                      <a:lumOff val="10000"/>
                    </a:srgbClr>
                  </a:gs>
                  <a:gs pos="60000">
                    <a:srgbClr val="E9BE61"/>
                  </a:gs>
                </a:gsLst>
                <a:lin ang="5400000" scaled="1"/>
              </a:gradFill>
              <a:cs typeface="+mn-ea"/>
              <a:sym typeface="+mn-lt"/>
            </a:endParaRPr>
          </a:p>
        </p:txBody>
      </p:sp>
      <p:sp>
        <p:nvSpPr>
          <p:cNvPr id="18" name="TextBox 47"/>
          <p:cNvSpPr txBox="1"/>
          <p:nvPr/>
        </p:nvSpPr>
        <p:spPr>
          <a:xfrm>
            <a:off x="2292825" y="3801075"/>
            <a:ext cx="3231676" cy="379784"/>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800" dirty="0">
                <a:latin typeface="+mn-lt"/>
                <a:ea typeface="+mn-ea"/>
                <a:cs typeface="+mn-ea"/>
                <a:sym typeface="+mn-lt"/>
              </a:rPr>
              <a:t>工作思路不够开阔</a:t>
            </a:r>
          </a:p>
        </p:txBody>
      </p:sp>
      <p:sp>
        <p:nvSpPr>
          <p:cNvPr id="19" name="矩形 18"/>
          <p:cNvSpPr/>
          <p:nvPr/>
        </p:nvSpPr>
        <p:spPr>
          <a:xfrm>
            <a:off x="2274802" y="4129450"/>
            <a:ext cx="8248642" cy="566309"/>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75000"/>
                    <a:lumOff val="25000"/>
                  </a:schemeClr>
                </a:solidFill>
                <a:cs typeface="+mn-ea"/>
                <a:sym typeface="+mn-lt"/>
              </a:rPr>
              <a:t>了解和学习我们党的历史，就会精神上补“钙”，面对现在的工作和生活，就更要不断加强自我修养，这样才能经得起金钱、权力、美色的考验，才能提高拒腐防败和抵御风险的能力；</a:t>
            </a:r>
          </a:p>
        </p:txBody>
      </p:sp>
      <p:sp>
        <p:nvSpPr>
          <p:cNvPr id="20" name="任意多边形 93"/>
          <p:cNvSpPr/>
          <p:nvPr/>
        </p:nvSpPr>
        <p:spPr>
          <a:xfrm rot="18900000" flipH="1">
            <a:off x="2043441" y="4954075"/>
            <a:ext cx="147310" cy="14731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80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sp>
        <p:nvSpPr>
          <p:cNvPr id="21" name="椭圆 20"/>
          <p:cNvSpPr/>
          <p:nvPr/>
        </p:nvSpPr>
        <p:spPr>
          <a:xfrm flipH="1">
            <a:off x="1668557" y="4825650"/>
            <a:ext cx="404163" cy="40416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lumMod val="90000"/>
                        <a:lumOff val="10000"/>
                      </a:srgbClr>
                    </a:gs>
                    <a:gs pos="60000">
                      <a:srgbClr val="E9BE61"/>
                    </a:gs>
                  </a:gsLst>
                  <a:lin ang="5400000" scaled="1"/>
                </a:gradFill>
                <a:cs typeface="+mn-ea"/>
                <a:sym typeface="+mn-lt"/>
              </a:rPr>
              <a:t>3</a:t>
            </a:r>
            <a:endParaRPr lang="zh-CN" altLang="en-US" sz="2000" dirty="0">
              <a:gradFill>
                <a:gsLst>
                  <a:gs pos="0">
                    <a:srgbClr val="FEEFAC">
                      <a:lumMod val="90000"/>
                      <a:lumOff val="10000"/>
                    </a:srgbClr>
                  </a:gs>
                  <a:gs pos="60000">
                    <a:srgbClr val="E9BE61"/>
                  </a:gs>
                </a:gsLst>
                <a:lin ang="5400000" scaled="1"/>
              </a:gradFill>
              <a:cs typeface="+mn-ea"/>
              <a:sym typeface="+mn-lt"/>
            </a:endParaRPr>
          </a:p>
        </p:txBody>
      </p:sp>
      <p:sp>
        <p:nvSpPr>
          <p:cNvPr id="22" name="TextBox 47"/>
          <p:cNvSpPr txBox="1"/>
          <p:nvPr/>
        </p:nvSpPr>
        <p:spPr>
          <a:xfrm>
            <a:off x="2292824" y="4839730"/>
            <a:ext cx="6457886" cy="70173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800" dirty="0">
                <a:latin typeface="+mn-lt"/>
                <a:ea typeface="+mn-ea"/>
                <a:cs typeface="+mn-ea"/>
                <a:sym typeface="+mn-lt"/>
              </a:rPr>
              <a:t>在履行全面从严治党责任方面，面上要求多，下深水抓落实少。</a:t>
            </a:r>
          </a:p>
        </p:txBody>
      </p:sp>
      <p:sp>
        <p:nvSpPr>
          <p:cNvPr id="23" name="矩形 22"/>
          <p:cNvSpPr/>
          <p:nvPr/>
        </p:nvSpPr>
        <p:spPr>
          <a:xfrm>
            <a:off x="2274801" y="5168105"/>
            <a:ext cx="8167057" cy="566309"/>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75000"/>
                    <a:lumOff val="25000"/>
                  </a:schemeClr>
                </a:solidFill>
                <a:cs typeface="+mn-ea"/>
                <a:sym typeface="+mn-lt"/>
              </a:rPr>
              <a:t>研究过去是为了更好地走向未来。总结党的历史上的失误和教训，有利于今后少走弯路，不断提高党的领导水平。</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p:bldP spid="4" grpId="0" animBg="1"/>
      <p:bldP spid="7" grpId="0" animBg="1"/>
      <p:bldP spid="8" grpId="0"/>
      <p:bldP spid="9" grpId="0" animBg="1"/>
      <p:bldP spid="10" grpId="0" animBg="1"/>
      <p:bldP spid="13" grpId="0"/>
      <p:bldP spid="15" grpId="0"/>
      <p:bldP spid="16" grpId="0" animBg="1"/>
      <p:bldP spid="17" grpId="0" animBg="1"/>
      <p:bldP spid="18" grpId="0"/>
      <p:bldP spid="19" grpId="0"/>
      <p:bldP spid="20" grpId="0" animBg="1"/>
      <p:bldP spid="21" grpId="0" animBg="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p:cNvSpPr txBox="1"/>
          <p:nvPr/>
        </p:nvSpPr>
        <p:spPr>
          <a:xfrm>
            <a:off x="1769433" y="2475673"/>
            <a:ext cx="8653134" cy="124207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10000"/>
              </a:lnSpc>
            </a:pPr>
            <a:r>
              <a:rPr lang="zh-CN" altLang="en-US" sz="7200" dirty="0">
                <a:latin typeface="+mn-lt"/>
                <a:ea typeface="+mn-ea"/>
                <a:cs typeface="+mn-ea"/>
                <a:sym typeface="+mn-lt"/>
              </a:rPr>
              <a:t>存在问题的原因剖析</a:t>
            </a:r>
          </a:p>
        </p:txBody>
      </p:sp>
      <p:sp>
        <p:nvSpPr>
          <p:cNvPr id="3" name="矩形: 圆角 2"/>
          <p:cNvSpPr/>
          <p:nvPr/>
        </p:nvSpPr>
        <p:spPr>
          <a:xfrm>
            <a:off x="4900839" y="1182667"/>
            <a:ext cx="2390320" cy="442945"/>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gradFill>
                  <a:gsLst>
                    <a:gs pos="0">
                      <a:srgbClr val="FEEFAC"/>
                    </a:gs>
                    <a:gs pos="45000">
                      <a:srgbClr val="E9BE61"/>
                    </a:gs>
                  </a:gsLst>
                  <a:lin ang="5400000" scaled="1"/>
                </a:gradFill>
                <a:cs typeface="+mn-ea"/>
                <a:sym typeface="+mn-lt"/>
              </a:rPr>
              <a:t>第二部分</a:t>
            </a:r>
          </a:p>
        </p:txBody>
      </p:sp>
      <p:pic>
        <p:nvPicPr>
          <p:cNvPr id="4" name="PA-图片 4"/>
          <p:cNvPicPr>
            <a:picLocks noChangeAspect="1"/>
          </p:cNvPicPr>
          <p:nvPr>
            <p:custDataLst>
              <p:tags r:id="rId1"/>
            </p:custDataLst>
          </p:nvPr>
        </p:nvPicPr>
        <p:blipFill>
          <a:blip r:embed="rId5" cstate="screen"/>
          <a:stretch>
            <a:fillRect/>
          </a:stretch>
        </p:blipFill>
        <p:spPr>
          <a:xfrm>
            <a:off x="5376426" y="2029218"/>
            <a:ext cx="1439146" cy="376854"/>
          </a:xfrm>
          <a:prstGeom prst="rect">
            <a:avLst/>
          </a:prstGeom>
        </p:spPr>
      </p:pic>
      <p:cxnSp>
        <p:nvCxnSpPr>
          <p:cNvPr id="5" name="PA-直接连接符 5"/>
          <p:cNvCxnSpPr/>
          <p:nvPr>
            <p:custDataLst>
              <p:tags r:id="rId2"/>
            </p:custDataLst>
          </p:nvPr>
        </p:nvCxnSpPr>
        <p:spPr>
          <a:xfrm>
            <a:off x="7304307"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PA-直接连接符 5"/>
          <p:cNvCxnSpPr/>
          <p:nvPr>
            <p:custDataLst>
              <p:tags r:id="rId3"/>
            </p:custDataLst>
          </p:nvPr>
        </p:nvCxnSpPr>
        <p:spPr>
          <a:xfrm flipH="1">
            <a:off x="2066113"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白色的鸟&#10;&#10;描述已自动生成"/>
          <p:cNvPicPr>
            <a:picLocks noChangeAspect="1"/>
          </p:cNvPicPr>
          <p:nvPr/>
        </p:nvPicPr>
        <p:blipFill>
          <a:blip r:embed="rId6" cstate="screen"/>
          <a:stretch>
            <a:fillRect/>
          </a:stretch>
        </p:blipFill>
        <p:spPr>
          <a:xfrm flipH="1">
            <a:off x="9072348" y="369179"/>
            <a:ext cx="2356309" cy="1626975"/>
          </a:xfrm>
          <a:prstGeom prst="rect">
            <a:avLst/>
          </a:prstGeom>
        </p:spPr>
      </p:pic>
      <p:pic>
        <p:nvPicPr>
          <p:cNvPr id="9" name="图片 8" descr="图片包含 建筑, 电话, 手机, 桌子&#10;&#10;描述已自动生成"/>
          <p:cNvPicPr>
            <a:picLocks noChangeAspect="1"/>
          </p:cNvPicPr>
          <p:nvPr/>
        </p:nvPicPr>
        <p:blipFill>
          <a:blip r:embed="rId7" cstate="screen"/>
          <a:stretch>
            <a:fillRect/>
          </a:stretch>
        </p:blipFill>
        <p:spPr>
          <a:xfrm flipH="1">
            <a:off x="0" y="4491782"/>
            <a:ext cx="2046514" cy="2366218"/>
          </a:xfrm>
          <a:prstGeom prst="rect">
            <a:avLst/>
          </a:prstGeom>
        </p:spPr>
      </p:pic>
      <p:sp>
        <p:nvSpPr>
          <p:cNvPr id="10" name="文本框 9"/>
          <p:cNvSpPr txBox="1"/>
          <p:nvPr/>
        </p:nvSpPr>
        <p:spPr>
          <a:xfrm>
            <a:off x="867140" y="3702612"/>
            <a:ext cx="10457720" cy="400110"/>
          </a:xfrm>
          <a:prstGeom prst="rect">
            <a:avLst/>
          </a:prstGeom>
          <a:noFill/>
        </p:spPr>
        <p:txBody>
          <a:bodyPr wrap="square" rtlCol="0">
            <a:spAutoFit/>
          </a:bodyPr>
          <a:lstStyle/>
          <a:p>
            <a:pPr algn="ctr"/>
            <a:r>
              <a:rPr lang="zh-CN" altLang="en-US" sz="2000" dirty="0">
                <a:solidFill>
                  <a:schemeClr val="tx1">
                    <a:lumMod val="75000"/>
                    <a:lumOff val="25000"/>
                  </a:schemeClr>
                </a:solidFill>
                <a:cs typeface="+mn-ea"/>
                <a:sym typeface="+mn-lt"/>
              </a:rPr>
              <a:t>主题教育专题民主生活会班子（个人）检视剖析</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22.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23.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24.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5.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6.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www.2ppt.com">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auihnahi">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2332</Words>
  <Application>Microsoft Office PowerPoint</Application>
  <PresentationFormat>宽屏</PresentationFormat>
  <Paragraphs>195</Paragraphs>
  <Slides>25</Slides>
  <Notes>3</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汉仪大宋简</vt:lpstr>
      <vt:lpstr>宋体</vt:lpstr>
      <vt:lpstr>微软雅黑</vt:lpstr>
      <vt:lpstr>Arial</vt:lpstr>
      <vt:lpstr>Calibri</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2021-05-07T07:21:47Z</dcterms:created>
  <dcterms:modified xsi:type="dcterms:W3CDTF">2023-01-11T02:04:57Z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EDD57AA6EBD84FE9ADCF9BA82F124C45</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