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B85D1-A08F-4F41-8E73-4B7CB05DE56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9D9C1-C818-4FA3-9BD3-58D4027E35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D9C1-C818-4FA3-9BD3-58D4027E35E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4\&#20864;&#25945;&#33521;&#35821;&#20061;&#24180;&#32423;&#19978;&#31532;&#22235;&#21333;&#20803;&#31532;&#20116;&#35838;&#26102;\Lesson23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4\&#20864;&#25945;&#33521;&#35821;&#20061;&#24180;&#32423;&#19978;&#31532;&#22235;&#21333;&#20803;&#31532;&#20116;&#35838;&#26102;\Lesson23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939552"/>
            <a:ext cx="9144000" cy="11795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4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Stories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and Poems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11385" y="2564904"/>
            <a:ext cx="91553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Giant(Ⅱ)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19113" y="242888"/>
            <a:ext cx="5256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  新课标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0081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1260475" y="1123950"/>
            <a:ext cx="691515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3.Children were running about and sitting in the branches of the trees.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run about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意为“东奔西跑”,用在文中表示孩子们高兴的心情。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4.Then the giant saw that more children were crawling through a hole in the wall.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crawl through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意为“爬过……”,其中crawl为动词,意为“爬行”。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1403350" y="981075"/>
            <a:ext cx="662781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5.“I will knock down the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wall!”he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 said to himself.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knock down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意为“推倒”。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knock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为动词,意为“敲,叩”,常与介词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at,on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连用。knock at/on the door意为“敲门”。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6.When the children saw the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giant,they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 were so scared that they all ran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away,and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 the garden turned to winter again.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辨析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scary,scared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 (1)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scary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意为“恐怖的,吓人的”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scared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常指胆小的人或动物受到突然刺激所产生的剧烈恐惧,意为“害怕,恐惧”。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1331913" y="1412875"/>
            <a:ext cx="64992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7.He was trying to reach up to the spreading branches of a tree.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try to do sth.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意为“努力做某事”,具有主观意愿,但不表示结果如何。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try doing sth.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意为“试着做某事”,表示试验某种做法是否行得通,或看其效果如何。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reach up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意为“向上取某物”。本句中reach表示“够得着”。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1619250" y="1196975"/>
            <a:ext cx="619442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8.At once the tree broke out in blossom.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at once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意为“马上,立刻”,与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right now,immediately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同义。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break out in blossom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意为“盛开、怒放”,主语为“花、树、草”等。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9.The little boy stretched out with his arms,put them around the giant’s neck and kissed him.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stretch out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意为“伸出,伸直,延长”。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99"/>
          <p:cNvSpPr txBox="1">
            <a:spLocks noChangeArrowheads="1"/>
          </p:cNvSpPr>
          <p:nvPr/>
        </p:nvSpPr>
        <p:spPr bwMode="auto">
          <a:xfrm>
            <a:off x="1187450" y="836613"/>
            <a:ext cx="695642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10.Along with them came the spring.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这是一个倒装句式,伴随状语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Along with them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放在句首起强调作用,然后是谓语动词,最后是主语。其正常语序为:The spring came along with them.。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注意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在倒装句中,如果主语为名词,主谓倒装;如果主语为代词,主谓不倒装。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Aharoni" pitchFamily="2" charset="-79"/>
              </a:rPr>
              <a:t>11.Ever since then,the giant’s garden has been a children’s playground. </a:t>
            </a:r>
            <a:endParaRPr lang="zh-CN" altLang="en-US" sz="2400" b="1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ever since then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意为“从那时起,从那以后”。since then意为“从那以后”,也可以说成</a:t>
            </a:r>
            <a:r>
              <a:rPr lang="zh-CN" altLang="en-US" sz="2400" b="1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from then on</a:t>
            </a:r>
            <a:r>
              <a:rPr lang="zh-CN" altLang="en-US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,这两个词组常用于现在完成时。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21506"/>
          <p:cNvSpPr txBox="1">
            <a:spLocks noChangeArrowheads="1"/>
          </p:cNvSpPr>
          <p:nvPr/>
        </p:nvSpPr>
        <p:spPr bwMode="auto">
          <a:xfrm>
            <a:off x="842963" y="142875"/>
            <a:ext cx="830103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200" b="1">
                <a:solidFill>
                  <a:srgbClr val="902086"/>
                </a:solidFill>
                <a:latin typeface="Aharoni" pitchFamily="2" charset="-79"/>
              </a:rPr>
              <a:t>Match the titles with the key words. Choose one of the tales and describe it.</a:t>
            </a:r>
          </a:p>
        </p:txBody>
      </p:sp>
      <p:sp>
        <p:nvSpPr>
          <p:cNvPr id="16386" name="文本框 21507"/>
          <p:cNvSpPr txBox="1">
            <a:spLocks noChangeArrowheads="1"/>
          </p:cNvSpPr>
          <p:nvPr/>
        </p:nvSpPr>
        <p:spPr bwMode="auto">
          <a:xfrm>
            <a:off x="323850" y="1366838"/>
            <a:ext cx="26447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Times New Roman" panose="02020603050405020304" pitchFamily="18" charset="0"/>
              </a:rPr>
              <a:t>The Little Mermaid</a:t>
            </a:r>
          </a:p>
        </p:txBody>
      </p:sp>
      <p:sp>
        <p:nvSpPr>
          <p:cNvPr id="16387" name="文本框 21508"/>
          <p:cNvSpPr txBox="1">
            <a:spLocks noChangeArrowheads="1"/>
          </p:cNvSpPr>
          <p:nvPr/>
        </p:nvSpPr>
        <p:spPr bwMode="auto">
          <a:xfrm>
            <a:off x="395288" y="2159000"/>
            <a:ext cx="258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Times New Roman" panose="02020603050405020304" pitchFamily="18" charset="0"/>
              </a:rPr>
              <a:t>The Ugly Duckling</a:t>
            </a:r>
          </a:p>
        </p:txBody>
      </p:sp>
      <p:sp>
        <p:nvSpPr>
          <p:cNvPr id="16388" name="文本框 21509"/>
          <p:cNvSpPr txBox="1">
            <a:spLocks noChangeArrowheads="1"/>
          </p:cNvSpPr>
          <p:nvPr/>
        </p:nvSpPr>
        <p:spPr bwMode="auto">
          <a:xfrm>
            <a:off x="376238" y="2873375"/>
            <a:ext cx="3100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Times New Roman" panose="02020603050405020304" pitchFamily="18" charset="0"/>
              </a:rPr>
              <a:t>Little Red Riding Hood</a:t>
            </a:r>
          </a:p>
        </p:txBody>
      </p:sp>
      <p:sp>
        <p:nvSpPr>
          <p:cNvPr id="16389" name="文本框 21510"/>
          <p:cNvSpPr txBox="1">
            <a:spLocks noChangeArrowheads="1"/>
          </p:cNvSpPr>
          <p:nvPr/>
        </p:nvSpPr>
        <p:spPr bwMode="auto">
          <a:xfrm>
            <a:off x="395288" y="3473450"/>
            <a:ext cx="279241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b="1" i="1">
                <a:latin typeface="Times New Roman" panose="02020603050405020304" pitchFamily="18" charset="0"/>
              </a:rPr>
              <a:t>Snow White and the </a:t>
            </a:r>
          </a:p>
          <a:p>
            <a:pPr>
              <a:lnSpc>
                <a:spcPct val="90000"/>
              </a:lnSpc>
            </a:pPr>
            <a:r>
              <a:rPr lang="en-US" altLang="zh-CN" sz="2400" b="1" i="1">
                <a:latin typeface="Times New Roman" panose="02020603050405020304" pitchFamily="18" charset="0"/>
              </a:rPr>
              <a:t>Seven Dwarfs</a:t>
            </a:r>
          </a:p>
        </p:txBody>
      </p:sp>
      <p:sp>
        <p:nvSpPr>
          <p:cNvPr id="16390" name="文本框 21511"/>
          <p:cNvSpPr txBox="1">
            <a:spLocks noChangeArrowheads="1"/>
          </p:cNvSpPr>
          <p:nvPr/>
        </p:nvSpPr>
        <p:spPr bwMode="auto">
          <a:xfrm>
            <a:off x="395288" y="4487863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latin typeface="Times New Roman" panose="02020603050405020304" pitchFamily="18" charset="0"/>
              </a:rPr>
              <a:t>Alice in Wonderland</a:t>
            </a:r>
          </a:p>
        </p:txBody>
      </p:sp>
      <p:sp>
        <p:nvSpPr>
          <p:cNvPr id="16391" name="文本框 21512"/>
          <p:cNvSpPr>
            <a:spLocks noChangeArrowheads="1"/>
          </p:cNvSpPr>
          <p:nvPr/>
        </p:nvSpPr>
        <p:spPr bwMode="auto">
          <a:xfrm>
            <a:off x="4716463" y="1052513"/>
            <a:ext cx="4311650" cy="11969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 wicked queen, the magic mirror, seven dwarfs, a poisoned apple</a:t>
            </a:r>
          </a:p>
        </p:txBody>
      </p:sp>
      <p:sp>
        <p:nvSpPr>
          <p:cNvPr id="16392" name="文本框 21513"/>
          <p:cNvSpPr>
            <a:spLocks noChangeArrowheads="1"/>
          </p:cNvSpPr>
          <p:nvPr/>
        </p:nvSpPr>
        <p:spPr bwMode="auto">
          <a:xfrm>
            <a:off x="4787900" y="2276475"/>
            <a:ext cx="3979863" cy="8318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 mother duck, an ugly bird, the lake, swans</a:t>
            </a:r>
          </a:p>
        </p:txBody>
      </p:sp>
      <p:sp>
        <p:nvSpPr>
          <p:cNvPr id="16393" name="文本框 21514"/>
          <p:cNvSpPr>
            <a:spLocks noChangeArrowheads="1"/>
          </p:cNvSpPr>
          <p:nvPr/>
        </p:nvSpPr>
        <p:spPr bwMode="auto">
          <a:xfrm>
            <a:off x="4787900" y="3140075"/>
            <a:ext cx="4213225" cy="1206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grandmother, the woods, a big wolf, hunter, heavy stones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" name="文本框 21515"/>
          <p:cNvSpPr>
            <a:spLocks noChangeArrowheads="1"/>
          </p:cNvSpPr>
          <p:nvPr/>
        </p:nvSpPr>
        <p:spPr bwMode="auto">
          <a:xfrm>
            <a:off x="4500563" y="4292600"/>
            <a:ext cx="4540250" cy="8334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 sea, five sisters, the prince, the Sea Witch, a spirit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5" name="文本框 21516"/>
          <p:cNvSpPr>
            <a:spLocks noChangeArrowheads="1"/>
          </p:cNvSpPr>
          <p:nvPr/>
        </p:nvSpPr>
        <p:spPr bwMode="auto">
          <a:xfrm>
            <a:off x="4445000" y="5229225"/>
            <a:ext cx="4575175" cy="9159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 talking rabbit, a hole, the Queen of Hearts, Mad Hatter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8" name="直接连接符 21517"/>
          <p:cNvSpPr>
            <a:spLocks noChangeShapeType="1"/>
          </p:cNvSpPr>
          <p:nvPr/>
        </p:nvSpPr>
        <p:spPr bwMode="auto">
          <a:xfrm>
            <a:off x="2987675" y="1700213"/>
            <a:ext cx="1457325" cy="29146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19" name="直接连接符 21518"/>
          <p:cNvSpPr>
            <a:spLocks noChangeShapeType="1"/>
          </p:cNvSpPr>
          <p:nvPr/>
        </p:nvSpPr>
        <p:spPr bwMode="auto">
          <a:xfrm>
            <a:off x="2987675" y="2422525"/>
            <a:ext cx="1828800" cy="280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20" name="直接连接符 21519"/>
          <p:cNvSpPr>
            <a:spLocks noChangeShapeType="1"/>
          </p:cNvSpPr>
          <p:nvPr/>
        </p:nvSpPr>
        <p:spPr bwMode="auto">
          <a:xfrm>
            <a:off x="3492500" y="3141663"/>
            <a:ext cx="1279525" cy="6556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21" name="直接连接符 21520"/>
          <p:cNvSpPr>
            <a:spLocks noChangeShapeType="1"/>
          </p:cNvSpPr>
          <p:nvPr/>
        </p:nvSpPr>
        <p:spPr bwMode="auto">
          <a:xfrm flipV="1">
            <a:off x="3203575" y="2005013"/>
            <a:ext cx="1517650" cy="1784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22" name="直接连接符 21521"/>
          <p:cNvSpPr>
            <a:spLocks noChangeShapeType="1"/>
          </p:cNvSpPr>
          <p:nvPr/>
        </p:nvSpPr>
        <p:spPr bwMode="auto">
          <a:xfrm>
            <a:off x="3203575" y="4724400"/>
            <a:ext cx="1220788" cy="9255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9458"/>
          <p:cNvSpPr txBox="1">
            <a:spLocks noChangeArrowheads="1"/>
          </p:cNvSpPr>
          <p:nvPr/>
        </p:nvSpPr>
        <p:spPr bwMode="auto">
          <a:xfrm>
            <a:off x="285750" y="714375"/>
            <a:ext cx="8532813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rgbClr val="902086"/>
                </a:solidFill>
                <a:latin typeface="Aharoni" pitchFamily="2" charset="-79"/>
              </a:rPr>
              <a:t>   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Read Danny’s diary about </a:t>
            </a:r>
            <a:r>
              <a:rPr lang="en-US" altLang="zh-CN" sz="2400" b="1" i="1" dirty="0">
                <a:solidFill>
                  <a:srgbClr val="902086"/>
                </a:solidFill>
                <a:latin typeface="Aharoni" pitchFamily="2" charset="-79"/>
              </a:rPr>
              <a:t>The Selfish Giant</a:t>
            </a:r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 and fill in the blanks. The first letter is given.</a:t>
            </a:r>
          </a:p>
        </p:txBody>
      </p:sp>
      <p:sp>
        <p:nvSpPr>
          <p:cNvPr id="17410" name="文本框 19459"/>
          <p:cNvSpPr txBox="1">
            <a:spLocks noChangeArrowheads="1"/>
          </p:cNvSpPr>
          <p:nvPr/>
        </p:nvSpPr>
        <p:spPr bwMode="auto">
          <a:xfrm>
            <a:off x="323850" y="1628775"/>
            <a:ext cx="85899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Aharoni" pitchFamily="2" charset="-79"/>
              </a:rPr>
              <a:t>I really enjoyed </a:t>
            </a:r>
            <a:r>
              <a:rPr lang="en-US" altLang="zh-CN" sz="2800" b="1" i="1" dirty="0">
                <a:latin typeface="Aharoni" pitchFamily="2" charset="-79"/>
              </a:rPr>
              <a:t>The Selfish Giant</a:t>
            </a:r>
            <a:r>
              <a:rPr lang="en-US" altLang="zh-CN" sz="2800" b="1" dirty="0">
                <a:latin typeface="Aharoni" pitchFamily="2" charset="-79"/>
              </a:rPr>
              <a:t> when I first read it. This story is about a selfish</a:t>
            </a:r>
          </a:p>
          <a:p>
            <a:r>
              <a:rPr lang="en-US" altLang="zh-CN" sz="2800" b="1" dirty="0">
                <a:latin typeface="Aharoni" pitchFamily="2" charset="-79"/>
              </a:rPr>
              <a:t>g_____ who later changed. At first he thought only about himself. He didn’t care about others at all. He didn’t like the children playing in his g______, and he drove them away. The following spring, his garden was c______   with snow, and the cold winds kept the birds away.</a:t>
            </a:r>
          </a:p>
        </p:txBody>
      </p:sp>
      <p:sp>
        <p:nvSpPr>
          <p:cNvPr id="19461" name="文本框 19460"/>
          <p:cNvSpPr txBox="1">
            <a:spLocks noChangeArrowheads="1"/>
          </p:cNvSpPr>
          <p:nvPr/>
        </p:nvSpPr>
        <p:spPr bwMode="auto">
          <a:xfrm>
            <a:off x="684213" y="2492375"/>
            <a:ext cx="8255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Aharoni" pitchFamily="2" charset="-79"/>
              </a:rPr>
              <a:t>iant</a:t>
            </a:r>
          </a:p>
        </p:txBody>
      </p:sp>
      <p:sp>
        <p:nvSpPr>
          <p:cNvPr id="19462" name="文本框 19461"/>
          <p:cNvSpPr txBox="1">
            <a:spLocks noChangeArrowheads="1"/>
          </p:cNvSpPr>
          <p:nvPr/>
        </p:nvSpPr>
        <p:spPr bwMode="auto">
          <a:xfrm>
            <a:off x="571500" y="3714750"/>
            <a:ext cx="1181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Aharoni" pitchFamily="2" charset="-79"/>
              </a:rPr>
              <a:t>arden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文本框 19462"/>
          <p:cNvSpPr txBox="1">
            <a:spLocks noChangeArrowheads="1"/>
          </p:cNvSpPr>
          <p:nvPr/>
        </p:nvSpPr>
        <p:spPr bwMode="auto">
          <a:xfrm>
            <a:off x="4572000" y="4143375"/>
            <a:ext cx="1381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Aharoni" pitchFamily="2" charset="-79"/>
              </a:rPr>
              <a:t>overed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4" name="矩形 6"/>
          <p:cNvSpPr>
            <a:spLocks noChangeArrowheads="1"/>
          </p:cNvSpPr>
          <p:nvPr/>
        </p:nvSpPr>
        <p:spPr bwMode="auto">
          <a:xfrm>
            <a:off x="1357313" y="142875"/>
            <a:ext cx="2857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44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20481"/>
          <p:cNvSpPr txBox="1">
            <a:spLocks noChangeArrowheads="1"/>
          </p:cNvSpPr>
          <p:nvPr/>
        </p:nvSpPr>
        <p:spPr bwMode="auto">
          <a:xfrm>
            <a:off x="395288" y="908050"/>
            <a:ext cx="84963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Aharoni" pitchFamily="2" charset="-79"/>
              </a:rPr>
              <a:t>The giant was sad. He didn’t know why spring hadn’t come. One day, to his surprise, he saw some children coming back to his garden through a h____ in the garden wall. As soon as the children came back to the garden, spring returned with them. It was lovely! The giant’s heart melted. He k______  down the wall. E____</a:t>
            </a:r>
          </a:p>
          <a:p>
            <a:r>
              <a:rPr lang="en-US" altLang="zh-CN" sz="2800" b="1" dirty="0">
                <a:latin typeface="Aharoni" pitchFamily="2" charset="-79"/>
              </a:rPr>
              <a:t>since that day the children have always had a place to play. It’s a really moving story with a wonderful moral.</a:t>
            </a:r>
          </a:p>
        </p:txBody>
      </p:sp>
      <p:sp>
        <p:nvSpPr>
          <p:cNvPr id="20483" name="文本框 20482"/>
          <p:cNvSpPr txBox="1">
            <a:spLocks noChangeArrowheads="1"/>
          </p:cNvSpPr>
          <p:nvPr/>
        </p:nvSpPr>
        <p:spPr bwMode="auto">
          <a:xfrm>
            <a:off x="1000125" y="2197100"/>
            <a:ext cx="714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Aharoni" pitchFamily="2" charset="-79"/>
              </a:rPr>
              <a:t>ole</a:t>
            </a:r>
          </a:p>
        </p:txBody>
      </p:sp>
      <p:sp>
        <p:nvSpPr>
          <p:cNvPr id="20484" name="文本框 20483"/>
          <p:cNvSpPr txBox="1">
            <a:spLocks noChangeArrowheads="1"/>
          </p:cNvSpPr>
          <p:nvPr/>
        </p:nvSpPr>
        <p:spPr bwMode="auto">
          <a:xfrm>
            <a:off x="3492500" y="3429000"/>
            <a:ext cx="1408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Aharoni" pitchFamily="2" charset="-79"/>
              </a:rPr>
              <a:t>nocked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文本框 20484"/>
          <p:cNvSpPr txBox="1">
            <a:spLocks noChangeArrowheads="1"/>
          </p:cNvSpPr>
          <p:nvPr/>
        </p:nvSpPr>
        <p:spPr bwMode="auto">
          <a:xfrm>
            <a:off x="7596188" y="3429000"/>
            <a:ext cx="7381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Aharoni" pitchFamily="2" charset="-79"/>
              </a:rPr>
              <a:t>ver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99"/>
          <p:cNvSpPr txBox="1">
            <a:spLocks noChangeArrowheads="1"/>
          </p:cNvSpPr>
          <p:nvPr/>
        </p:nvSpPr>
        <p:spPr bwMode="auto">
          <a:xfrm>
            <a:off x="1187450" y="476250"/>
            <a:ext cx="691515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用方框中所给词的适当形式填空</a:t>
            </a:r>
          </a:p>
          <a:p>
            <a:endParaRPr lang="zh-CN" altLang="en-US" sz="2400" b="1" dirty="0">
              <a:solidFill>
                <a:srgbClr val="902086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       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love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spread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crawl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child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C00000"/>
                </a:solidFill>
                <a:latin typeface="Aharoni" pitchFamily="2" charset="-79"/>
              </a:rPr>
              <a:t>scary</a:t>
            </a:r>
            <a:endParaRPr lang="en-US" altLang="zh-CN" sz="2400" b="1" dirty="0">
              <a:solidFill>
                <a:srgbClr val="C00000"/>
              </a:solidFill>
              <a:latin typeface="Aharoni" pitchFamily="2" charset="-79"/>
            </a:endParaRPr>
          </a:p>
          <a:p>
            <a:endParaRPr lang="en-US" altLang="zh-CN" sz="2400" b="1" dirty="0">
              <a:solidFill>
                <a:srgbClr val="C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1.It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beautiful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scene.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2.More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children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b="1" u="sng" dirty="0">
                <a:solidFill>
                  <a:srgbClr val="000000"/>
                </a:solidFill>
                <a:latin typeface="Aharoni" pitchFamily="2" charset="-79"/>
              </a:rPr>
              <a:t>______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through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hole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wall.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news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not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getting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touch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plane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quickly.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children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so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that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all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ran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away.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5.Ever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since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then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 err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giant’s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garden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been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playground.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19458" name="圆角矩形 2"/>
          <p:cNvSpPr>
            <a:spLocks noChangeArrowheads="1"/>
          </p:cNvSpPr>
          <p:nvPr/>
        </p:nvSpPr>
        <p:spPr bwMode="auto">
          <a:xfrm>
            <a:off x="1692275" y="1123950"/>
            <a:ext cx="4752975" cy="6477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787900" y="1916113"/>
            <a:ext cx="1071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lovely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929313" y="2286000"/>
            <a:ext cx="1436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crawling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86000" y="3286125"/>
            <a:ext cx="1187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spread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00563" y="3714750"/>
            <a:ext cx="113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scared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619250" y="4868863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children’s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99"/>
          <p:cNvSpPr txBox="1">
            <a:spLocks noChangeArrowheads="1"/>
          </p:cNvSpPr>
          <p:nvPr/>
        </p:nvSpPr>
        <p:spPr bwMode="auto">
          <a:xfrm>
            <a:off x="957263" y="549275"/>
            <a:ext cx="7807325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Ⅲ.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根据汉语意思完成句子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春天来了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许多种花都盛开了。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     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many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kinds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flowers 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　　　　　　　　     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我姑姑决定送她儿子去美国接受教育。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aunt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send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her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son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America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get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education.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随之而来的是冬天。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    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winter.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从那以后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孩子们不再害怕他。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children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haven’t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been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afraid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him.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孩子们的脸上马上露出了微笑。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Aharoni" pitchFamily="2" charset="-79"/>
              </a:rPr>
              <a:t>　　　　    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smiles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jump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onto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children’s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faces. </a:t>
            </a:r>
            <a:endParaRPr lang="zh-CN" altLang="en-US" sz="2400" b="1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03350" y="1196975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Spring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comes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13000" y="1628775"/>
            <a:ext cx="322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break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blossom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84438" y="2349500"/>
            <a:ext cx="333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makes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up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her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mind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44575" y="3429000"/>
            <a:ext cx="175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Along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with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643313" y="342900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comes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71563" y="4143375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Since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331913" y="4940300"/>
            <a:ext cx="1258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once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894" y="1268760"/>
            <a:ext cx="61722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99"/>
          <p:cNvSpPr txBox="1">
            <a:spLocks noChangeArrowheads="1"/>
          </p:cNvSpPr>
          <p:nvPr/>
        </p:nvSpPr>
        <p:spPr bwMode="auto">
          <a:xfrm>
            <a:off x="882774" y="1268760"/>
            <a:ext cx="66484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Homework</a:t>
            </a:r>
            <a:endParaRPr lang="en-US" altLang="zh-CN" sz="60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1.Finish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exercises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activity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2.Preview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Lesson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24</a:t>
            </a:r>
            <a:r>
              <a:rPr lang="en-US" altLang="zh-CN" sz="2800" dirty="0" smtClean="0">
                <a:solidFill>
                  <a:srgbClr val="000000"/>
                </a:solidFill>
                <a:latin typeface="Aharoni" pitchFamily="2" charset="-79"/>
              </a:rPr>
              <a:t>. </a:t>
            </a:r>
            <a:endParaRPr lang="zh-CN" altLang="en-US" sz="2800" dirty="0">
              <a:latin typeface="Aharoni" pitchFamily="2" charset="-79"/>
            </a:endParaRPr>
          </a:p>
        </p:txBody>
      </p:sp>
      <p:pic>
        <p:nvPicPr>
          <p:cNvPr id="21506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860800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9925" y="5013325"/>
            <a:ext cx="504825" cy="574675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3"/>
          <p:cNvSpPr txBox="1">
            <a:spLocks noChangeArrowheads="1"/>
          </p:cNvSpPr>
          <p:nvPr/>
        </p:nvSpPr>
        <p:spPr bwMode="auto">
          <a:xfrm>
            <a:off x="395288" y="1052513"/>
            <a:ext cx="815340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 dirty="0">
                <a:solidFill>
                  <a:srgbClr val="800000"/>
                </a:solidFill>
                <a:latin typeface="Aharoni" pitchFamily="2" charset="-79"/>
                <a:ea typeface="黑体" panose="02010609060101010101" pitchFamily="49" charset="-122"/>
                <a:sym typeface="黑体" panose="02010609060101010101" pitchFamily="49" charset="-122"/>
              </a:rPr>
              <a:t>Think about it.</a:t>
            </a:r>
          </a:p>
          <a:p>
            <a:endParaRPr lang="en-US" altLang="zh-CN" sz="4400" b="1" dirty="0">
              <a:solidFill>
                <a:srgbClr val="660066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660066"/>
                </a:solidFill>
                <a:latin typeface="Aharoni" pitchFamily="2" charset="-79"/>
                <a:sym typeface="Times New Roman" panose="02020603050405020304" pitchFamily="18" charset="0"/>
              </a:rPr>
              <a:t>1. </a:t>
            </a:r>
            <a:r>
              <a:rPr lang="en-US" altLang="zh-CN" sz="3200" b="1" dirty="0">
                <a:solidFill>
                  <a:srgbClr val="660066"/>
                </a:solidFill>
                <a:latin typeface="Aharoni" pitchFamily="2" charset="-79"/>
                <a:ea typeface="黑体" panose="02010609060101010101" pitchFamily="49" charset="-122"/>
                <a:sym typeface="黑体" panose="02010609060101010101" pitchFamily="49" charset="-122"/>
              </a:rPr>
              <a:t>What did the giant see when he jumped out of his bed? </a:t>
            </a:r>
            <a:endParaRPr lang="en-US" altLang="zh-CN" sz="3200" b="1" dirty="0">
              <a:solidFill>
                <a:srgbClr val="660066"/>
              </a:solidFill>
              <a:latin typeface="Aharoni" pitchFamily="2" charset="-79"/>
              <a:sym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660066"/>
                </a:solidFill>
                <a:latin typeface="Aharoni" pitchFamily="2" charset="-79"/>
                <a:sym typeface="Times New Roman" panose="02020603050405020304" pitchFamily="18" charset="0"/>
              </a:rPr>
              <a:t>2. </a:t>
            </a:r>
            <a:r>
              <a:rPr lang="en-US" altLang="zh-CN" sz="3200" b="1" dirty="0">
                <a:solidFill>
                  <a:srgbClr val="660066"/>
                </a:solidFill>
                <a:latin typeface="Aharoni" pitchFamily="2" charset="-79"/>
                <a:ea typeface="黑体" panose="02010609060101010101" pitchFamily="49" charset="-122"/>
                <a:sym typeface="黑体" panose="02010609060101010101" pitchFamily="49" charset="-122"/>
              </a:rPr>
              <a:t>What </a:t>
            </a:r>
            <a:r>
              <a:rPr lang="en-US" altLang="zh-CN" sz="3200" b="1" dirty="0">
                <a:solidFill>
                  <a:srgbClr val="660066"/>
                </a:solidFill>
                <a:latin typeface="Aharoni" pitchFamily="2" charset="-79"/>
                <a:sym typeface="Times New Roman" panose="02020603050405020304" pitchFamily="18" charset="0"/>
              </a:rPr>
              <a:t>happened</a:t>
            </a:r>
            <a:r>
              <a:rPr lang="en-US" altLang="zh-CN" sz="3200" b="1" dirty="0">
                <a:solidFill>
                  <a:srgbClr val="660066"/>
                </a:solidFill>
                <a:latin typeface="Aharoni" pitchFamily="2" charset="-79"/>
                <a:ea typeface="黑体" panose="02010609060101010101" pitchFamily="49" charset="-122"/>
                <a:sym typeface="黑体" panose="02010609060101010101" pitchFamily="49" charset="-122"/>
              </a:rPr>
              <a:t> to the garden in the end?</a:t>
            </a:r>
            <a:endParaRPr lang="en-US" altLang="zh-CN" sz="3200" b="1" dirty="0">
              <a:solidFill>
                <a:srgbClr val="660066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文本框 5124"/>
          <p:cNvSpPr txBox="1">
            <a:spLocks noChangeArrowheads="1"/>
          </p:cNvSpPr>
          <p:nvPr/>
        </p:nvSpPr>
        <p:spPr bwMode="auto">
          <a:xfrm>
            <a:off x="1644650" y="1341438"/>
            <a:ext cx="17462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peek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softly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scene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crawl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selfish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knock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spread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neck</a:t>
            </a:r>
          </a:p>
          <a:p>
            <a:pPr algn="r"/>
            <a:r>
              <a:rPr lang="en-US" altLang="zh-CN" sz="3600" b="1" dirty="0">
                <a:solidFill>
                  <a:srgbClr val="002060"/>
                </a:solidFill>
                <a:latin typeface="Aharoni" pitchFamily="2" charset="-79"/>
              </a:rPr>
              <a:t>wicked</a:t>
            </a:r>
          </a:p>
        </p:txBody>
      </p:sp>
      <p:sp>
        <p:nvSpPr>
          <p:cNvPr id="5126" name="文本框 5125"/>
          <p:cNvSpPr txBox="1">
            <a:spLocks noChangeArrowheads="1"/>
          </p:cNvSpPr>
          <p:nvPr/>
        </p:nvSpPr>
        <p:spPr bwMode="auto">
          <a:xfrm>
            <a:off x="4067175" y="1328738"/>
            <a:ext cx="49688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v. </a:t>
            </a:r>
            <a:r>
              <a:rPr lang="zh-CN" altLang="en-US" sz="3600" b="1" dirty="0">
                <a:latin typeface="Times New Roman" panose="02020603050405020304" pitchFamily="18" charset="0"/>
              </a:rPr>
              <a:t>偷看；窥视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adv.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轻轻地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场景；景色；风景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爬行；匍匐行进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自私的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敲；敲打；碰撞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v. </a:t>
            </a:r>
            <a:r>
              <a:rPr lang="zh-CN" altLang="en-US" sz="3600" b="1" dirty="0">
                <a:latin typeface="Times New Roman" panose="02020603050405020304" pitchFamily="18" charset="0"/>
              </a:rPr>
              <a:t>张开；扩展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 dirty="0">
                <a:latin typeface="Times New Roman" panose="02020603050405020304" pitchFamily="18" charset="0"/>
              </a:rPr>
              <a:t>颈；脖子</a:t>
            </a:r>
          </a:p>
          <a:p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3600" b="1" dirty="0">
                <a:latin typeface="Times New Roman" panose="02020603050405020304" pitchFamily="18" charset="0"/>
              </a:rPr>
              <a:t>邪恶的</a:t>
            </a:r>
            <a:endParaRPr lang="zh-CN" altLang="en-US" sz="36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642938" y="500063"/>
            <a:ext cx="5759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dirty="0">
                <a:solidFill>
                  <a:srgbClr val="984807"/>
                </a:solidFill>
                <a:latin typeface="Matura MT Script Capitals" panose="03020802060602070202" pitchFamily="66" charset="0"/>
              </a:rPr>
              <a:t>Words and</a:t>
            </a:r>
          </a:p>
        </p:txBody>
      </p:sp>
      <p:sp>
        <p:nvSpPr>
          <p:cNvPr id="5124" name="矩形 5"/>
          <p:cNvSpPr>
            <a:spLocks noChangeArrowheads="1"/>
          </p:cNvSpPr>
          <p:nvPr/>
        </p:nvSpPr>
        <p:spPr bwMode="auto">
          <a:xfrm>
            <a:off x="4068763" y="331788"/>
            <a:ext cx="50419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dirty="0">
                <a:solidFill>
                  <a:srgbClr val="984807"/>
                </a:solidFill>
                <a:latin typeface="Matura MT Script Capitals" panose="03020802060602070202" pitchFamily="66" charset="0"/>
              </a:rPr>
              <a:t>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3"/>
          <p:cNvSpPr txBox="1">
            <a:spLocks noChangeArrowheads="1"/>
          </p:cNvSpPr>
          <p:nvPr/>
        </p:nvSpPr>
        <p:spPr bwMode="auto">
          <a:xfrm>
            <a:off x="469900" y="1484313"/>
            <a:ext cx="8029575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Aharoni" pitchFamily="2" charset="-79"/>
                <a:sym typeface="Times New Roman" panose="02020603050405020304" pitchFamily="18" charset="0"/>
              </a:rPr>
              <a:t>1. </a:t>
            </a:r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The giant saw something wonderful  </a:t>
            </a:r>
          </a:p>
          <a:p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    after he jumped out of his bed. (    )</a:t>
            </a:r>
          </a:p>
          <a:p>
            <a:r>
              <a:rPr lang="en-US" altLang="zh-CN" sz="3200" b="1">
                <a:latin typeface="Aharoni" pitchFamily="2" charset="-79"/>
                <a:sym typeface="Times New Roman" panose="02020603050405020304" pitchFamily="18" charset="0"/>
              </a:rPr>
              <a:t>2. The</a:t>
            </a:r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 children entered the garden by </a:t>
            </a:r>
          </a:p>
          <a:p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    way of the gate.  (   )</a:t>
            </a:r>
          </a:p>
          <a:p>
            <a:r>
              <a:rPr lang="en-US" altLang="zh-CN" sz="3200" b="1">
                <a:latin typeface="Aharoni" pitchFamily="2" charset="-79"/>
                <a:sym typeface="Times New Roman" panose="02020603050405020304" pitchFamily="18" charset="0"/>
              </a:rPr>
              <a:t>3. </a:t>
            </a:r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The giant let only one little boy play </a:t>
            </a:r>
          </a:p>
          <a:p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    in his garden.  (   )</a:t>
            </a:r>
          </a:p>
          <a:p>
            <a:r>
              <a:rPr lang="en-US" altLang="zh-CN" sz="3200" b="1">
                <a:latin typeface="Aharoni" pitchFamily="2" charset="-79"/>
                <a:sym typeface="Times New Roman" panose="02020603050405020304" pitchFamily="18" charset="0"/>
              </a:rPr>
              <a:t>4. </a:t>
            </a:r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Along with the children came the </a:t>
            </a:r>
          </a:p>
          <a:p>
            <a:r>
              <a:rPr lang="en-US" altLang="zh-CN" sz="3200" b="1">
                <a:latin typeface="Aharoni" pitchFamily="2" charset="-79"/>
                <a:sym typeface="宋体" panose="02010600030101010101" pitchFamily="2" charset="-122"/>
              </a:rPr>
              <a:t>    spring.  (    )</a:t>
            </a:r>
          </a:p>
        </p:txBody>
      </p:sp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107950" y="692150"/>
            <a:ext cx="8828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 the lesson and write true (T) or false (F).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700338" y="4940300"/>
            <a:ext cx="37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164388" y="1989138"/>
            <a:ext cx="374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00563" y="2997200"/>
            <a:ext cx="3794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24300" y="3932238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F</a:t>
            </a:r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9" name="Lesson2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143000"/>
            <a:ext cx="590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4210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9"/>
          <p:cNvSpPr txBox="1">
            <a:spLocks noChangeArrowheads="1"/>
          </p:cNvSpPr>
          <p:nvPr/>
        </p:nvSpPr>
        <p:spPr bwMode="auto">
          <a:xfrm>
            <a:off x="1692275" y="1844675"/>
            <a:ext cx="5080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phrases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·knock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down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·at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once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·break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out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blossom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·stretch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out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·ever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since</a:t>
            </a:r>
            <a:r>
              <a:rPr lang="en-US" altLang="zh-CN" sz="3200" baseline="-250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endParaRPr lang="zh-CN" altLang="en-US" sz="3200" dirty="0">
              <a:latin typeface="Aharoni" pitchFamily="2" charset="-79"/>
            </a:endParaRPr>
          </a:p>
        </p:txBody>
      </p:sp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1044575" y="476250"/>
            <a:ext cx="714692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text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main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phrases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sentences.</a:t>
            </a:r>
          </a:p>
          <a:p>
            <a:endParaRPr lang="en-US" altLang="zh-CN" sz="3200" dirty="0">
              <a:solidFill>
                <a:srgbClr val="902086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611560" y="908720"/>
            <a:ext cx="724217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sentences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·Birds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flying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singing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flowers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peeking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up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through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green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grass.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trees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waving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their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arms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softly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warm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wind.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·Children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running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sitting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branches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trees.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·Then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giant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saw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children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crawling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through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hole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wall.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knock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down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wall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!”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said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himself</a:t>
            </a:r>
            <a:r>
              <a:rPr lang="en-US" altLang="zh-CN" sz="2800" dirty="0" smtClean="0">
                <a:solidFill>
                  <a:srgbClr val="000000"/>
                </a:solidFill>
                <a:latin typeface="Aharoni" pitchFamily="2" charset="-79"/>
              </a:rPr>
              <a:t>.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"/>
          <p:cNvSpPr txBox="1">
            <a:spLocks noChangeArrowheads="1"/>
          </p:cNvSpPr>
          <p:nvPr/>
        </p:nvSpPr>
        <p:spPr bwMode="auto">
          <a:xfrm>
            <a:off x="468313" y="908050"/>
            <a:ext cx="859155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·When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children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saw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giant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scared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ran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away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garden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turned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winter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again.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was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trying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reach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up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spreading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branches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tree.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once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tree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broke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blossom.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little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boy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stretched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with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his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arms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put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them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around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giant’s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neck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kissed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him.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·Along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with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them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came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spring.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·Ever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since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then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giant’s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garden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has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been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children’s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playground.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1476375" y="981075"/>
            <a:ext cx="67754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☆教材解读☆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1.Birds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were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flying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about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singing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u="sng" dirty="0" err="1">
                <a:solidFill>
                  <a:srgbClr val="902086"/>
                </a:solidFill>
                <a:latin typeface="Aharoni" pitchFamily="2" charset="-79"/>
              </a:rPr>
              <a:t>and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flowers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were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peeking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up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through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the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green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grass.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fly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about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意为“飞翔”。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peek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为动词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意为“偷窥”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在本文中采用了拟人的修辞手法。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 dirty="0">
                <a:solidFill>
                  <a:srgbClr val="902086"/>
                </a:solidFill>
                <a:latin typeface="Aharoni" pitchFamily="2" charset="-79"/>
              </a:rPr>
              <a:t>2.The trees were waving their arms softly in the warm wind.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wave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one’s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arms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softly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意为“温柔地挥动着手臂”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softly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为副词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修饰动词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wave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。</a:t>
            </a:r>
            <a:endParaRPr lang="zh-CN" altLang="en-US" sz="2400" b="1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1131</Words>
  <Application>Microsoft Office PowerPoint</Application>
  <PresentationFormat>全屏显示(4:3)</PresentationFormat>
  <Paragraphs>153</Paragraphs>
  <Slides>20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Aharoni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Matura MT Script Capitals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2023-01-17T02:12:50Z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B2F9F19082264B76A8175E18564657C4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