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1" r:id="rId2"/>
    <p:sldId id="290" r:id="rId3"/>
    <p:sldId id="270" r:id="rId4"/>
    <p:sldId id="307" r:id="rId5"/>
    <p:sldId id="383" r:id="rId6"/>
    <p:sldId id="311" r:id="rId7"/>
    <p:sldId id="384" r:id="rId8"/>
    <p:sldId id="394" r:id="rId9"/>
    <p:sldId id="385" r:id="rId10"/>
    <p:sldId id="387" r:id="rId11"/>
    <p:sldId id="388" r:id="rId12"/>
    <p:sldId id="389" r:id="rId13"/>
    <p:sldId id="391" r:id="rId14"/>
    <p:sldId id="392" r:id="rId15"/>
    <p:sldId id="395" r:id="rId16"/>
    <p:sldId id="372" r:id="rId17"/>
    <p:sldId id="397" r:id="rId18"/>
    <p:sldId id="396" r:id="rId19"/>
    <p:sldId id="376" r:id="rId20"/>
    <p:sldId id="398" r:id="rId21"/>
    <p:sldId id="381" r:id="rId22"/>
    <p:sldId id="300" r:id="rId23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3116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D51C0F8-0DB8-43DA-B355-106F41099F2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6DA97CD-58A5-411A-A51E-E05B4CE2B11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A97CD-58A5-411A-A51E-E05B4CE2B11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E0E67-C873-4100-9845-BFD5C4F7BF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E9CC3-FC9F-49E4-91DE-15FE9D7E06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567-5E1F-449C-BE94-9E236A4AA5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6C275-C439-4951-952A-8DE82325C0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2908C-D4C7-4668-B579-230EDCF2CA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5BCA0-B953-4A65-BC5D-7E420FFA45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22617-003C-4D6D-9D93-993AE55F16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74B32-5A96-4D0A-B930-A040A345AF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68298-4A5D-4389-A613-CF5667701E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F1C29-ABCC-484B-AB2C-DAB57246AA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F17E5-3CA2-45AE-8BF0-6D5E568DE8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EA4266B-F4A8-4BB5-8691-5D82AC24C9D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dirty="0"/>
          </a:p>
        </p:txBody>
      </p:sp>
      <p:pic>
        <p:nvPicPr>
          <p:cNvPr id="4098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737476" y="5521867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300" y="5696492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131763" y="1433513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	Unit 4     Christmas 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5" name="TextBox 4"/>
          <p:cNvSpPr txBox="1">
            <a:spLocks noChangeArrowheads="1"/>
          </p:cNvSpPr>
          <p:nvPr/>
        </p:nvSpPr>
        <p:spPr bwMode="auto">
          <a:xfrm>
            <a:off x="3264687" y="2620963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</a:p>
        </p:txBody>
      </p:sp>
      <p:pic>
        <p:nvPicPr>
          <p:cNvPr id="4106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732712" y="3555206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410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860993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36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19 </a:t>
            </a:r>
            <a:r>
              <a:rPr lang="en-US" altLang="zh-CN" sz="3600" b="1" dirty="0" smtClean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 Christmas </a:t>
            </a:r>
            <a:r>
              <a:rPr lang="en-US" altLang="zh-CN" sz="36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Is Coming!  </a:t>
            </a:r>
            <a:endParaRPr lang="zh-CN" altLang="en-US" sz="36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24754" y="59257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文本框 17"/>
          <p:cNvSpPr txBox="1">
            <a:spLocks noChangeArrowheads="1"/>
          </p:cNvSpPr>
          <p:nvPr/>
        </p:nvSpPr>
        <p:spPr bwMode="auto">
          <a:xfrm>
            <a:off x="2933700" y="1608138"/>
            <a:ext cx="5607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Merry Christmas!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圣诞节快乐！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/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41400" y="16081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6" name="文本框 19"/>
          <p:cNvSpPr txBox="1">
            <a:spLocks noChangeArrowheads="1"/>
          </p:cNvSpPr>
          <p:nvPr/>
        </p:nvSpPr>
        <p:spPr bwMode="auto">
          <a:xfrm>
            <a:off x="1300163" y="1589088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1019175" y="2182813"/>
            <a:ext cx="77660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圣诞节见面时的祝福语，答语同样为：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Merry Christmas!</a:t>
            </a: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332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9713" y="14938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矩形 2"/>
          <p:cNvSpPr>
            <a:spLocks noChangeArrowheads="1"/>
          </p:cNvSpPr>
          <p:nvPr/>
        </p:nvSpPr>
        <p:spPr bwMode="auto">
          <a:xfrm>
            <a:off x="2005013" y="2751138"/>
            <a:ext cx="8039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—Merry Christmas, Li Ming!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圣诞节快乐，李明！ 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—Merry Christmas, Jenny!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圣诞节快乐，詹妮！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2" name="矩形 1"/>
          <p:cNvSpPr>
            <a:spLocks noChangeArrowheads="1"/>
          </p:cNvSpPr>
          <p:nvPr/>
        </p:nvSpPr>
        <p:spPr bwMode="auto">
          <a:xfrm>
            <a:off x="1138238" y="3865563"/>
            <a:ext cx="5111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Christmas /  krɪsməs/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. 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圣诞节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73288" y="4454525"/>
            <a:ext cx="69516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Christmas is coming.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圣诞节要到了。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3125" y="5095875"/>
            <a:ext cx="6999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Christmas card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圣诞贺卡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Christmas tree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圣诞树        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at  Christmas 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在圣诞节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5" name="矩形 4"/>
          <p:cNvSpPr>
            <a:spLocks noChangeArrowheads="1"/>
          </p:cNvSpPr>
          <p:nvPr/>
        </p:nvSpPr>
        <p:spPr bwMode="auto">
          <a:xfrm>
            <a:off x="1109663" y="2898775"/>
            <a:ext cx="982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3326" name="矩形 5"/>
          <p:cNvSpPr>
            <a:spLocks noChangeArrowheads="1"/>
          </p:cNvSpPr>
          <p:nvPr/>
        </p:nvSpPr>
        <p:spPr bwMode="auto">
          <a:xfrm>
            <a:off x="1155700" y="4541838"/>
            <a:ext cx="103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3327" name="矩形 6"/>
          <p:cNvSpPr>
            <a:spLocks noChangeArrowheads="1"/>
          </p:cNvSpPr>
          <p:nvPr/>
        </p:nvSpPr>
        <p:spPr bwMode="auto">
          <a:xfrm>
            <a:off x="1154113" y="519906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圆角矩形 18"/>
          <p:cNvSpPr/>
          <p:nvPr/>
        </p:nvSpPr>
        <p:spPr>
          <a:xfrm>
            <a:off x="1041400" y="16081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4339" name="文本框 19"/>
          <p:cNvSpPr txBox="1">
            <a:spLocks noChangeArrowheads="1"/>
          </p:cNvSpPr>
          <p:nvPr/>
        </p:nvSpPr>
        <p:spPr bwMode="auto">
          <a:xfrm>
            <a:off x="1300163" y="1589088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5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2740025" y="2160588"/>
            <a:ext cx="6275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She’ll give me an interesting book. 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她将给我一本有趣的书。</a:t>
            </a: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4342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4343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9713" y="14938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矩形 2"/>
          <p:cNvSpPr>
            <a:spLocks noChangeArrowheads="1"/>
          </p:cNvSpPr>
          <p:nvPr/>
        </p:nvSpPr>
        <p:spPr bwMode="auto">
          <a:xfrm>
            <a:off x="2778125" y="3309938"/>
            <a:ext cx="6051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give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（原形）→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giving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（现在分词）→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gave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（过去式）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   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43213" y="5353050"/>
            <a:ext cx="79232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give back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归还  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give up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放弃 </a:t>
            </a:r>
          </a:p>
        </p:txBody>
      </p:sp>
      <p:sp>
        <p:nvSpPr>
          <p:cNvPr id="14346" name="矩形 4"/>
          <p:cNvSpPr>
            <a:spLocks noChangeArrowheads="1"/>
          </p:cNvSpPr>
          <p:nvPr/>
        </p:nvSpPr>
        <p:spPr bwMode="auto">
          <a:xfrm>
            <a:off x="2944813" y="1577975"/>
            <a:ext cx="4170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give /ɡɪv/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给；给予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4347" name="矩形 1"/>
          <p:cNvSpPr>
            <a:spLocks noChangeArrowheads="1"/>
          </p:cNvSpPr>
          <p:nvPr/>
        </p:nvSpPr>
        <p:spPr bwMode="auto">
          <a:xfrm>
            <a:off x="1806575" y="2268538"/>
            <a:ext cx="1112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4348" name="矩形 5"/>
          <p:cNvSpPr>
            <a:spLocks noChangeArrowheads="1"/>
          </p:cNvSpPr>
          <p:nvPr/>
        </p:nvSpPr>
        <p:spPr bwMode="auto">
          <a:xfrm>
            <a:off x="1204913" y="3424238"/>
            <a:ext cx="1601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词形变化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770188" y="4532313"/>
            <a:ext cx="65770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live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生活</a:t>
            </a:r>
          </a:p>
        </p:txBody>
      </p:sp>
      <p:sp>
        <p:nvSpPr>
          <p:cNvPr id="14350" name="矩形 8"/>
          <p:cNvSpPr>
            <a:spLocks noChangeArrowheads="1"/>
          </p:cNvSpPr>
          <p:nvPr/>
        </p:nvSpPr>
        <p:spPr bwMode="auto">
          <a:xfrm>
            <a:off x="611188" y="4676775"/>
            <a:ext cx="2349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形近词记忆法：</a:t>
            </a:r>
            <a:endParaRPr lang="zh-CN" altLang="en-US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  <p:sp>
        <p:nvSpPr>
          <p:cNvPr id="14351" name="矩形 7"/>
          <p:cNvSpPr>
            <a:spLocks noChangeArrowheads="1"/>
          </p:cNvSpPr>
          <p:nvPr/>
        </p:nvSpPr>
        <p:spPr bwMode="auto">
          <a:xfrm>
            <a:off x="1841500" y="5467350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401" grpId="0"/>
      <p:bldP spid="4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536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6401" name="矩形 2"/>
          <p:cNvSpPr>
            <a:spLocks noChangeArrowheads="1"/>
          </p:cNvSpPr>
          <p:nvPr/>
        </p:nvSpPr>
        <p:spPr bwMode="auto">
          <a:xfrm>
            <a:off x="1878013" y="1873250"/>
            <a:ext cx="6846887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在表达“把某物给某人”时，用“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give+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某人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某物”或者“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give+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某物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+to +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某人”。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8175" y="3371850"/>
            <a:ext cx="65309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My father gave me a cap. = My father gave a cap to me.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我爸爸给了我一顶帽子。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6" name="矩形 1"/>
          <p:cNvSpPr>
            <a:spLocks noChangeArrowheads="1"/>
          </p:cNvSpPr>
          <p:nvPr/>
        </p:nvSpPr>
        <p:spPr bwMode="auto">
          <a:xfrm>
            <a:off x="873125" y="1887538"/>
            <a:ext cx="1112838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用法：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5367" name="矩形 3"/>
          <p:cNvSpPr>
            <a:spLocks noChangeArrowheads="1"/>
          </p:cNvSpPr>
          <p:nvPr/>
        </p:nvSpPr>
        <p:spPr bwMode="auto">
          <a:xfrm>
            <a:off x="903288" y="3367088"/>
            <a:ext cx="10048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 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582863" y="4926013"/>
            <a:ext cx="54483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give +        +        = give +       + to +</a:t>
            </a:r>
          </a:p>
        </p:txBody>
      </p:sp>
      <p:grpSp>
        <p:nvGrpSpPr>
          <p:cNvPr id="15369" name="组合 2"/>
          <p:cNvGrpSpPr/>
          <p:nvPr/>
        </p:nvGrpSpPr>
        <p:grpSpPr bwMode="auto">
          <a:xfrm>
            <a:off x="673100" y="4941888"/>
            <a:ext cx="2339975" cy="712787"/>
            <a:chOff x="462284" y="4005263"/>
            <a:chExt cx="2340447" cy="711839"/>
          </a:xfrm>
        </p:grpSpPr>
        <p:sp>
          <p:nvSpPr>
            <p:cNvPr id="15370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711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200000"/>
                </a:lnSpc>
              </a:pPr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5371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62284" y="4266711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4088" y="5181600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3075" y="5214938"/>
            <a:ext cx="5143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97563" y="5200650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26300" y="5114925"/>
            <a:ext cx="485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/>
      <p:bldP spid="3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 27"/>
          <p:cNvGrpSpPr/>
          <p:nvPr/>
        </p:nvGrpSpPr>
        <p:grpSpPr bwMode="auto">
          <a:xfrm>
            <a:off x="-482600" y="4541838"/>
            <a:ext cx="1660525" cy="2216150"/>
            <a:chOff x="-474161" y="4081888"/>
            <a:chExt cx="1981984" cy="2645369"/>
          </a:xfrm>
        </p:grpSpPr>
        <p:pic>
          <p:nvPicPr>
            <p:cNvPr id="16386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7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388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圆角矩形 18"/>
          <p:cNvSpPr/>
          <p:nvPr/>
        </p:nvSpPr>
        <p:spPr>
          <a:xfrm>
            <a:off x="1041400" y="16081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6390" name="文本框 19"/>
          <p:cNvSpPr txBox="1">
            <a:spLocks noChangeArrowheads="1"/>
          </p:cNvSpPr>
          <p:nvPr/>
        </p:nvSpPr>
        <p:spPr bwMode="auto">
          <a:xfrm>
            <a:off x="1325563" y="1630363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 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6392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6393" name="图片 9" descr="book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9713" y="14938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矩形 2"/>
          <p:cNvSpPr>
            <a:spLocks noChangeArrowheads="1"/>
          </p:cNvSpPr>
          <p:nvPr/>
        </p:nvSpPr>
        <p:spPr bwMode="auto">
          <a:xfrm>
            <a:off x="784225" y="2160588"/>
            <a:ext cx="78867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95" name="矩形 3"/>
          <p:cNvSpPr>
            <a:spLocks noChangeArrowheads="1"/>
          </p:cNvSpPr>
          <p:nvPr/>
        </p:nvSpPr>
        <p:spPr bwMode="auto">
          <a:xfrm>
            <a:off x="2954338" y="1492250"/>
            <a:ext cx="3132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song /sɒŋ/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歌曲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519363" y="2205038"/>
            <a:ext cx="66436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We sing English songs.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我们唱英文歌。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字母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的发音是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/ɒ/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sing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）唱（歌） 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sing a song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唱歌</a:t>
            </a:r>
          </a:p>
        </p:txBody>
      </p:sp>
      <p:sp>
        <p:nvSpPr>
          <p:cNvPr id="16397" name="矩形 1"/>
          <p:cNvSpPr>
            <a:spLocks noChangeArrowheads="1"/>
          </p:cNvSpPr>
          <p:nvPr/>
        </p:nvSpPr>
        <p:spPr bwMode="auto">
          <a:xfrm>
            <a:off x="1573213" y="2306638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6398" name="矩形 2"/>
          <p:cNvSpPr>
            <a:spLocks noChangeArrowheads="1"/>
          </p:cNvSpPr>
          <p:nvPr/>
        </p:nvSpPr>
        <p:spPr bwMode="auto">
          <a:xfrm>
            <a:off x="1550988" y="2851150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发音：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6399" name="矩形 7"/>
          <p:cNvSpPr>
            <a:spLocks noChangeArrowheads="1"/>
          </p:cNvSpPr>
          <p:nvPr/>
        </p:nvSpPr>
        <p:spPr bwMode="auto">
          <a:xfrm>
            <a:off x="1254125" y="3398838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6400" name="矩形 8"/>
          <p:cNvSpPr>
            <a:spLocks noChangeArrowheads="1"/>
          </p:cNvSpPr>
          <p:nvPr/>
        </p:nvSpPr>
        <p:spPr bwMode="auto">
          <a:xfrm>
            <a:off x="1541463" y="3976688"/>
            <a:ext cx="1189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 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2971800" y="5181600"/>
            <a:ext cx="54483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一首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song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（歌曲），歌词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long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（长），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总唱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wrong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（错误地）。</a:t>
            </a:r>
          </a:p>
        </p:txBody>
      </p:sp>
      <p:grpSp>
        <p:nvGrpSpPr>
          <p:cNvPr id="16402" name="组合 2"/>
          <p:cNvGrpSpPr/>
          <p:nvPr/>
        </p:nvGrpSpPr>
        <p:grpSpPr bwMode="auto">
          <a:xfrm>
            <a:off x="1106488" y="5046663"/>
            <a:ext cx="1911350" cy="712787"/>
            <a:chOff x="462284" y="4005263"/>
            <a:chExt cx="2340447" cy="711839"/>
          </a:xfrm>
        </p:grpSpPr>
        <p:sp>
          <p:nvSpPr>
            <p:cNvPr id="16403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711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200000"/>
                </a:lnSpc>
              </a:pPr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6404" name="图片 29" descr="花盆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62284" y="4266711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970213" y="4498975"/>
            <a:ext cx="65770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son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（儿子）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 g = song</a:t>
            </a:r>
          </a:p>
        </p:txBody>
      </p:sp>
      <p:sp>
        <p:nvSpPr>
          <p:cNvPr id="16406" name="矩形 8"/>
          <p:cNvSpPr>
            <a:spLocks noChangeArrowheads="1"/>
          </p:cNvSpPr>
          <p:nvPr/>
        </p:nvSpPr>
        <p:spPr bwMode="auto">
          <a:xfrm>
            <a:off x="998538" y="4625975"/>
            <a:ext cx="204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加法记忆法：</a:t>
            </a:r>
            <a:endParaRPr lang="zh-CN" altLang="en-US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 27"/>
          <p:cNvGrpSpPr/>
          <p:nvPr/>
        </p:nvGrpSpPr>
        <p:grpSpPr bwMode="auto">
          <a:xfrm>
            <a:off x="-263525" y="4365625"/>
            <a:ext cx="1660525" cy="2216150"/>
            <a:chOff x="-474161" y="4081888"/>
            <a:chExt cx="1981984" cy="2645369"/>
          </a:xfrm>
        </p:grpSpPr>
        <p:pic>
          <p:nvPicPr>
            <p:cNvPr id="17410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1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412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圆角矩形 18"/>
          <p:cNvSpPr/>
          <p:nvPr/>
        </p:nvSpPr>
        <p:spPr>
          <a:xfrm>
            <a:off x="1041400" y="16081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7414" name="文本框 19"/>
          <p:cNvSpPr txBox="1">
            <a:spLocks noChangeArrowheads="1"/>
          </p:cNvSpPr>
          <p:nvPr/>
        </p:nvSpPr>
        <p:spPr bwMode="auto">
          <a:xfrm>
            <a:off x="1325563" y="1630363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 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7416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7417" name="图片 9" descr="book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9713" y="14938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矩形 2"/>
          <p:cNvSpPr>
            <a:spLocks noChangeArrowheads="1"/>
          </p:cNvSpPr>
          <p:nvPr/>
        </p:nvSpPr>
        <p:spPr bwMode="auto">
          <a:xfrm>
            <a:off x="784225" y="2160588"/>
            <a:ext cx="78867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9" name="矩形 3"/>
          <p:cNvSpPr>
            <a:spLocks noChangeArrowheads="1"/>
          </p:cNvSpPr>
          <p:nvPr/>
        </p:nvSpPr>
        <p:spPr bwMode="auto">
          <a:xfrm>
            <a:off x="2830513" y="1484313"/>
            <a:ext cx="5851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—When is Christmas?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圣诞节是什么时候？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—It’s December 25!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是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25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日！</a:t>
            </a:r>
          </a:p>
        </p:txBody>
      </p:sp>
      <p:sp>
        <p:nvSpPr>
          <p:cNvPr id="17420" name="矩形 4"/>
          <p:cNvSpPr>
            <a:spLocks noChangeArrowheads="1"/>
          </p:cNvSpPr>
          <p:nvPr/>
        </p:nvSpPr>
        <p:spPr bwMode="auto">
          <a:xfrm>
            <a:off x="968375" y="5121275"/>
            <a:ext cx="80057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00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049463" y="4572000"/>
            <a:ext cx="6924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—When is Children’s Day?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儿童节是什么时候？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—It’s June 1.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日。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        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54088" y="2743200"/>
            <a:ext cx="7894637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问句的句型结构为：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When is +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节日名称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意为“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是什么时候？”用于问某个节日的日期。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答语为：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It’s +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日期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</a:p>
        </p:txBody>
      </p:sp>
      <p:sp>
        <p:nvSpPr>
          <p:cNvPr id="17423" name="矩形 1"/>
          <p:cNvSpPr>
            <a:spLocks noChangeArrowheads="1"/>
          </p:cNvSpPr>
          <p:nvPr/>
        </p:nvSpPr>
        <p:spPr bwMode="auto">
          <a:xfrm>
            <a:off x="1019175" y="4710113"/>
            <a:ext cx="1112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843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8436" name="组合 26"/>
          <p:cNvGrpSpPr/>
          <p:nvPr/>
        </p:nvGrpSpPr>
        <p:grpSpPr bwMode="auto">
          <a:xfrm>
            <a:off x="731838" y="1952625"/>
            <a:ext cx="1244600" cy="461963"/>
            <a:chOff x="1235491" y="4806950"/>
            <a:chExt cx="1243359" cy="462192"/>
          </a:xfrm>
        </p:grpSpPr>
        <p:sp>
          <p:nvSpPr>
            <p:cNvPr id="18437" name="TextBox 3"/>
            <p:cNvSpPr txBox="1">
              <a:spLocks noChangeArrowheads="1"/>
            </p:cNvSpPr>
            <p:nvPr/>
          </p:nvSpPr>
          <p:spPr bwMode="auto">
            <a:xfrm>
              <a:off x="1488250" y="4806950"/>
              <a:ext cx="990600" cy="4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8438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1993900" y="1847850"/>
            <a:ext cx="65500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 have two classes </a:t>
            </a:r>
            <a:r>
              <a:rPr lang="en-US" altLang="zh-CN" sz="24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the afternoon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（就画线部分提问）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 ________ you have two classes?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25675" y="3059113"/>
            <a:ext cx="22113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When          do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969963" y="4116388"/>
            <a:ext cx="7300912" cy="1201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844675" y="4114800"/>
            <a:ext cx="64262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对时间提问用特殊疑问词“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when”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，句首单词首字母大写。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8"/>
          <p:cNvSpPr txBox="1"/>
          <p:nvPr/>
        </p:nvSpPr>
        <p:spPr>
          <a:xfrm>
            <a:off x="2837588" y="188019"/>
            <a:ext cx="415049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8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 </a:t>
            </a:r>
            <a:endParaRPr kumimoji="1" lang="zh-CN" altLang="en-US" sz="4800" spc="-300" dirty="0">
              <a:solidFill>
                <a:srgbClr val="D63D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0375" y="1998663"/>
            <a:ext cx="4427538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What is Christmas?</a:t>
            </a:r>
            <a:r>
              <a:rPr lang="zh-CN" altLang="en-US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en-US" altLang="zh-CN" sz="2000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When is Christmas?</a:t>
            </a:r>
            <a:r>
              <a:rPr lang="zh-CN" altLang="en-US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Who’s Santa?</a:t>
            </a:r>
            <a:r>
              <a:rPr lang="zh-CN" altLang="en-US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000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6987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 people give gifts to their family on Christmas?</a:t>
            </a:r>
            <a:endParaRPr lang="zh-CN" altLang="en-US" sz="2000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Do people work on Christmas?</a:t>
            </a:r>
            <a:r>
              <a:rPr lang="zh-CN" altLang="en-US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000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What </a:t>
            </a:r>
            <a:r>
              <a:rPr lang="en-US" altLang="zh-CN" sz="20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Santa’s clothes?</a:t>
            </a:r>
            <a:r>
              <a:rPr lang="zh-CN" altLang="en-US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矩形 1"/>
          <p:cNvSpPr>
            <a:spLocks noChangeArrowheads="1"/>
          </p:cNvSpPr>
          <p:nvPr/>
        </p:nvSpPr>
        <p:spPr bwMode="auto">
          <a:xfrm>
            <a:off x="587375" y="1254125"/>
            <a:ext cx="2827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Read and match.</a:t>
            </a:r>
            <a:endParaRPr lang="en-US" altLang="zh-CN" sz="20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5670550" y="2230438"/>
            <a:ext cx="4111625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A. Yes</a:t>
            </a:r>
            <a:r>
              <a:rPr lang="zh-CN" altLang="en-US" sz="2000" b="1">
                <a:solidFill>
                  <a:srgbClr val="3333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they do. </a:t>
            </a:r>
            <a:endParaRPr lang="zh-CN" altLang="en-US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B. No</a:t>
            </a:r>
            <a:r>
              <a:rPr lang="zh-CN" altLang="en-US" sz="2000" b="1">
                <a:solidFill>
                  <a:srgbClr val="3333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they don’t. </a:t>
            </a:r>
            <a:r>
              <a:rPr lang="zh-CN" altLang="en-US" sz="2000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C. It’s December 25.  </a:t>
            </a:r>
            <a:endParaRPr lang="zh-CN" altLang="en-US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D. A merry man in red clothes. 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E. Red. </a:t>
            </a:r>
            <a:endParaRPr lang="zh-CN" altLang="en-US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3333FF"/>
                </a:solidFill>
                <a:latin typeface="Times New Roman" panose="02020603050405020304" pitchFamily="18" charset="0"/>
              </a:rPr>
              <a:t>F. It’s a Western holiday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952750" y="2230438"/>
            <a:ext cx="2863850" cy="24907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952750" y="2757488"/>
            <a:ext cx="2863850" cy="6794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278063" y="3097213"/>
            <a:ext cx="3538537" cy="7096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2487613" y="2533650"/>
            <a:ext cx="3213100" cy="15287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4094163" y="3097213"/>
            <a:ext cx="1722437" cy="15017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4384675" y="4376738"/>
            <a:ext cx="1316038" cy="660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427038" y="1281113"/>
            <a:ext cx="8520112" cy="466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点兵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点将</a:t>
            </a:r>
            <a:endParaRPr lang="zh-CN" altLang="en-US" sz="2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72009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全班同学。一名同学说“点兵点将，点到谁，谁就做我的搭档”，点到自己的搭档，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一问一答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有关圣诞节的相关内容，然后角色互换。两名同学完成任务后，班长再点一名同学，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活动继续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。如：</a:t>
            </a:r>
          </a:p>
          <a:p>
            <a:pPr marL="71945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Jack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：点兵点将，点到谁，谁就做我的搭档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。（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点到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Lucy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</a:p>
          <a:p>
            <a:pPr marL="71945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Jack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is 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Christmas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zh-CN" altLang="en-US" sz="2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71945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Lucy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It’s a Western holiday. Do people work on 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Christmas?</a:t>
            </a:r>
            <a:endParaRPr lang="zh-CN" altLang="en-US" sz="2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71945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Jack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don’t.</a:t>
            </a:r>
          </a:p>
          <a:p>
            <a:pPr marL="71945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Monitor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Tom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please!</a:t>
            </a:r>
          </a:p>
        </p:txBody>
      </p:sp>
      <p:pic>
        <p:nvPicPr>
          <p:cNvPr id="20482" name="图片 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647700" y="1270000"/>
            <a:ext cx="832485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一、情景选择。</a:t>
            </a:r>
            <a:endParaRPr lang="en-US" altLang="zh-CN" sz="24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在圣诞节这天，你见到老师时，说：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endParaRPr lang="zh-CN" altLang="en-US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068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Happy New Year’s Day!</a:t>
            </a:r>
            <a:endParaRPr lang="zh-CN" altLang="en-US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068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Happy Spring Festival!</a:t>
            </a:r>
            <a:endParaRPr lang="zh-CN" altLang="en-US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068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Merry Christmas!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当有人问你“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When is Christmas?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”时，你应回答：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endParaRPr lang="zh-CN" altLang="en-US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6068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A. It’s November 25.</a:t>
            </a:r>
          </a:p>
          <a:p>
            <a:pPr marL="36068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B. It’s December 25.</a:t>
            </a:r>
          </a:p>
          <a:p>
            <a:pPr marL="36068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C. December 24.</a:t>
            </a:r>
          </a:p>
        </p:txBody>
      </p:sp>
      <p:grpSp>
        <p:nvGrpSpPr>
          <p:cNvPr id="21507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2" name="矩形 21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1509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310313" y="1911350"/>
            <a:ext cx="406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8126413" y="4137025"/>
            <a:ext cx="38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900113" y="1441450"/>
            <a:ext cx="75819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二、按要求完成下列句子。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Tom brings the old people some apples.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（改为同义句）</a:t>
            </a:r>
          </a:p>
          <a:p>
            <a:pPr marL="26987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Tom__________ some apples ______  the old people.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 Give your father the letter. (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改为同义句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Give the letter ________  your father.</a:t>
            </a:r>
          </a:p>
        </p:txBody>
      </p:sp>
      <p:grpSp>
        <p:nvGrpSpPr>
          <p:cNvPr id="22531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2" name="矩形 21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2533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27225" y="2652713"/>
            <a:ext cx="1671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 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brings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70475" y="2638425"/>
            <a:ext cx="923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 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67113" y="5130800"/>
            <a:ext cx="8397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      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149350" y="3367088"/>
            <a:ext cx="7300913" cy="1201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024063" y="3365500"/>
            <a:ext cx="6426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bring </a:t>
            </a:r>
            <a:r>
              <a:rPr lang="en-US" altLang="zh-CN" sz="2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for sb.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 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bring </a:t>
            </a:r>
            <a:r>
              <a:rPr lang="en-US" altLang="zh-CN" sz="2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sb.sth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意为“为某人带来某物”。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2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6" descr="http://p2.so.qhimgs1.com/t01f469859b49d9d39e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3988" y="1416050"/>
            <a:ext cx="2924175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8" descr="http://www.taopic.com/uploads/allimg/111129/2979-11112911364785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73613" y="1298575"/>
            <a:ext cx="3201987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矩形 1"/>
          <p:cNvSpPr>
            <a:spLocks noChangeArrowheads="1"/>
          </p:cNvSpPr>
          <p:nvPr/>
        </p:nvSpPr>
        <p:spPr bwMode="auto">
          <a:xfrm>
            <a:off x="3054350" y="5224463"/>
            <a:ext cx="33890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Merry Christmas!</a:t>
            </a:r>
            <a:endParaRPr lang="zh-CN" altLang="en-US" sz="24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785813" y="1981200"/>
            <a:ext cx="7581900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三、根据汉语提示补全句子。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Can you sing this _______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（歌曲）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Please _______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（带来）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it to me.</a:t>
            </a:r>
          </a:p>
        </p:txBody>
      </p:sp>
      <p:grpSp>
        <p:nvGrpSpPr>
          <p:cNvPr id="23555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2" name="矩形 21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3557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675063" y="2936875"/>
            <a:ext cx="901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bring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266950" y="3667125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song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763588" y="1316038"/>
            <a:ext cx="7131050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787400" y="2946400"/>
            <a:ext cx="763746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1609725" indent="-1609725"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holiday, bring, give, song</a:t>
            </a:r>
          </a:p>
          <a:p>
            <a:pPr marL="1609725" indent="-1609725"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Christmas, on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Christmas 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609725" indent="-1609725"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Merry Christmas! 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609725" indent="-81280"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 is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Christmas?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25602" name="Picture 39" descr="구름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40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25605" name="Picture 16" descr="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8997" y="1329273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430187" y="260721"/>
            <a:ext cx="4719882" cy="64632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6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What’s Christmas?</a:t>
            </a:r>
          </a:p>
        </p:txBody>
      </p:sp>
      <p:sp>
        <p:nvSpPr>
          <p:cNvPr id="6146" name="矩形 2"/>
          <p:cNvSpPr>
            <a:spLocks noChangeArrowheads="1"/>
          </p:cNvSpPr>
          <p:nvPr/>
        </p:nvSpPr>
        <p:spPr bwMode="auto">
          <a:xfrm>
            <a:off x="936625" y="1139825"/>
            <a:ext cx="7734300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Christmas is a Western holiday. On a holiday, people don’t work. Children don’t go to school. 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At Christmas, we have Christmas trees, lights and Santa.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              I love Christmas! This is a Christmas tree. It’s so 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         beautiful! These are Christmas lights on our house.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</a:t>
            </a:r>
          </a:p>
          <a:p>
            <a:pPr>
              <a:lnSpc>
                <a:spcPct val="130000"/>
              </a:lnSpc>
            </a:pPr>
            <a:endParaRPr lang="en-US" altLang="zh-CN" sz="20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        Christmas tree                         Christmas light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14" descr="C:\Users\Claier\Desktop\冀教6英语资料\小动画和图片\Unit 4 图片\00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9788" y="2547938"/>
            <a:ext cx="15589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C:\Users\Claier\Desktop\冀教6英语资料\小动画和图片\Unit 4 图片\00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0425" y="3956050"/>
            <a:ext cx="21717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6" descr="C:\Users\Claier\Desktop\冀教6英语资料\小动画和图片\Unit 4 图片\003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2400" y="3986213"/>
            <a:ext cx="2130425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312738" y="1027113"/>
            <a:ext cx="841375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           This is Santa. Who is he? He is a merry man in red clothes. 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           Children say he brings gifts on Christmas.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              We invite our family and friends to our house.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Please come for Christmas!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They bring gifts for us. Hello! Merry Christmas!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Merry Christmas! Grandpa! Grandma!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We give our family and friends gifts, too.  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Thank you</a:t>
            </a:r>
            <a:r>
              <a:rPr lang="zh-CN" altLang="en-US" sz="2000" b="1" dirty="0">
                <a:latin typeface="Times New Roman" panose="02020603050405020304" pitchFamily="18" charset="0"/>
              </a:rPr>
              <a:t>！</a:t>
            </a:r>
            <a:endParaRPr lang="en-US" altLang="zh-CN" sz="20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We sing Christmas songs. We have fun together!</a:t>
            </a:r>
          </a:p>
          <a:p>
            <a:pPr>
              <a:lnSpc>
                <a:spcPct val="130000"/>
              </a:lnSpc>
            </a:pPr>
            <a:endParaRPr lang="en-US" altLang="zh-CN" sz="20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                                    When is Christmas?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                                     It’s December 25!</a:t>
            </a:r>
            <a:endParaRPr lang="zh-CN" altLang="en-US" sz="20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                                     I’m excited!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 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4" descr="C:\Users\Claier\Desktop\冀教6英语资料\小动画和图片\Unit 4 图片\004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125" y="989013"/>
            <a:ext cx="1698625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7" descr="C:\Users\Claier\Desktop\冀教6英语资料\小动画和图片\Unit 4 图片\007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0938" y="4721225"/>
            <a:ext cx="21844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6878638" y="2813050"/>
            <a:ext cx="1647825" cy="12207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dirty="0"/>
          </a:p>
        </p:txBody>
      </p:sp>
      <p:pic>
        <p:nvPicPr>
          <p:cNvPr id="7173" name="Picture 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5950" y="2911475"/>
            <a:ext cx="15065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25"/>
          <p:cNvSpPr txBox="1"/>
          <p:nvPr/>
        </p:nvSpPr>
        <p:spPr>
          <a:xfrm>
            <a:off x="2430187" y="260721"/>
            <a:ext cx="4719882" cy="64632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6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What’s Christmas?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文本框 17"/>
          <p:cNvSpPr txBox="1">
            <a:spLocks noChangeArrowheads="1"/>
          </p:cNvSpPr>
          <p:nvPr/>
        </p:nvSpPr>
        <p:spPr bwMode="auto">
          <a:xfrm>
            <a:off x="2813050" y="1519238"/>
            <a:ext cx="5913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holiday /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hɒlədeɪ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假日；节日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1041400" y="16081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6" name="文本框 19"/>
          <p:cNvSpPr txBox="1">
            <a:spLocks noChangeArrowheads="1"/>
          </p:cNvSpPr>
          <p:nvPr/>
        </p:nvSpPr>
        <p:spPr bwMode="auto">
          <a:xfrm>
            <a:off x="1300163" y="1589088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2270125" y="2152650"/>
            <a:ext cx="7578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often visit my grandparents in winter holiday.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我经常在寒假去看望我的祖父母。</a:t>
            </a: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820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9713" y="14938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矩形 2"/>
          <p:cNvSpPr>
            <a:spLocks noChangeArrowheads="1"/>
          </p:cNvSpPr>
          <p:nvPr/>
        </p:nvSpPr>
        <p:spPr bwMode="auto">
          <a:xfrm>
            <a:off x="2286000" y="3278188"/>
            <a:ext cx="774700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summer holiday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暑假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winter holiday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寒假                        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have / take a holiday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休假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ea typeface="黑体" panose="02010609060101010101" pitchFamily="49" charset="-122"/>
              </a:rPr>
              <a:t>                  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6404" name="矩形 5"/>
          <p:cNvSpPr>
            <a:spLocks noChangeArrowheads="1"/>
          </p:cNvSpPr>
          <p:nvPr/>
        </p:nvSpPr>
        <p:spPr bwMode="auto">
          <a:xfrm>
            <a:off x="6445250" y="5757863"/>
            <a:ext cx="1717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weekday</a:t>
            </a:r>
          </a:p>
          <a:p>
            <a:pPr algn="ctr"/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（工作日）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                          </a:t>
            </a:r>
          </a:p>
        </p:txBody>
      </p:sp>
      <p:sp>
        <p:nvSpPr>
          <p:cNvPr id="8203" name="矩形 1"/>
          <p:cNvSpPr>
            <a:spLocks noChangeArrowheads="1"/>
          </p:cNvSpPr>
          <p:nvPr/>
        </p:nvSpPr>
        <p:spPr bwMode="auto">
          <a:xfrm>
            <a:off x="1293813" y="2286000"/>
            <a:ext cx="1190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 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8204" name="矩形 2"/>
          <p:cNvSpPr>
            <a:spLocks noChangeArrowheads="1"/>
          </p:cNvSpPr>
          <p:nvPr/>
        </p:nvSpPr>
        <p:spPr bwMode="auto">
          <a:xfrm>
            <a:off x="1322388" y="3411538"/>
            <a:ext cx="1111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短语：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8205" name="矩形 3"/>
          <p:cNvSpPr>
            <a:spLocks noChangeArrowheads="1"/>
          </p:cNvSpPr>
          <p:nvPr/>
        </p:nvSpPr>
        <p:spPr bwMode="auto">
          <a:xfrm>
            <a:off x="1296988" y="5119688"/>
            <a:ext cx="2117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谱系记忆</a:t>
            </a:r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法： 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2" name="矩形 2"/>
          <p:cNvSpPr>
            <a:spLocks noChangeArrowheads="1"/>
          </p:cNvSpPr>
          <p:nvPr/>
        </p:nvSpPr>
        <p:spPr bwMode="auto">
          <a:xfrm>
            <a:off x="2287588" y="4360863"/>
            <a:ext cx="7747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holidays</a:t>
            </a:r>
            <a:r>
              <a:rPr lang="en-US" altLang="zh-CN" dirty="0">
                <a:ea typeface="黑体" panose="02010609060101010101" pitchFamily="49" charset="-122"/>
              </a:rPr>
              <a:t>                  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8207" name="矩形 22"/>
          <p:cNvSpPr>
            <a:spLocks noChangeArrowheads="1"/>
          </p:cNvSpPr>
          <p:nvPr/>
        </p:nvSpPr>
        <p:spPr bwMode="auto">
          <a:xfrm>
            <a:off x="1323975" y="4464050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复数：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594100" y="5424488"/>
            <a:ext cx="3649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3594100" y="5424488"/>
            <a:ext cx="0" cy="422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7210425" y="5413375"/>
            <a:ext cx="0" cy="420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5487988" y="5414963"/>
            <a:ext cx="0" cy="4206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5208588" y="5037138"/>
            <a:ext cx="58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day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484438" y="5727700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holiday</a:t>
            </a:r>
          </a:p>
          <a:p>
            <a:pPr algn="ctr"/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（假日；节日）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379913" y="5770563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yesterday </a:t>
            </a:r>
          </a:p>
          <a:p>
            <a:pPr algn="ctr"/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（昨天） 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401" grpId="0"/>
      <p:bldP spid="16404" grpId="0"/>
      <p:bldP spid="22" grpId="0"/>
      <p:bldP spid="30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文本框 17"/>
          <p:cNvSpPr txBox="1">
            <a:spLocks noChangeArrowheads="1"/>
          </p:cNvSpPr>
          <p:nvPr/>
        </p:nvSpPr>
        <p:spPr bwMode="auto">
          <a:xfrm>
            <a:off x="2609850" y="1825625"/>
            <a:ext cx="576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invite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ɪn'vaɪt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v.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邀请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41400" y="195262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20" name="文本框 19"/>
          <p:cNvSpPr txBox="1">
            <a:spLocks noChangeArrowheads="1"/>
          </p:cNvSpPr>
          <p:nvPr/>
        </p:nvSpPr>
        <p:spPr bwMode="auto">
          <a:xfrm>
            <a:off x="1290638" y="1900238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2433638" y="2647950"/>
            <a:ext cx="59420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invited me to her birthday party.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她邀请我参加她的生日聚会。</a:t>
            </a: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2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9224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9713" y="1838325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298700" y="4332288"/>
            <a:ext cx="6889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invite  sb. to+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地点”意为“邀请某人去 某地” </a:t>
            </a:r>
          </a:p>
        </p:txBody>
      </p:sp>
      <p:sp>
        <p:nvSpPr>
          <p:cNvPr id="9226" name="矩形 1"/>
          <p:cNvSpPr>
            <a:spLocks noChangeArrowheads="1"/>
          </p:cNvSpPr>
          <p:nvPr/>
        </p:nvSpPr>
        <p:spPr bwMode="auto">
          <a:xfrm>
            <a:off x="1395413" y="2916238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9227" name="矩形 3"/>
          <p:cNvSpPr>
            <a:spLocks noChangeArrowheads="1"/>
          </p:cNvSpPr>
          <p:nvPr/>
        </p:nvSpPr>
        <p:spPr bwMode="auto">
          <a:xfrm>
            <a:off x="1273175" y="4592638"/>
            <a:ext cx="1190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用法：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文本框 17"/>
          <p:cNvSpPr txBox="1">
            <a:spLocks noChangeArrowheads="1"/>
          </p:cNvSpPr>
          <p:nvPr/>
        </p:nvSpPr>
        <p:spPr bwMode="auto">
          <a:xfrm>
            <a:off x="2933700" y="1492250"/>
            <a:ext cx="56070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bring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brɪŋ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带；带来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1041400" y="16081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44" name="文本框 19"/>
          <p:cNvSpPr txBox="1">
            <a:spLocks noChangeArrowheads="1"/>
          </p:cNvSpPr>
          <p:nvPr/>
        </p:nvSpPr>
        <p:spPr bwMode="auto">
          <a:xfrm>
            <a:off x="1300163" y="1589088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3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46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0247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9713" y="14938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矩形 2"/>
          <p:cNvSpPr>
            <a:spLocks noChangeArrowheads="1"/>
          </p:cNvSpPr>
          <p:nvPr/>
        </p:nvSpPr>
        <p:spPr bwMode="auto">
          <a:xfrm>
            <a:off x="676275" y="3806825"/>
            <a:ext cx="774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a typeface="黑体" panose="02010609060101010101" pitchFamily="49" charset="-122"/>
              </a:rPr>
              <a:t>                  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6404" name="矩形 5"/>
          <p:cNvSpPr>
            <a:spLocks noChangeArrowheads="1"/>
          </p:cNvSpPr>
          <p:nvPr/>
        </p:nvSpPr>
        <p:spPr bwMode="auto">
          <a:xfrm>
            <a:off x="3008313" y="3662363"/>
            <a:ext cx="661193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 + ring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（戒指）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bring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016125" y="2243138"/>
            <a:ext cx="6723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want to bring a book for her.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我想要给她带本书。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371725" y="2976563"/>
            <a:ext cx="7056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ring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戒指                                                     </a:t>
            </a:r>
          </a:p>
        </p:txBody>
      </p:sp>
      <p:sp>
        <p:nvSpPr>
          <p:cNvPr id="10252" name="矩形 3"/>
          <p:cNvSpPr>
            <a:spLocks noChangeArrowheads="1"/>
          </p:cNvSpPr>
          <p:nvPr/>
        </p:nvSpPr>
        <p:spPr bwMode="auto">
          <a:xfrm>
            <a:off x="1079500" y="2366963"/>
            <a:ext cx="11128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0253" name="矩形 4"/>
          <p:cNvSpPr>
            <a:spLocks noChangeArrowheads="1"/>
          </p:cNvSpPr>
          <p:nvPr/>
        </p:nvSpPr>
        <p:spPr bwMode="auto">
          <a:xfrm>
            <a:off x="1019175" y="3116263"/>
            <a:ext cx="149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形近词：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0254" name="矩形 5"/>
          <p:cNvSpPr>
            <a:spLocks noChangeArrowheads="1"/>
          </p:cNvSpPr>
          <p:nvPr/>
        </p:nvSpPr>
        <p:spPr bwMode="auto">
          <a:xfrm>
            <a:off x="1014413" y="3776663"/>
            <a:ext cx="2195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4F81BD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加法记忆法：</a:t>
            </a:r>
            <a:r>
              <a:rPr lang="zh-CN" altLang="en-US" sz="2400" b="1" dirty="0">
                <a:solidFill>
                  <a:srgbClr val="4F81BD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017713" y="4359275"/>
            <a:ext cx="6724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bring 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for sb. = bring sb.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为某人带来某物</a:t>
            </a:r>
          </a:p>
        </p:txBody>
      </p:sp>
      <p:sp>
        <p:nvSpPr>
          <p:cNvPr id="10256" name="矩形 23"/>
          <p:cNvSpPr>
            <a:spLocks noChangeArrowheads="1"/>
          </p:cNvSpPr>
          <p:nvPr/>
        </p:nvSpPr>
        <p:spPr bwMode="auto">
          <a:xfrm>
            <a:off x="1082675" y="446722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0257" name="矩形 26"/>
          <p:cNvSpPr>
            <a:spLocks noChangeArrowheads="1"/>
          </p:cNvSpPr>
          <p:nvPr/>
        </p:nvSpPr>
        <p:spPr bwMode="auto">
          <a:xfrm>
            <a:off x="1084263" y="517366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8" name="文本框 17"/>
          <p:cNvSpPr txBox="1">
            <a:spLocks noChangeArrowheads="1"/>
          </p:cNvSpPr>
          <p:nvPr/>
        </p:nvSpPr>
        <p:spPr bwMode="auto">
          <a:xfrm>
            <a:off x="1985963" y="5075238"/>
            <a:ext cx="6753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They bring gifts for us. = They bring us gifts.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他们给我们带来礼物。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/>
      <p:bldP spid="2" grpId="0"/>
      <p:bldP spid="3" grpId="0"/>
      <p:bldP spid="23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267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1268" name="组合 26"/>
          <p:cNvGrpSpPr/>
          <p:nvPr/>
        </p:nvGrpSpPr>
        <p:grpSpPr bwMode="auto">
          <a:xfrm>
            <a:off x="731838" y="1892300"/>
            <a:ext cx="1244600" cy="461963"/>
            <a:chOff x="1235491" y="4806950"/>
            <a:chExt cx="1243359" cy="462192"/>
          </a:xfrm>
        </p:grpSpPr>
        <p:sp>
          <p:nvSpPr>
            <p:cNvPr id="11269" name="TextBox 3"/>
            <p:cNvSpPr txBox="1">
              <a:spLocks noChangeArrowheads="1"/>
            </p:cNvSpPr>
            <p:nvPr/>
          </p:nvSpPr>
          <p:spPr bwMode="auto">
            <a:xfrm>
              <a:off x="1488250" y="4806950"/>
              <a:ext cx="990600" cy="4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1270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1993900" y="1652588"/>
            <a:ext cx="616108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单项选择。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friends _______ me some gifts on my birthday.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have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　　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 bring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　　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 put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33825" y="2601913"/>
            <a:ext cx="396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1492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291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292" name="矩形 2"/>
          <p:cNvSpPr>
            <a:spLocks noChangeArrowheads="1"/>
          </p:cNvSpPr>
          <p:nvPr/>
        </p:nvSpPr>
        <p:spPr bwMode="auto">
          <a:xfrm>
            <a:off x="287338" y="1349375"/>
            <a:ext cx="7747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>
                <a:ea typeface="黑体" panose="02010609060101010101" pitchFamily="49" charset="-122"/>
              </a:rPr>
              <a:t>                  </a:t>
            </a:r>
            <a:endParaRPr lang="zh-CN" altLang="en-US" sz="2200">
              <a:ea typeface="黑体" panose="02010609060101010101" pitchFamily="49" charset="-122"/>
            </a:endParaRPr>
          </a:p>
        </p:txBody>
      </p:sp>
      <p:sp>
        <p:nvSpPr>
          <p:cNvPr id="12293" name="矩形 1"/>
          <p:cNvSpPr>
            <a:spLocks noChangeArrowheads="1"/>
          </p:cNvSpPr>
          <p:nvPr/>
        </p:nvSpPr>
        <p:spPr bwMode="auto">
          <a:xfrm>
            <a:off x="938213" y="1633538"/>
            <a:ext cx="603726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>
                <a:latin typeface="Times New Roman" panose="02020603050405020304" pitchFamily="18" charset="0"/>
              </a:rPr>
              <a:t> 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78038" y="1538288"/>
            <a:ext cx="4165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take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）带走</a:t>
            </a:r>
            <a:endParaRPr lang="zh-CN" altLang="en-US" sz="2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40050" y="2106613"/>
            <a:ext cx="59229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在语言学习中，可以给图片加上标签，或者看到单词与词组时产生视觉想象。研究表明，利用图片学习的效果显著。</a:t>
            </a:r>
          </a:p>
        </p:txBody>
      </p:sp>
      <p:sp>
        <p:nvSpPr>
          <p:cNvPr id="12296" name="矩形 20"/>
          <p:cNvSpPr>
            <a:spLocks noChangeArrowheads="1"/>
          </p:cNvSpPr>
          <p:nvPr/>
        </p:nvSpPr>
        <p:spPr bwMode="auto">
          <a:xfrm>
            <a:off x="574675" y="2195513"/>
            <a:ext cx="25955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 b="1">
                <a:solidFill>
                  <a:srgbClr val="4F81BD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视觉图像联想法：</a:t>
            </a:r>
            <a:r>
              <a:rPr lang="zh-CN" altLang="en-US" sz="2200" b="1">
                <a:solidFill>
                  <a:srgbClr val="4F81BD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200">
              <a:ea typeface="黑体" panose="02010609060101010101" pitchFamily="49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631950" y="4198938"/>
            <a:ext cx="7939088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Please bring the books here.</a:t>
            </a:r>
          </a:p>
          <a:p>
            <a:pPr>
              <a:lnSpc>
                <a:spcPct val="150000"/>
              </a:lnSpc>
            </a:pP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请把这些书带到这里来。（从别处带到说话处来）</a:t>
            </a:r>
          </a:p>
          <a:p>
            <a:pPr>
              <a:lnSpc>
                <a:spcPct val="150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Please take the books there.</a:t>
            </a:r>
          </a:p>
          <a:p>
            <a:pPr>
              <a:lnSpc>
                <a:spcPct val="150000"/>
              </a:lnSpc>
            </a:pP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请把这些书带到那里去。（从说话处带到别处去）</a:t>
            </a:r>
          </a:p>
        </p:txBody>
      </p:sp>
      <p:sp>
        <p:nvSpPr>
          <p:cNvPr id="12298" name="矩形 1"/>
          <p:cNvSpPr>
            <a:spLocks noChangeArrowheads="1"/>
          </p:cNvSpPr>
          <p:nvPr/>
        </p:nvSpPr>
        <p:spPr bwMode="auto">
          <a:xfrm>
            <a:off x="760413" y="4303713"/>
            <a:ext cx="10350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2200">
              <a:ea typeface="黑体" panose="02010609060101010101" pitchFamily="49" charset="-122"/>
            </a:endParaRPr>
          </a:p>
        </p:txBody>
      </p:sp>
      <p:sp>
        <p:nvSpPr>
          <p:cNvPr id="12299" name="矩形 2"/>
          <p:cNvSpPr>
            <a:spLocks noChangeArrowheads="1"/>
          </p:cNvSpPr>
          <p:nvPr/>
        </p:nvSpPr>
        <p:spPr bwMode="auto">
          <a:xfrm>
            <a:off x="715963" y="1558925"/>
            <a:ext cx="1320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反义词：</a:t>
            </a:r>
            <a:endParaRPr lang="zh-CN" altLang="en-US" sz="2200">
              <a:ea typeface="黑体" panose="02010609060101010101" pitchFamily="49" charset="-122"/>
            </a:endParaRPr>
          </a:p>
        </p:txBody>
      </p:sp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3313" y="3151188"/>
            <a:ext cx="26193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2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1350</Words>
  <Application>Microsoft Office PowerPoint</Application>
  <PresentationFormat>全屏显示(4:3)</PresentationFormat>
  <Paragraphs>219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Adobe 黑体 Std R</vt:lpstr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2023-01-17T02:12:57Z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8BA5164665AA408089E9A9F56270B1F1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