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8" r:id="rId3"/>
    <p:sldId id="275" r:id="rId4"/>
    <p:sldId id="274" r:id="rId5"/>
    <p:sldId id="273" r:id="rId6"/>
    <p:sldId id="272" r:id="rId7"/>
    <p:sldId id="271" r:id="rId8"/>
    <p:sldId id="270" r:id="rId9"/>
    <p:sldId id="269" r:id="rId10"/>
    <p:sldId id="268" r:id="rId11"/>
    <p:sldId id="267" r:id="rId12"/>
    <p:sldId id="266" r:id="rId13"/>
    <p:sldId id="265" r:id="rId14"/>
    <p:sldId id="263" r:id="rId15"/>
    <p:sldId id="264" r:id="rId16"/>
    <p:sldId id="262" r:id="rId17"/>
    <p:sldId id="276" r:id="rId18"/>
    <p:sldId id="257" r:id="rId19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0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KSO_CT2"/>
          <p:cNvSpPr>
            <a:spLocks noGrp="1"/>
          </p:cNvSpPr>
          <p:nvPr>
            <p:ph type="subTitle" idx="1"/>
          </p:nvPr>
        </p:nvSpPr>
        <p:spPr>
          <a:xfrm>
            <a:off x="3878857" y="4572000"/>
            <a:ext cx="3596637" cy="382282"/>
          </a:xfrm>
          <a:prstGeom prst="roundRect">
            <a:avLst>
              <a:gd name="adj" fmla="val 50000"/>
            </a:avLst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  <a:effectLst>
            <a:reflection blurRad="6350" stA="32000" endPos="5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ctr"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 dirty="0" smtClean="0"/>
          </a:p>
        </p:txBody>
      </p:sp>
      <p:sp>
        <p:nvSpPr>
          <p:cNvPr id="7" name="KSO_CT1"/>
          <p:cNvSpPr>
            <a:spLocks noGrp="1"/>
          </p:cNvSpPr>
          <p:nvPr>
            <p:ph type="title"/>
          </p:nvPr>
        </p:nvSpPr>
        <p:spPr>
          <a:xfrm>
            <a:off x="2403569" y="2943503"/>
            <a:ext cx="6547213" cy="1514327"/>
          </a:xfrm>
        </p:spPr>
        <p:txBody>
          <a:bodyPr/>
          <a:lstStyle>
            <a:lvl1pPr algn="ctr">
              <a:defRPr lang="zh-CN" altLang="en-US" sz="2800" baseline="0" dirty="0"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/>
                <a:latin typeface="Arial Rounded MT Bold" panose="020F070403050403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2F704-E726-44D1-B878-969A0B06B7C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1E579-3D5B-4B5D-B756-5B5D998F170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934644" y="457200"/>
            <a:ext cx="2949178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 noChangeAspect="1"/>
          </p:cNvSpPr>
          <p:nvPr>
            <p:ph type="pic" idx="1"/>
          </p:nvPr>
        </p:nvSpPr>
        <p:spPr>
          <a:xfrm>
            <a:off x="4082125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en-US" noProof="0" dirty="0"/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934644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AEF03-3385-41FB-9CA3-20BE758DA21D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B9786-BBE7-4A10-B4DE-FE6B40F78EC0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78F6F-7E17-4C1A-B6F6-86D1D21D2EFF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648D3-78ED-4604-98C7-87111195868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 orient="vert"/>
          </p:nvPr>
        </p:nvSpPr>
        <p:spPr>
          <a:xfrm>
            <a:off x="7628467" y="365125"/>
            <a:ext cx="886883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>
          <a:xfrm>
            <a:off x="1585381" y="365125"/>
            <a:ext cx="5949952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5C716-9615-4506-8AED-0E5E91EBFF4A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E9A78-0978-4BE0-9392-ED22CA802D6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FB09D-79BC-4C62-BC13-4D0FE5568EA7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FAFF0-8A0F-40E4-B9CB-F9BEA95C55C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57505" indent="-357505">
              <a:buClr>
                <a:schemeClr val="accent6">
                  <a:lumMod val="75000"/>
                </a:schemeClr>
              </a:buClr>
              <a:buSzPct val="120000"/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FB09D-79BC-4C62-BC13-4D0FE5568EA7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FAFF0-8A0F-40E4-B9CB-F9BEA95C55C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0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92516" y="2343697"/>
            <a:ext cx="5995988" cy="1235075"/>
          </a:xfrm>
        </p:spPr>
        <p:txBody>
          <a:bodyPr>
            <a:normAutofit/>
          </a:bodyPr>
          <a:lstStyle>
            <a:lvl1pPr algn="ctr">
              <a:defRPr sz="4400">
                <a:effectLst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2865379" y="3739079"/>
            <a:ext cx="3450263" cy="380246"/>
          </a:xfrm>
          <a:prstGeom prst="roundRect">
            <a:avLst>
              <a:gd name="adj" fmla="val 50000"/>
            </a:avLst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  <a:effectLst>
            <a:reflection blurRad="6350" stA="32000" endPos="5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rtlCol="0" anchor="ctr">
            <a:noAutofit/>
          </a:bodyPr>
          <a:lstStyle>
            <a:lvl1pPr marL="357505" indent="-357505">
              <a:buFont typeface="Arial" panose="020B0604020202020204" pitchFamily="34" charset="0"/>
              <a:buNone/>
              <a:defRPr lang="en-US" altLang="zh-CN" sz="18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1514A-342E-4B76-97C8-B6318F0B66C5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998D1-D491-4DBC-B265-FA849C8D97B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049867" y="1244600"/>
            <a:ext cx="3810000" cy="49323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4889499" y="1244600"/>
            <a:ext cx="3820587" cy="49323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6B921-3416-452D-95B8-3E0B4001942F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7AF72-3706-4E32-A314-5DBB9F5DB42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727199" y="118532"/>
            <a:ext cx="6984076" cy="71702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76" y="1376362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824576" y="2200274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884" y="1376362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4823884" y="2200274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7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5D999-C6D2-41F6-B752-D76341183AAB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8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C94C3-8937-4A06-838C-BE90A9922D2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1BD82-A8B3-44E1-B78B-E98CE7B2AA11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C36C3-88D2-4727-9654-025E4DBD520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05474-7DD0-4078-997D-515DF3EF100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42299-B2EC-40F2-83F6-D159D0D48F7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858442" y="533402"/>
            <a:ext cx="2949178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4115992" y="1063628"/>
            <a:ext cx="4629150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858442" y="2133602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F1552-45D2-44C8-89BE-DD897231DD0D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3EB4D-8843-4D1C-AF4E-F5D6CCEDA55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8"/>
          <p:cNvPicPr>
            <a:picLocks noChangeAspect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-9525" y="0"/>
            <a:ext cx="91614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-9525" y="0"/>
            <a:ext cx="916146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64000"/>
                </a:schemeClr>
              </a:gs>
              <a:gs pos="5000">
                <a:schemeClr val="bg1">
                  <a:alpha val="66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87363" y="304800"/>
            <a:ext cx="8223250" cy="8096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/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1029" name="KSO_BC1"/>
          <p:cNvSpPr>
            <a:spLocks noGrp="1"/>
          </p:cNvSpPr>
          <p:nvPr>
            <p:ph type="body" idx="1"/>
          </p:nvPr>
        </p:nvSpPr>
        <p:spPr bwMode="auto">
          <a:xfrm>
            <a:off x="487363" y="1366838"/>
            <a:ext cx="8213725" cy="519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9BA0E2E-4AC8-4A4E-999D-BBF940EBC848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CC8E72B-351F-43D6-8059-D3E15DE8E6F4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altLang="en-US" sz="3600" b="1" kern="1200" dirty="0">
          <a:blipFill dpi="0" rotWithShape="1">
            <a:blip r:embed="rId15"/>
            <a:srcRect/>
            <a:stretch>
              <a:fillRect/>
            </a:stretch>
          </a:blipFill>
          <a:effectLst>
            <a:reflection blurRad="6350" stA="38000" endPos="50000" dist="60007" dir="5400000" sy="-100000" algn="bl" rotWithShape="0"/>
          </a:effectLst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9pPr>
    </p:titleStyle>
    <p:bodyStyle>
      <a:lvl1pPr marL="357505" indent="-357505" algn="just" rtl="0" eaLnBrk="0" fontAlgn="base" hangingPunct="0">
        <a:lnSpc>
          <a:spcPct val="110000"/>
        </a:lnSpc>
        <a:spcBef>
          <a:spcPts val="1800"/>
        </a:spcBef>
        <a:spcAft>
          <a:spcPct val="0"/>
        </a:spcAft>
        <a:buClr>
          <a:srgbClr val="BF9000"/>
        </a:buClr>
        <a:buSzPct val="120000"/>
        <a:buBlip>
          <a:blip r:embed="rId16"/>
        </a:buBlip>
        <a:defRPr sz="2000" kern="1200">
          <a:solidFill>
            <a:srgbClr val="657B3E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357505" indent="-357505" algn="just" rtl="0" eaLnBrk="0" fontAlgn="base" hangingPunct="0">
        <a:lnSpc>
          <a:spcPct val="130000"/>
        </a:lnSpc>
        <a:spcBef>
          <a:spcPct val="0"/>
        </a:spcBef>
        <a:spcAft>
          <a:spcPts val="600"/>
        </a:spcAft>
        <a:buClr>
          <a:srgbClr val="9BD4C1"/>
        </a:buClr>
        <a:buFont typeface="幼圆" panose="02010509060101010101" pitchFamily="49" charset="-122"/>
        <a:buChar char=" "/>
        <a:defRPr sz="1600" kern="1200">
          <a:solidFill>
            <a:srgbClr val="6B6B6B"/>
          </a:solidFill>
          <a:latin typeface="幼圆" panose="02010509060101010101" pitchFamily="49" charset="-122"/>
          <a:ea typeface="幼圆" panose="02010509060101010101" pitchFamily="49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3"/>
          <p:cNvSpPr txBox="1">
            <a:spLocks noChangeArrowheads="1"/>
          </p:cNvSpPr>
          <p:nvPr/>
        </p:nvSpPr>
        <p:spPr bwMode="auto">
          <a:xfrm>
            <a:off x="1475656" y="1916832"/>
            <a:ext cx="766834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6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Unit 6</a:t>
            </a:r>
          </a:p>
          <a:p>
            <a:pPr algn="ctr" eaLnBrk="1" hangingPunct="1"/>
            <a:r>
              <a:rPr lang="en-US" altLang="zh-CN" sz="6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Is it your </a:t>
            </a:r>
            <a:r>
              <a:rPr lang="en-US" altLang="zh-CN" sz="6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skirt</a:t>
            </a:r>
            <a:endParaRPr lang="en-US" altLang="zh-CN" sz="6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134939" y="5541989"/>
            <a:ext cx="277992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2"/>
          <p:cNvSpPr txBox="1">
            <a:spLocks noChangeArrowheads="1"/>
          </p:cNvSpPr>
          <p:nvPr/>
        </p:nvSpPr>
        <p:spPr bwMode="auto">
          <a:xfrm>
            <a:off x="2771775" y="260350"/>
            <a:ext cx="35290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4000" b="1" dirty="0">
                <a:solidFill>
                  <a:srgbClr val="00B05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翻译</a:t>
            </a:r>
          </a:p>
        </p:txBody>
      </p:sp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0" y="2349500"/>
            <a:ext cx="59404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000" dirty="0">
                <a:solidFill>
                  <a:srgbClr val="FFC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打扰了，这是你的外套吗？</a:t>
            </a:r>
          </a:p>
        </p:txBody>
      </p:sp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507163" y="981075"/>
            <a:ext cx="2636837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187450" y="4508500"/>
            <a:ext cx="55435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  <a:ea typeface="幼圆" panose="02010509060101010101" pitchFamily="49" charset="-122"/>
              </a:rPr>
              <a:t>Excuse me, is this your coat?</a:t>
            </a:r>
            <a:endParaRPr lang="zh-CN" altLang="en-US" sz="4000" dirty="0">
              <a:solidFill>
                <a:srgbClr val="FF0000"/>
              </a:solidFill>
              <a:latin typeface="Times New Roman" panose="02020603050405020304" pitchFamily="18" charset="0"/>
              <a:ea typeface="幼圆" panose="020105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991225" y="1052513"/>
            <a:ext cx="315277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Box 3"/>
          <p:cNvSpPr txBox="1">
            <a:spLocks noChangeArrowheads="1"/>
          </p:cNvSpPr>
          <p:nvPr/>
        </p:nvSpPr>
        <p:spPr bwMode="auto">
          <a:xfrm>
            <a:off x="0" y="1989138"/>
            <a:ext cx="5940425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dirty="0">
                <a:solidFill>
                  <a:srgbClr val="FFC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1.</a:t>
            </a:r>
            <a:r>
              <a:rPr lang="zh-CN" altLang="en-US" sz="4000" dirty="0">
                <a:solidFill>
                  <a:srgbClr val="FFC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那是你的毛衣吗？</a:t>
            </a:r>
            <a:endParaRPr lang="en-US" altLang="zh-CN" sz="4000" dirty="0">
              <a:solidFill>
                <a:srgbClr val="FFC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eaLnBrk="1" hangingPunct="1"/>
            <a:r>
              <a:rPr lang="en-US" altLang="zh-CN" sz="4000" dirty="0">
                <a:solidFill>
                  <a:srgbClr val="FFC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</a:t>
            </a:r>
            <a:r>
              <a:rPr lang="en-US" altLang="zh-CN" sz="4000" dirty="0" smtClean="0">
                <a:solidFill>
                  <a:srgbClr val="FFC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.</a:t>
            </a:r>
            <a:r>
              <a:rPr lang="zh-CN" altLang="en-US" sz="4000" b="1" dirty="0" smtClean="0">
                <a:solidFill>
                  <a:srgbClr val="FFC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不</a:t>
            </a:r>
            <a:r>
              <a:rPr lang="zh-CN" altLang="en-US" sz="4000" dirty="0">
                <a:solidFill>
                  <a:srgbClr val="FFC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是，这个才是我的。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042988" y="4292600"/>
            <a:ext cx="554355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42950" indent="-7429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  <a:ea typeface="幼圆" panose="02010509060101010101" pitchFamily="49" charset="-122"/>
              </a:rPr>
              <a:t>Is that your sweater?</a:t>
            </a:r>
          </a:p>
          <a:p>
            <a:pPr eaLnBrk="1" hangingPunct="1">
              <a:buFontTx/>
              <a:buAutoNum type="arabicPeriod"/>
            </a:pPr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  <a:ea typeface="幼圆" panose="02010509060101010101" pitchFamily="49" charset="-122"/>
              </a:rPr>
              <a:t>No, it isn’t. This is my sweater.</a:t>
            </a:r>
            <a:endParaRPr lang="zh-CN" altLang="en-US" sz="4000" dirty="0">
              <a:solidFill>
                <a:srgbClr val="FF0000"/>
              </a:solidFill>
              <a:latin typeface="Times New Roman" panose="02020603050405020304" pitchFamily="18" charset="0"/>
              <a:ea typeface="幼圆" panose="020105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620713"/>
            <a:ext cx="3048000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0" y="1989138"/>
            <a:ext cx="5940425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>
                <a:solidFill>
                  <a:srgbClr val="FFC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1.</a:t>
            </a:r>
            <a:r>
              <a:rPr lang="zh-CN" altLang="en-US" sz="4000">
                <a:solidFill>
                  <a:srgbClr val="FFC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那是你的毛衣吗？</a:t>
            </a:r>
            <a:endParaRPr lang="en-US" altLang="zh-CN" sz="4000">
              <a:solidFill>
                <a:srgbClr val="FFC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eaLnBrk="1" hangingPunct="1"/>
            <a:r>
              <a:rPr lang="en-US" altLang="zh-CN" sz="4000">
                <a:solidFill>
                  <a:srgbClr val="FFC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2. </a:t>
            </a:r>
            <a:r>
              <a:rPr lang="zh-CN" altLang="en-US" sz="4000">
                <a:solidFill>
                  <a:srgbClr val="FFC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是的，谢谢。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042988" y="4292600"/>
            <a:ext cx="55435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42950" indent="-7429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en-US" altLang="zh-CN" sz="4000">
                <a:solidFill>
                  <a:srgbClr val="FF0000"/>
                </a:solidFill>
                <a:latin typeface="Times New Roman" panose="02020603050405020304" pitchFamily="18" charset="0"/>
                <a:ea typeface="幼圆" panose="02010509060101010101" pitchFamily="49" charset="-122"/>
              </a:rPr>
              <a:t>Is that your watch?</a:t>
            </a:r>
          </a:p>
          <a:p>
            <a:pPr eaLnBrk="1" hangingPunct="1">
              <a:buFontTx/>
              <a:buAutoNum type="arabicPeriod"/>
            </a:pPr>
            <a:r>
              <a:rPr lang="en-US" altLang="zh-CN" sz="4000">
                <a:solidFill>
                  <a:srgbClr val="FF0000"/>
                </a:solidFill>
                <a:latin typeface="Times New Roman" panose="02020603050405020304" pitchFamily="18" charset="0"/>
                <a:ea typeface="幼圆" panose="02010509060101010101" pitchFamily="49" charset="-122"/>
              </a:rPr>
              <a:t>Yes, it is. Thank you.</a:t>
            </a:r>
            <a:endParaRPr lang="zh-CN" altLang="en-US" sz="4000">
              <a:solidFill>
                <a:srgbClr val="FF0000"/>
              </a:solidFill>
              <a:latin typeface="Times New Roman" panose="02020603050405020304" pitchFamily="18" charset="0"/>
              <a:ea typeface="幼圆" panose="020105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19675" y="0"/>
            <a:ext cx="4124325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Box 3"/>
          <p:cNvSpPr txBox="1">
            <a:spLocks noChangeArrowheads="1"/>
          </p:cNvSpPr>
          <p:nvPr/>
        </p:nvSpPr>
        <p:spPr bwMode="auto">
          <a:xfrm>
            <a:off x="395288" y="2349500"/>
            <a:ext cx="5940425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>
                <a:solidFill>
                  <a:srgbClr val="FFC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1.</a:t>
            </a:r>
            <a:r>
              <a:rPr lang="zh-CN" altLang="en-US" sz="4000">
                <a:solidFill>
                  <a:srgbClr val="FFC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这是你的盒子吗？</a:t>
            </a:r>
            <a:endParaRPr lang="en-US" altLang="zh-CN" sz="4000">
              <a:solidFill>
                <a:srgbClr val="FFC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eaLnBrk="1" hangingPunct="1"/>
            <a:r>
              <a:rPr lang="en-US" altLang="zh-CN" sz="4000">
                <a:solidFill>
                  <a:srgbClr val="FFC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2. </a:t>
            </a:r>
            <a:r>
              <a:rPr lang="zh-CN" altLang="en-US" sz="4000">
                <a:solidFill>
                  <a:srgbClr val="FFC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不是，那个才是我的。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042988" y="4292600"/>
            <a:ext cx="554355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42950" indent="-7429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en-US" altLang="zh-CN" sz="4000">
                <a:solidFill>
                  <a:srgbClr val="FF0000"/>
                </a:solidFill>
                <a:latin typeface="Times New Roman" panose="02020603050405020304" pitchFamily="18" charset="0"/>
                <a:ea typeface="幼圆" panose="02010509060101010101" pitchFamily="49" charset="-122"/>
              </a:rPr>
              <a:t>Is this your box?</a:t>
            </a:r>
          </a:p>
          <a:p>
            <a:pPr eaLnBrk="1" hangingPunct="1">
              <a:buFontTx/>
              <a:buAutoNum type="arabicPeriod"/>
            </a:pPr>
            <a:r>
              <a:rPr lang="en-US" altLang="zh-CN" sz="4000">
                <a:solidFill>
                  <a:srgbClr val="FF0000"/>
                </a:solidFill>
                <a:latin typeface="Times New Roman" panose="02020603050405020304" pitchFamily="18" charset="0"/>
                <a:ea typeface="幼圆" panose="02010509060101010101" pitchFamily="49" charset="-122"/>
              </a:rPr>
              <a:t>No, it isn’t. That is my box.</a:t>
            </a:r>
            <a:endParaRPr lang="zh-CN" altLang="en-US" sz="4000">
              <a:solidFill>
                <a:srgbClr val="FF0000"/>
              </a:solidFill>
              <a:latin typeface="Times New Roman" panose="02020603050405020304" pitchFamily="18" charset="0"/>
              <a:ea typeface="幼圆" panose="020105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11638" y="0"/>
            <a:ext cx="4932362" cy="220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Box 3"/>
          <p:cNvSpPr txBox="1">
            <a:spLocks noChangeArrowheads="1"/>
          </p:cNvSpPr>
          <p:nvPr/>
        </p:nvSpPr>
        <p:spPr bwMode="auto">
          <a:xfrm>
            <a:off x="395288" y="2708275"/>
            <a:ext cx="59404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>
                <a:solidFill>
                  <a:srgbClr val="FFC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1.</a:t>
            </a:r>
            <a:r>
              <a:rPr lang="zh-CN" altLang="en-US" sz="4000">
                <a:solidFill>
                  <a:srgbClr val="FFC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这是你的学校吗？</a:t>
            </a:r>
            <a:endParaRPr lang="en-US" altLang="zh-CN" sz="4000">
              <a:solidFill>
                <a:srgbClr val="FFC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eaLnBrk="1" hangingPunct="1"/>
            <a:r>
              <a:rPr lang="en-US" altLang="zh-CN" sz="4000">
                <a:solidFill>
                  <a:srgbClr val="FFC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2. </a:t>
            </a:r>
            <a:r>
              <a:rPr lang="zh-CN" altLang="en-US" sz="4000">
                <a:solidFill>
                  <a:srgbClr val="FFC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是的。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042988" y="4292600"/>
            <a:ext cx="55435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42950" indent="-7429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en-US" altLang="zh-CN" sz="4000">
                <a:solidFill>
                  <a:srgbClr val="FF0000"/>
                </a:solidFill>
                <a:latin typeface="Times New Roman" panose="02020603050405020304" pitchFamily="18" charset="0"/>
                <a:ea typeface="幼圆" panose="02010509060101010101" pitchFamily="49" charset="-122"/>
              </a:rPr>
              <a:t>Is this your school?</a:t>
            </a:r>
          </a:p>
          <a:p>
            <a:pPr eaLnBrk="1" hangingPunct="1">
              <a:buFontTx/>
              <a:buAutoNum type="arabicPeriod"/>
            </a:pPr>
            <a:r>
              <a:rPr lang="en-US" altLang="zh-CN" sz="4000">
                <a:solidFill>
                  <a:srgbClr val="FF0000"/>
                </a:solidFill>
                <a:latin typeface="Times New Roman" panose="02020603050405020304" pitchFamily="18" charset="0"/>
                <a:ea typeface="幼圆" panose="02010509060101010101" pitchFamily="49" charset="-122"/>
              </a:rPr>
              <a:t>Yes, it is.</a:t>
            </a:r>
            <a:endParaRPr lang="zh-CN" altLang="en-US" sz="4000">
              <a:solidFill>
                <a:srgbClr val="FF0000"/>
              </a:solidFill>
              <a:latin typeface="Times New Roman" panose="02020603050405020304" pitchFamily="18" charset="0"/>
              <a:ea typeface="幼圆" panose="020105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1"/>
          <p:cNvSpPr txBox="1">
            <a:spLocks noChangeArrowheads="1"/>
          </p:cNvSpPr>
          <p:nvPr/>
        </p:nvSpPr>
        <p:spPr bwMode="auto">
          <a:xfrm>
            <a:off x="1763713" y="2565400"/>
            <a:ext cx="5616575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4000" dirty="0">
                <a:solidFill>
                  <a:srgbClr val="00B05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同桌间互相做对话练习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横卷形 1"/>
          <p:cNvSpPr/>
          <p:nvPr/>
        </p:nvSpPr>
        <p:spPr>
          <a:xfrm>
            <a:off x="250825" y="1412875"/>
            <a:ext cx="8677275" cy="3095625"/>
          </a:xfrm>
          <a:prstGeom prst="horizontalScroll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dirty="0">
                <a:latin typeface="华文楷体" panose="02010600040101010101" pitchFamily="2" charset="-122"/>
                <a:ea typeface="华文楷体" panose="02010600040101010101" pitchFamily="2" charset="-122"/>
              </a:rPr>
              <a:t>1. </a:t>
            </a:r>
            <a:r>
              <a:rPr lang="zh-CN" altLang="en-US" sz="4000" dirty="0">
                <a:latin typeface="华文楷体" panose="02010600040101010101" pitchFamily="2" charset="-122"/>
                <a:ea typeface="华文楷体" panose="02010600040101010101" pitchFamily="2" charset="-122"/>
              </a:rPr>
              <a:t>整理所学过的有关衣服的单词。</a:t>
            </a:r>
            <a:endParaRPr lang="en-US" altLang="zh-CN" sz="40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dirty="0">
                <a:latin typeface="华文楷体" panose="02010600040101010101" pitchFamily="2" charset="-122"/>
                <a:ea typeface="华文楷体" panose="02010600040101010101" pitchFamily="2" charset="-122"/>
              </a:rPr>
              <a:t>2. </a:t>
            </a:r>
            <a:r>
              <a:rPr lang="zh-CN" altLang="en-US" sz="4000" dirty="0">
                <a:latin typeface="华文楷体" panose="02010600040101010101" pitchFamily="2" charset="-122"/>
                <a:ea typeface="华文楷体" panose="02010600040101010101" pitchFamily="2" charset="-122"/>
              </a:rPr>
              <a:t>整理所学过的有关动物的单词。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1"/>
          <p:cNvSpPr txBox="1">
            <a:spLocks noChangeArrowheads="1"/>
          </p:cNvSpPr>
          <p:nvPr/>
        </p:nvSpPr>
        <p:spPr bwMode="auto">
          <a:xfrm>
            <a:off x="2267744" y="1340768"/>
            <a:ext cx="6572250" cy="335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6600" dirty="0">
                <a:solidFill>
                  <a:srgbClr val="00B050"/>
                </a:solidFill>
                <a:latin typeface="Franklin Gothic Book" panose="020B0503020102020204" pitchFamily="34" charset="0"/>
                <a:ea typeface="黑体" panose="02010609060101010101" pitchFamily="49" charset="-122"/>
              </a:rPr>
              <a:t>Homework:</a:t>
            </a:r>
          </a:p>
          <a:p>
            <a:pPr algn="ctr" eaLnBrk="1" hangingPunct="1"/>
            <a:endParaRPr lang="en-US" altLang="zh-CN" sz="6600" dirty="0">
              <a:solidFill>
                <a:srgbClr val="00B050"/>
              </a:solidFill>
              <a:latin typeface="Franklin Gothic Book" panose="020B0503020102020204" pitchFamily="34" charset="0"/>
              <a:ea typeface="黑体" panose="02010609060101010101" pitchFamily="49" charset="-122"/>
            </a:endParaRPr>
          </a:p>
          <a:p>
            <a:pPr eaLnBrk="1" hangingPunct="1"/>
            <a:r>
              <a:rPr lang="en-US" altLang="zh-CN" sz="4000" dirty="0">
                <a:solidFill>
                  <a:srgbClr val="00B050"/>
                </a:solidFill>
                <a:latin typeface="Franklin Gothic Book" panose="020B0503020102020204" pitchFamily="34" charset="0"/>
                <a:ea typeface="黑体" panose="02010609060101010101" pitchFamily="49" charset="-122"/>
              </a:rPr>
              <a:t>1.</a:t>
            </a:r>
            <a:r>
              <a:rPr lang="zh-CN" altLang="en-US" sz="4000" dirty="0">
                <a:solidFill>
                  <a:srgbClr val="00B050"/>
                </a:solidFill>
                <a:latin typeface="Franklin Gothic Book" panose="020B0503020102020204" pitchFamily="34" charset="0"/>
                <a:ea typeface="黑体" panose="02010609060101010101" pitchFamily="49" charset="-122"/>
              </a:rPr>
              <a:t>熟读本课句型</a:t>
            </a:r>
            <a:r>
              <a:rPr lang="en-US" altLang="zh-CN" sz="4000" dirty="0">
                <a:solidFill>
                  <a:srgbClr val="00B050"/>
                </a:solidFill>
                <a:latin typeface="Franklin Gothic Book" panose="020B0503020102020204" pitchFamily="34" charset="0"/>
                <a:ea typeface="黑体" panose="02010609060101010101" pitchFamily="49" charset="-122"/>
              </a:rPr>
              <a:t>;</a:t>
            </a:r>
          </a:p>
          <a:p>
            <a:pPr eaLnBrk="1" hangingPunct="1"/>
            <a:r>
              <a:rPr lang="en-US" altLang="zh-CN" sz="4000" dirty="0">
                <a:solidFill>
                  <a:srgbClr val="00B050"/>
                </a:solidFill>
                <a:latin typeface="Franklin Gothic Book" panose="020B0503020102020204" pitchFamily="34" charset="0"/>
                <a:ea typeface="黑体" panose="02010609060101010101" pitchFamily="49" charset="-122"/>
              </a:rPr>
              <a:t>2.</a:t>
            </a:r>
            <a:r>
              <a:rPr lang="zh-CN" altLang="en-US" sz="4000" dirty="0">
                <a:solidFill>
                  <a:srgbClr val="00B050"/>
                </a:solidFill>
                <a:latin typeface="Franklin Gothic Book" panose="020B0503020102020204" pitchFamily="34" charset="0"/>
                <a:ea typeface="黑体" panose="02010609060101010101" pitchFamily="49" charset="-122"/>
              </a:rPr>
              <a:t>抄写本课重点单词</a:t>
            </a:r>
            <a:r>
              <a:rPr lang="en-US" altLang="zh-CN" sz="4000" dirty="0">
                <a:solidFill>
                  <a:srgbClr val="00B050"/>
                </a:solidFill>
                <a:latin typeface="Franklin Gothic Book" panose="020B0503020102020204" pitchFamily="34" charset="0"/>
                <a:ea typeface="黑体" panose="02010609060101010101" pitchFamily="49" charset="-122"/>
              </a:rPr>
              <a:t>3</a:t>
            </a:r>
            <a:r>
              <a:rPr lang="zh-CN" altLang="en-US" sz="4000" dirty="0">
                <a:solidFill>
                  <a:srgbClr val="00B050"/>
                </a:solidFill>
                <a:latin typeface="Franklin Gothic Book" panose="020B0503020102020204" pitchFamily="34" charset="0"/>
                <a:ea typeface="黑体" panose="02010609060101010101" pitchFamily="49" charset="-122"/>
              </a:rPr>
              <a:t>遍。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1"/>
          <p:cNvSpPr txBox="1">
            <a:spLocks noChangeArrowheads="1"/>
          </p:cNvSpPr>
          <p:nvPr/>
        </p:nvSpPr>
        <p:spPr bwMode="auto">
          <a:xfrm>
            <a:off x="827088" y="2997200"/>
            <a:ext cx="78486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6000" b="1">
                <a:solidFill>
                  <a:srgbClr val="FFC00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Thank you</a:t>
            </a:r>
            <a:endParaRPr lang="zh-CN" altLang="en-US" sz="6000" b="1">
              <a:solidFill>
                <a:srgbClr val="FFC000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云形 2"/>
          <p:cNvSpPr/>
          <p:nvPr/>
        </p:nvSpPr>
        <p:spPr>
          <a:xfrm>
            <a:off x="3203575" y="0"/>
            <a:ext cx="3240088" cy="1081088"/>
          </a:xfrm>
          <a:prstGeom prst="cloud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dirty="0"/>
              <a:t>review</a:t>
            </a:r>
            <a:endParaRPr lang="zh-CN" altLang="en-US" sz="3600" dirty="0"/>
          </a:p>
        </p:txBody>
      </p:sp>
      <p:sp>
        <p:nvSpPr>
          <p:cNvPr id="4" name="横卷形 3"/>
          <p:cNvSpPr/>
          <p:nvPr/>
        </p:nvSpPr>
        <p:spPr>
          <a:xfrm>
            <a:off x="971550" y="2420938"/>
            <a:ext cx="7272338" cy="1871662"/>
          </a:xfrm>
          <a:prstGeom prst="horizontalScroll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dirty="0">
                <a:latin typeface="华文楷体" panose="02010600040101010101" pitchFamily="2" charset="-122"/>
                <a:ea typeface="华文楷体" panose="02010600040101010101" pitchFamily="2" charset="-122"/>
              </a:rPr>
              <a:t>大家一起唱字母歌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"/>
          <p:cNvSpPr txBox="1">
            <a:spLocks noChangeArrowheads="1"/>
          </p:cNvSpPr>
          <p:nvPr/>
        </p:nvSpPr>
        <p:spPr bwMode="auto">
          <a:xfrm>
            <a:off x="1258888" y="476250"/>
            <a:ext cx="6985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zh-CN" altLang="en-US" sz="3600" dirty="0">
                <a:solidFill>
                  <a:srgbClr val="7030A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快速说出下列衣服的英文名称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750" y="2060575"/>
            <a:ext cx="3524250" cy="261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9700" y="1628775"/>
            <a:ext cx="2835275" cy="376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1052513"/>
            <a:ext cx="2171700" cy="424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800" y="1484313"/>
            <a:ext cx="2881313" cy="357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云形 1"/>
          <p:cNvSpPr/>
          <p:nvPr/>
        </p:nvSpPr>
        <p:spPr>
          <a:xfrm>
            <a:off x="3203575" y="0"/>
            <a:ext cx="3240088" cy="1081088"/>
          </a:xfrm>
          <a:prstGeom prst="cloud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dirty="0"/>
              <a:t>learn</a:t>
            </a:r>
            <a:endParaRPr lang="zh-CN" altLang="en-US" sz="3600" dirty="0"/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1773238"/>
            <a:ext cx="3048000" cy="336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284663" y="2565400"/>
            <a:ext cx="4464050" cy="185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en-US" altLang="zh-CN" sz="4400" dirty="0">
                <a:solidFill>
                  <a:srgbClr val="00B0F0"/>
                </a:solidFill>
                <a:latin typeface="华文新魏" panose="02010800040101010101" pitchFamily="2" charset="-122"/>
                <a:ea typeface="华文楷体" panose="02010600040101010101" pitchFamily="2" charset="-122"/>
              </a:rPr>
              <a:t>coat</a:t>
            </a:r>
          </a:p>
          <a:p>
            <a:pPr algn="ctr" eaLnBrk="1" hangingPunct="1">
              <a:lnSpc>
                <a:spcPct val="130000"/>
              </a:lnSpc>
            </a:pPr>
            <a:r>
              <a:rPr lang="zh-CN" altLang="en-US" sz="4400" dirty="0">
                <a:solidFill>
                  <a:srgbClr val="00B0F0"/>
                </a:solidFill>
                <a:latin typeface="华文新魏" panose="02010800040101010101" pitchFamily="2" charset="-122"/>
                <a:ea typeface="华文楷体" panose="02010600040101010101" pitchFamily="2" charset="-122"/>
              </a:rPr>
              <a:t>外套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268413"/>
            <a:ext cx="3762375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427538" y="2420938"/>
            <a:ext cx="4464050" cy="185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en-US" altLang="zh-CN" sz="4400" dirty="0">
                <a:solidFill>
                  <a:srgbClr val="00B0F0"/>
                </a:solidFill>
                <a:latin typeface="华文新魏" panose="02010800040101010101" pitchFamily="2" charset="-122"/>
                <a:ea typeface="华文楷体" panose="02010600040101010101" pitchFamily="2" charset="-122"/>
              </a:rPr>
              <a:t>sweater</a:t>
            </a:r>
          </a:p>
          <a:p>
            <a:pPr algn="ctr" eaLnBrk="1" hangingPunct="1">
              <a:lnSpc>
                <a:spcPct val="130000"/>
              </a:lnSpc>
            </a:pPr>
            <a:r>
              <a:rPr lang="zh-CN" altLang="en-US" sz="4400" dirty="0">
                <a:solidFill>
                  <a:srgbClr val="00B0F0"/>
                </a:solidFill>
                <a:latin typeface="华文新魏" panose="02010800040101010101" pitchFamily="2" charset="-122"/>
                <a:ea typeface="华文楷体" panose="02010600040101010101" pitchFamily="2" charset="-122"/>
              </a:rPr>
              <a:t>毛衣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73238"/>
            <a:ext cx="2663825" cy="294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椭圆形标注 2"/>
          <p:cNvSpPr/>
          <p:nvPr/>
        </p:nvSpPr>
        <p:spPr>
          <a:xfrm>
            <a:off x="3276600" y="1196975"/>
            <a:ext cx="5472113" cy="1223963"/>
          </a:xfrm>
          <a:prstGeom prst="wedgeEllipse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dirty="0"/>
              <a:t>A: Is this your coat?</a:t>
            </a:r>
            <a:endParaRPr lang="zh-CN" altLang="en-US" sz="3600" dirty="0"/>
          </a:p>
        </p:txBody>
      </p:sp>
      <p:sp>
        <p:nvSpPr>
          <p:cNvPr id="4" name="椭圆形标注 3"/>
          <p:cNvSpPr/>
          <p:nvPr/>
        </p:nvSpPr>
        <p:spPr>
          <a:xfrm>
            <a:off x="3276600" y="3860800"/>
            <a:ext cx="5472113" cy="1223963"/>
          </a:xfrm>
          <a:prstGeom prst="wedgeEllipse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dirty="0"/>
              <a:t>B: Yes, it is.</a:t>
            </a:r>
            <a:endParaRPr lang="zh-CN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624013"/>
            <a:ext cx="3419475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椭圆形标注 2"/>
          <p:cNvSpPr/>
          <p:nvPr/>
        </p:nvSpPr>
        <p:spPr>
          <a:xfrm>
            <a:off x="3276600" y="1196975"/>
            <a:ext cx="5472113" cy="1223963"/>
          </a:xfrm>
          <a:prstGeom prst="wedgeEllipse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dirty="0"/>
              <a:t>A: Is that your sweater?</a:t>
            </a:r>
            <a:endParaRPr lang="zh-CN" altLang="en-US" sz="3600" dirty="0"/>
          </a:p>
        </p:txBody>
      </p:sp>
      <p:sp>
        <p:nvSpPr>
          <p:cNvPr id="4" name="椭圆形标注 3"/>
          <p:cNvSpPr/>
          <p:nvPr/>
        </p:nvSpPr>
        <p:spPr>
          <a:xfrm>
            <a:off x="3419475" y="4221163"/>
            <a:ext cx="5473700" cy="1223962"/>
          </a:xfrm>
          <a:prstGeom prst="wedgeEllipse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dirty="0"/>
              <a:t>B: No, it isn’t. This is my sweater.</a:t>
            </a:r>
            <a:endParaRPr lang="zh-CN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云形 1"/>
          <p:cNvSpPr/>
          <p:nvPr/>
        </p:nvSpPr>
        <p:spPr>
          <a:xfrm>
            <a:off x="3059113" y="0"/>
            <a:ext cx="3240087" cy="1052513"/>
          </a:xfrm>
          <a:prstGeom prst="cloud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dirty="0"/>
              <a:t>practice</a:t>
            </a:r>
            <a:endParaRPr lang="zh-CN" altLang="en-US" sz="3600" dirty="0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843213" y="1268413"/>
            <a:ext cx="35290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4000">
                <a:solidFill>
                  <a:srgbClr val="00B05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连一连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750" y="2349500"/>
            <a:ext cx="3435350" cy="264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95963" y="2060575"/>
            <a:ext cx="2627312" cy="334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84213" y="5445125"/>
            <a:ext cx="2951162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en-US" altLang="zh-CN" sz="3600">
                <a:solidFill>
                  <a:srgbClr val="00B0F0"/>
                </a:solidFill>
                <a:ea typeface="微软雅黑" panose="020B0503020204020204" pitchFamily="34" charset="-122"/>
              </a:rPr>
              <a:t>coat</a:t>
            </a:r>
            <a:endParaRPr lang="zh-CN" altLang="en-US" sz="3600">
              <a:solidFill>
                <a:srgbClr val="00B0F0"/>
              </a:solidFill>
              <a:ea typeface="微软雅黑" panose="020B0503020204020204" pitchFamily="34" charset="-122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651500" y="5516563"/>
            <a:ext cx="295275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en-US" altLang="zh-CN" sz="3600">
                <a:solidFill>
                  <a:srgbClr val="00B0F0"/>
                </a:solidFill>
                <a:ea typeface="微软雅黑" panose="020B0503020204020204" pitchFamily="34" charset="-122"/>
              </a:rPr>
              <a:t>sweater</a:t>
            </a:r>
            <a:endParaRPr lang="zh-CN" altLang="en-US" sz="3600">
              <a:solidFill>
                <a:srgbClr val="00B0F0"/>
              </a:solidFill>
              <a:ea typeface="微软雅黑" panose="020B0503020204020204" pitchFamily="34" charset="-122"/>
            </a:endParaRPr>
          </a:p>
        </p:txBody>
      </p:sp>
      <p:cxnSp>
        <p:nvCxnSpPr>
          <p:cNvPr id="9" name="直接箭头连接符 8"/>
          <p:cNvCxnSpPr/>
          <p:nvPr/>
        </p:nvCxnSpPr>
        <p:spPr>
          <a:xfrm>
            <a:off x="3708400" y="4868863"/>
            <a:ext cx="2232025" cy="7921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 flipH="1">
            <a:off x="2916238" y="4724400"/>
            <a:ext cx="2808287" cy="10080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WWW.2PPT.COM&#10;">
  <a:themeElements>
    <a:clrScheme name="自定义 1">
      <a:dk1>
        <a:srgbClr val="3F3F3F"/>
      </a:dk1>
      <a:lt1>
        <a:sysClr val="window" lastClr="FFFFFF"/>
      </a:lt1>
      <a:dk2>
        <a:srgbClr val="3F3F3F"/>
      </a:dk2>
      <a:lt2>
        <a:srgbClr val="FFFFFF"/>
      </a:lt2>
      <a:accent1>
        <a:srgbClr val="87A452"/>
      </a:accent1>
      <a:accent2>
        <a:srgbClr val="58B898"/>
      </a:accent2>
      <a:accent3>
        <a:srgbClr val="489698"/>
      </a:accent3>
      <a:accent4>
        <a:srgbClr val="B1C25E"/>
      </a:accent4>
      <a:accent5>
        <a:srgbClr val="8270C2"/>
      </a:accent5>
      <a:accent6>
        <a:srgbClr val="FFC000"/>
      </a:accent6>
      <a:hlink>
        <a:srgbClr val="00B0F0"/>
      </a:hlink>
      <a:folHlink>
        <a:srgbClr val="7F7F7F"/>
      </a:folHlink>
    </a:clrScheme>
    <a:fontScheme name="自定义 19">
      <a:majorFont>
        <a:latin typeface="Arial Rounded MT Bold"/>
        <a:ea typeface="微软雅黑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B0604020202020204" pitchFamily="34" charset="0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A000120140627A05PPBG</Template>
  <TotalTime>0</TotalTime>
  <Words>253</Words>
  <Application>Microsoft Office PowerPoint</Application>
  <PresentationFormat>全屏显示(4:3)</PresentationFormat>
  <Paragraphs>46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0" baseType="lpstr">
      <vt:lpstr>黑体</vt:lpstr>
      <vt:lpstr>华文楷体</vt:lpstr>
      <vt:lpstr>华文新魏</vt:lpstr>
      <vt:lpstr>宋体</vt:lpstr>
      <vt:lpstr>微软雅黑</vt:lpstr>
      <vt:lpstr>幼圆</vt:lpstr>
      <vt:lpstr>Arial</vt:lpstr>
      <vt:lpstr>Arial Rounded MT Bold</vt:lpstr>
      <vt:lpstr>Calibri</vt:lpstr>
      <vt:lpstr>Franklin Gothic Book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2015-05-19T12:11:00Z</dcterms:created>
  <dcterms:modified xsi:type="dcterms:W3CDTF">2023-01-17T02:13:03Z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0BDAE5A6461D4698A1B63EF56BBD34FB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