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65" r:id="rId2"/>
    <p:sldId id="435" r:id="rId3"/>
    <p:sldId id="387" r:id="rId4"/>
    <p:sldId id="257" r:id="rId5"/>
    <p:sldId id="258" r:id="rId6"/>
    <p:sldId id="329" r:id="rId7"/>
    <p:sldId id="261" r:id="rId8"/>
    <p:sldId id="262" r:id="rId9"/>
    <p:sldId id="263" r:id="rId10"/>
    <p:sldId id="345" r:id="rId11"/>
    <p:sldId id="461" r:id="rId12"/>
    <p:sldId id="346" r:id="rId13"/>
    <p:sldId id="373" r:id="rId14"/>
    <p:sldId id="357" r:id="rId15"/>
    <p:sldId id="375" r:id="rId16"/>
    <p:sldId id="376" r:id="rId17"/>
    <p:sldId id="361" r:id="rId18"/>
    <p:sldId id="362" r:id="rId19"/>
    <p:sldId id="363" r:id="rId20"/>
    <p:sldId id="364" r:id="rId21"/>
    <p:sldId id="463" r:id="rId22"/>
    <p:sldId id="365" r:id="rId23"/>
    <p:sldId id="412" r:id="rId24"/>
    <p:sldId id="413" r:id="rId25"/>
    <p:sldId id="369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29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221"/>
        <p:guide pos="29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500438F-97AB-4976-AF03-E9734F89BB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030EB49-BBF9-4842-A307-4FCBE9914B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24752" y="499059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67487"/>
            <a:ext cx="914399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6  Seasons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50710"/>
            <a:ext cx="9143999" cy="101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Kim’ s Favourite Season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9913" y="1147234"/>
            <a:ext cx="8750300" cy="927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Find some sentences to describe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 season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708025" y="1325034"/>
            <a:ext cx="7996238" cy="4588933"/>
          </a:xfrm>
        </p:spPr>
        <p:txBody>
          <a:bodyPr wrap="square" numCol="1" anchor="t" anchorCtr="0" compatLnSpc="1"/>
          <a:lstStyle/>
          <a:p>
            <a:endParaRPr lang="en-US" altLang="zh-CN" sz="2700" dirty="0" smtClean="0">
              <a:latin typeface="Times New Roman" panose="02020603050405020304" pitchFamily="18" charset="0"/>
            </a:endParaRPr>
          </a:p>
          <a:p>
            <a:r>
              <a:rPr lang="en-US" altLang="zh-CN" sz="27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2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temperature</a:t>
            </a:r>
            <a:r>
              <a:rPr lang="en-US" altLang="zh-CN" sz="2700" dirty="0" smtClean="0">
                <a:latin typeface="Times New Roman" panose="02020603050405020304" pitchFamily="18" charset="0"/>
              </a:rPr>
              <a:t> outside is cool and the sky is blue.</a:t>
            </a:r>
          </a:p>
          <a:p>
            <a:endParaRPr lang="en-US" altLang="zh-CN" sz="27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9221" y="440163"/>
            <a:ext cx="3352201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+mn-lt"/>
                <a:ea typeface="+mn-ea"/>
              </a:rPr>
              <a:t>Group work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25" y="3145367"/>
            <a:ext cx="2266950" cy="291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120901" y="3022600"/>
            <a:ext cx="847725" cy="10096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3554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3764" y="95251"/>
            <a:ext cx="7621587" cy="6254749"/>
          </a:xfr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5814" y="4241801"/>
            <a:ext cx="1868487" cy="17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2236788" y="5005917"/>
            <a:ext cx="963612" cy="14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201739" y="918634"/>
            <a:ext cx="3629025" cy="1248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065589" y="1380068"/>
            <a:ext cx="14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weather</a:t>
            </a:r>
          </a:p>
        </p:txBody>
      </p:sp>
      <p:sp>
        <p:nvSpPr>
          <p:cNvPr id="20" name="椭圆 19"/>
          <p:cNvSpPr/>
          <p:nvPr/>
        </p:nvSpPr>
        <p:spPr>
          <a:xfrm>
            <a:off x="1201739" y="2167467"/>
            <a:ext cx="3629025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65164" y="2755901"/>
            <a:ext cx="14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clothes</a:t>
            </a:r>
          </a:p>
        </p:txBody>
      </p:sp>
      <p:sp>
        <p:nvSpPr>
          <p:cNvPr id="19" name="椭圆 18"/>
          <p:cNvSpPr/>
          <p:nvPr/>
        </p:nvSpPr>
        <p:spPr>
          <a:xfrm>
            <a:off x="1392239" y="3043768"/>
            <a:ext cx="3438525" cy="3306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830764" y="4525434"/>
            <a:ext cx="145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activities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99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/>
      <p:bldP spid="20" grpId="0" bldLvl="0" animBg="1"/>
      <p:bldP spid="21" grpId="0"/>
      <p:bldP spid="19" grpId="0" bldLvl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Can you guess my favorite season?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>
                <a:latin typeface="Times New Roman" panose="02020603050405020304" pitchFamily="18" charset="0"/>
              </a:rPr>
              <a:t>In this season, t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he weather is usually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sunny and windy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. </a:t>
            </a: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The temperature 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outside is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cool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 and the sky is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blue</a:t>
            </a: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. </a:t>
            </a:r>
          </a:p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I 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often wear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coats and pants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. I love wearing pants</a:t>
            </a: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. </a:t>
            </a:r>
          </a:p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It 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is a great season for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flying kites</a:t>
            </a:r>
            <a:r>
              <a:rPr lang="en-US" altLang="zh-CN" sz="2700" dirty="0">
                <a:latin typeface="Times New Roman" panose="02020603050405020304" pitchFamily="18" charset="0"/>
                <a:sym typeface="+mn-ea"/>
              </a:rPr>
              <a:t>. I can enjoy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going for a walk.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-169545" fontAlgn="auto">
              <a:spcAft>
                <a:spcPts val="0"/>
              </a:spcAft>
              <a:defRPr/>
            </a:pPr>
            <a:endParaRPr lang="en-US" altLang="zh-CN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73789" y="5422901"/>
            <a:ext cx="1798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spring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/>
        </p:nvSpPr>
        <p:spPr bwMode="auto">
          <a:xfrm>
            <a:off x="1166814" y="381001"/>
            <a:ext cx="7443787" cy="9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3300" b="1" dirty="0">
                <a:solidFill>
                  <a:srgbClr val="134844"/>
                </a:solidFill>
                <a:ea typeface="黑体" panose="02010609060101010101" pitchFamily="49" charset="-122"/>
              </a:rPr>
              <a:t>Activities in spring.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450" y="1979084"/>
            <a:ext cx="2509838" cy="2209800"/>
          </a:xfr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6951" y="4326467"/>
            <a:ext cx="143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Fly kites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9289" y="1333500"/>
            <a:ext cx="1520825" cy="28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57514" y="4574118"/>
            <a:ext cx="1984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Go for a work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9" y="2347385"/>
            <a:ext cx="1544637" cy="274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710114" y="5450417"/>
            <a:ext cx="19335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Go on a trip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1300" y="1871134"/>
            <a:ext cx="1951038" cy="1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86563" y="4188885"/>
            <a:ext cx="18240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See the birds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1339" y="1589618"/>
            <a:ext cx="7832725" cy="4588933"/>
          </a:xfrm>
        </p:spPr>
        <p:txBody>
          <a:bodyPr>
            <a:normAutofit/>
          </a:bodyPr>
          <a:lstStyle/>
          <a:p>
            <a:pPr indent="-169545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000" dirty="0">
                <a:latin typeface="Times New Roman" panose="02020603050405020304" pitchFamily="18" charset="0"/>
                <a:sym typeface="+mn-ea"/>
              </a:rPr>
              <a:t>In summer,the temperature outside is high,the </a:t>
            </a: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weather turns ______, Sometimes it rains heavily, so it is_____.</a:t>
            </a:r>
            <a:r>
              <a:rPr lang="en-US" altLang="zh-CN" sz="3000" dirty="0"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3000" dirty="0" smtClean="0">
              <a:latin typeface="Times New Roman" panose="02020603050405020304" pitchFamily="18" charset="0"/>
              <a:sym typeface="+mn-ea"/>
            </a:endParaRPr>
          </a:p>
          <a:p>
            <a:pPr indent="-169545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I </a:t>
            </a:r>
            <a:r>
              <a:rPr lang="en-US" altLang="zh-CN" sz="3000" dirty="0">
                <a:latin typeface="Times New Roman" panose="02020603050405020304" pitchFamily="18" charset="0"/>
                <a:sym typeface="+mn-ea"/>
              </a:rPr>
              <a:t>often wear </a:t>
            </a: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_________________.</a:t>
            </a:r>
          </a:p>
          <a:p>
            <a:pPr indent="-169545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It </a:t>
            </a:r>
            <a:r>
              <a:rPr lang="en-US" altLang="zh-CN" sz="3000" dirty="0">
                <a:latin typeface="Times New Roman" panose="02020603050405020304" pitchFamily="18" charset="0"/>
                <a:sym typeface="+mn-ea"/>
              </a:rPr>
              <a:t>is a great season for ____________. I also enjoy</a:t>
            </a: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__________________.</a:t>
            </a:r>
            <a:endParaRPr lang="en-US" altLang="zh-CN" sz="3000" dirty="0">
              <a:latin typeface="Times New Roman" panose="02020603050405020304" pitchFamily="18" charset="0"/>
            </a:endParaRPr>
          </a:p>
        </p:txBody>
      </p:sp>
      <p:sp>
        <p:nvSpPr>
          <p:cNvPr id="26626" name="标题 1"/>
          <p:cNvSpPr>
            <a:spLocks noGrp="1"/>
          </p:cNvSpPr>
          <p:nvPr/>
        </p:nvSpPr>
        <p:spPr bwMode="auto">
          <a:xfrm>
            <a:off x="1071564" y="662518"/>
            <a:ext cx="74437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3300" b="1" dirty="0">
                <a:solidFill>
                  <a:srgbClr val="134844"/>
                </a:solidFill>
                <a:ea typeface="黑体" panose="02010609060101010101" pitchFamily="49" charset="-122"/>
              </a:rPr>
              <a:t>How about summer ? 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75013" y="2586568"/>
            <a:ext cx="137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51189" y="3197227"/>
            <a:ext cx="1077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773363" y="3838576"/>
            <a:ext cx="375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ea typeface="仿宋" panose="02010609060101010101" pitchFamily="49" charset="-122"/>
              </a:rPr>
              <a:t>dresses and shorts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93457" y="4428068"/>
            <a:ext cx="302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swimming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846577" y="5152910"/>
            <a:ext cx="2856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eating watermelons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/>
        </p:nvSpPr>
        <p:spPr bwMode="auto">
          <a:xfrm>
            <a:off x="1166814" y="381001"/>
            <a:ext cx="7443787" cy="9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3300" b="1" dirty="0">
                <a:solidFill>
                  <a:srgbClr val="134844"/>
                </a:solidFill>
                <a:ea typeface="黑体" panose="02010609060101010101" pitchFamily="49" charset="-122"/>
              </a:rPr>
              <a:t>Activities in summer.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364" y="2423585"/>
            <a:ext cx="2054225" cy="1833033"/>
          </a:xfr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38150" y="4610100"/>
            <a:ext cx="164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Swim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4589" y="1153584"/>
            <a:ext cx="2211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73625" y="1682751"/>
            <a:ext cx="2471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Eat watermelons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2658534"/>
            <a:ext cx="2032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14950" y="5882217"/>
            <a:ext cx="164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Go on a trip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3375" y="2495551"/>
            <a:ext cx="2857500" cy="2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178676" y="5266267"/>
            <a:ext cx="1643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Have barbecue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/>
        </p:nvSpPr>
        <p:spPr bwMode="auto">
          <a:xfrm>
            <a:off x="1198564" y="662518"/>
            <a:ext cx="74437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90000"/>
              </a:lnSpc>
            </a:pPr>
            <a:r>
              <a:rPr lang="en-US" altLang="zh-CN" sz="3300" b="1" dirty="0">
                <a:solidFill>
                  <a:srgbClr val="134844"/>
                </a:solidFill>
                <a:ea typeface="黑体" panose="02010609060101010101" pitchFamily="49" charset="-122"/>
              </a:rPr>
              <a:t>Let's talk about winter.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6676" y="1767418"/>
            <a:ext cx="2041525" cy="1771649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2275" y="1731434"/>
            <a:ext cx="2241550" cy="1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7889" y="4152901"/>
            <a:ext cx="2084387" cy="18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7175" y="4152900"/>
            <a:ext cx="1976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09564" y="3539066"/>
            <a:ext cx="35702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latin typeface="+mn-lt"/>
                <a:ea typeface="+mn-ea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Have a snowball fight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5863" y="3695700"/>
            <a:ext cx="30273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latin typeface="+mn-lt"/>
                <a:ea typeface="+mn-ea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Make a snowman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06601" y="5958417"/>
            <a:ext cx="30273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latin typeface="+mn-lt"/>
                <a:ea typeface="+mn-ea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Go skating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37175" y="5958417"/>
            <a:ext cx="3028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latin typeface="+mn-lt"/>
                <a:ea typeface="+mn-ea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Go skiing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41676" y="2300818"/>
            <a:ext cx="2798763" cy="188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dirty="0">
                <a:latin typeface="Times New Roman" panose="02020603050405020304" pitchFamily="18" charset="0"/>
              </a:rPr>
              <a:t>seasons</a:t>
            </a:r>
          </a:p>
        </p:txBody>
      </p:sp>
      <p:cxnSp>
        <p:nvCxnSpPr>
          <p:cNvPr id="5" name="直接箭头连接符 4"/>
          <p:cNvCxnSpPr>
            <a:stCxn id="4" idx="0"/>
          </p:cNvCxnSpPr>
          <p:nvPr/>
        </p:nvCxnSpPr>
        <p:spPr>
          <a:xfrm flipV="1">
            <a:off x="4640263" y="1792817"/>
            <a:ext cx="635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资料带 6"/>
          <p:cNvSpPr/>
          <p:nvPr/>
        </p:nvSpPr>
        <p:spPr>
          <a:xfrm>
            <a:off x="3821114" y="721785"/>
            <a:ext cx="1824037" cy="107103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weather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465513" y="4038601"/>
            <a:ext cx="423862" cy="5969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300664" y="4038600"/>
            <a:ext cx="388937" cy="584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资料带 9">
            <a:hlinkClick r:id="rId2" action="ppaction://hlinksldjump"/>
          </p:cNvPr>
          <p:cNvSpPr/>
          <p:nvPr/>
        </p:nvSpPr>
        <p:spPr>
          <a:xfrm>
            <a:off x="2366964" y="4796368"/>
            <a:ext cx="1824037" cy="107103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clothes</a:t>
            </a:r>
          </a:p>
        </p:txBody>
      </p:sp>
      <p:sp>
        <p:nvSpPr>
          <p:cNvPr id="11" name="流程图: 资料带 10">
            <a:hlinkClick r:id="rId3" action="ppaction://hlinksldjump"/>
          </p:cNvPr>
          <p:cNvSpPr/>
          <p:nvPr/>
        </p:nvSpPr>
        <p:spPr>
          <a:xfrm>
            <a:off x="4937125" y="4669367"/>
            <a:ext cx="1949450" cy="106891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activities</a:t>
            </a: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8259764" y="5969000"/>
            <a:ext cx="1730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weather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/>
          <a:lstStyle/>
          <a:p>
            <a:r>
              <a:rPr lang="en-US" altLang="zh-CN" sz="2700" dirty="0" smtClean="0">
                <a:latin typeface="Times New Roman" panose="02020603050405020304" pitchFamily="18" charset="0"/>
              </a:rPr>
              <a:t>1. The weather is......</a:t>
            </a:r>
          </a:p>
          <a:p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2. The weather turns......</a:t>
            </a:r>
          </a:p>
          <a:p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3. The temperature outside is......</a:t>
            </a:r>
          </a:p>
          <a:p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4. ......(</a:t>
            </a:r>
            <a:r>
              <a:rPr lang="zh-CN" altLang="zh-CN" sz="2700" dirty="0" smtClean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季节</a:t>
            </a:r>
            <a:r>
              <a:rPr lang="en-US" altLang="zh-CN" sz="2700" dirty="0" smtClean="0">
                <a:latin typeface="Times New Roman" panose="02020603050405020304" pitchFamily="18" charset="0"/>
                <a:sym typeface="+mn-ea"/>
              </a:rPr>
              <a:t>) usually means ......</a:t>
            </a:r>
          </a:p>
          <a:p>
            <a:endParaRPr lang="en-US" altLang="zh-CN" sz="27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8191500" y="5755218"/>
            <a:ext cx="149225" cy="19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clothes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/>
              <a:t>1. I can wear......</a:t>
            </a:r>
          </a:p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/>
              <a:t>2. I often wear......</a:t>
            </a:r>
          </a:p>
          <a:p>
            <a:pPr indent="-169545" fontAlgn="auto">
              <a:spcAft>
                <a:spcPts val="0"/>
              </a:spcAft>
              <a:defRPr/>
            </a:pPr>
            <a:r>
              <a:rPr lang="en-US" altLang="zh-CN" sz="2700" dirty="0"/>
              <a:t>3. I like wearing......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700" dirty="0"/>
          </a:p>
          <a:p>
            <a:pPr indent="-169545" fontAlgn="auto">
              <a:spcAft>
                <a:spcPts val="0"/>
              </a:spcAft>
              <a:defRPr/>
            </a:pPr>
            <a:endParaRPr lang="en-US" altLang="zh-CN" dirty="0"/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8191500" y="5755218"/>
            <a:ext cx="149225" cy="19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Objectives: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3438" y="1712385"/>
            <a:ext cx="7753350" cy="4195233"/>
          </a:xfrm>
        </p:spPr>
        <p:txBody>
          <a:bodyPr>
            <a:normAutofit fontScale="80000" lnSpcReduction="10000"/>
          </a:bodyPr>
          <a:lstStyle/>
          <a:p>
            <a:pPr indent="-169545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000" i="1" dirty="0" smtClean="0">
                <a:latin typeface="Times New Roman" panose="02020603050405020304" pitchFamily="18" charset="0"/>
              </a:rPr>
              <a:t>By the end of the class, you will be able to</a:t>
            </a:r>
          </a:p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1. Search for the key information with the help of the tips.</a:t>
            </a:r>
          </a:p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2. </a:t>
            </a:r>
            <a:r>
              <a:rPr lang="en-US" altLang="zh-CN" sz="3000" dirty="0">
                <a:latin typeface="Times New Roman" panose="02020603050405020304" pitchFamily="18" charset="0"/>
              </a:rPr>
              <a:t>Find out some useful sentences to </a:t>
            </a:r>
            <a:r>
              <a:rPr lang="en-US" altLang="zh-CN" sz="3000" dirty="0" smtClean="0">
                <a:latin typeface="Times New Roman" panose="02020603050405020304" pitchFamily="18" charset="0"/>
              </a:rPr>
              <a:t>describe </a:t>
            </a:r>
            <a:r>
              <a:rPr lang="en-US" altLang="zh-CN" sz="3000" dirty="0">
                <a:latin typeface="Times New Roman" panose="02020603050405020304" pitchFamily="18" charset="0"/>
              </a:rPr>
              <a:t>seasons by reading text</a:t>
            </a:r>
            <a:r>
              <a:rPr lang="en-US" altLang="zh-CN" sz="3000" dirty="0" smtClean="0">
                <a:latin typeface="Times New Roman" panose="02020603050405020304" pitchFamily="18" charset="0"/>
              </a:rPr>
              <a:t>.</a:t>
            </a:r>
          </a:p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3. </a:t>
            </a:r>
            <a:r>
              <a:rPr lang="en-US" altLang="zh-CN" sz="3000" dirty="0">
                <a:latin typeface="Times New Roman" panose="02020603050405020304" pitchFamily="18" charset="0"/>
              </a:rPr>
              <a:t>U</a:t>
            </a:r>
            <a:r>
              <a:rPr lang="en-US" altLang="zh-CN" sz="3000" dirty="0" smtClean="0">
                <a:latin typeface="Times New Roman" panose="02020603050405020304" pitchFamily="18" charset="0"/>
              </a:rPr>
              <a:t>se these sentences</a:t>
            </a:r>
            <a:r>
              <a:rPr lang="en-US" altLang="zh-CN" sz="3000" dirty="0">
                <a:latin typeface="Times New Roman" panose="02020603050405020304" pitchFamily="18" charset="0"/>
              </a:rPr>
              <a:t> to intoduce </a:t>
            </a:r>
            <a:r>
              <a:rPr lang="en-US" altLang="zh-CN" sz="3000" dirty="0" smtClean="0">
                <a:latin typeface="Times New Roman" panose="02020603050405020304" pitchFamily="18" charset="0"/>
                <a:sym typeface="+mn-ea"/>
              </a:rPr>
              <a:t>your </a:t>
            </a:r>
            <a:r>
              <a:rPr lang="en-US" altLang="zh-CN" sz="3000" dirty="0">
                <a:latin typeface="Times New Roman" panose="02020603050405020304" pitchFamily="18" charset="0"/>
                <a:sym typeface="+mn-ea"/>
              </a:rPr>
              <a:t>favourite </a:t>
            </a:r>
            <a:r>
              <a:rPr lang="en-US" altLang="zh-CN" sz="3000" dirty="0" smtClean="0">
                <a:latin typeface="Times New Roman" panose="02020603050405020304" pitchFamily="18" charset="0"/>
              </a:rPr>
              <a:t>seasons;</a:t>
            </a:r>
            <a:endParaRPr lang="en-US" altLang="zh-CN" sz="3000" dirty="0">
              <a:latin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activities</a:t>
            </a:r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/>
          <a:lstStyle/>
          <a:p>
            <a:r>
              <a:rPr lang="en-US" altLang="zh-CN" sz="2700" dirty="0" smtClean="0">
                <a:sym typeface="+mn-ea"/>
              </a:rPr>
              <a:t>1. It is a great season for......</a:t>
            </a:r>
          </a:p>
          <a:p>
            <a:r>
              <a:rPr lang="en-US" altLang="zh-CN" sz="2700" dirty="0" smtClean="0"/>
              <a:t>2. People can ...... in this season.</a:t>
            </a:r>
          </a:p>
          <a:p>
            <a:r>
              <a:rPr lang="en-US" altLang="zh-CN" sz="2700" dirty="0" smtClean="0"/>
              <a:t>3. I like/ enjoy ....... 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/>
          <p:cNvSpPr>
            <a:spLocks noGrp="1"/>
          </p:cNvSpPr>
          <p:nvPr>
            <p:ph idx="1"/>
          </p:nvPr>
        </p:nvSpPr>
        <p:spPr bwMode="auto">
          <a:xfrm>
            <a:off x="2976563" y="383118"/>
            <a:ext cx="7443787" cy="4591049"/>
          </a:xfrm>
        </p:spPr>
        <p:txBody>
          <a:bodyPr wrap="square" numCol="1" anchor="t" anchorCtr="0" compatLnSpc="1"/>
          <a:lstStyle/>
          <a:p>
            <a:endParaRPr lang="en-US" altLang="zh-CN" dirty="0" smtClean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sym typeface="+mn-ea"/>
              </a:rPr>
              <a:t>1.</a:t>
            </a:r>
            <a:r>
              <a:rPr lang="en-US" altLang="zh-CN" sz="2000" b="1" dirty="0" smtClean="0">
                <a:latin typeface="Times New Roman" panose="02020603050405020304" pitchFamily="18" charset="0"/>
                <a:sym typeface="+mn-ea"/>
              </a:rPr>
              <a:t> The weather is......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sym typeface="+mn-ea"/>
              </a:rPr>
              <a:t>2. The weather turns......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sym typeface="+mn-ea"/>
              </a:rPr>
              <a:t>3. The temperature outside is......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sym typeface="+mn-ea"/>
              </a:rPr>
              <a:t>4. ......(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季节</a:t>
            </a:r>
            <a:r>
              <a:rPr lang="en-US" altLang="zh-CN" sz="2000" b="1" dirty="0" smtClean="0">
                <a:latin typeface="Times New Roman" panose="02020603050405020304" pitchFamily="18" charset="0"/>
                <a:sym typeface="+mn-ea"/>
              </a:rPr>
              <a:t>) usually means ......</a:t>
            </a:r>
          </a:p>
          <a:p>
            <a:endParaRPr lang="zh-CN" altLang="en-US" sz="2000" dirty="0" smtClean="0"/>
          </a:p>
        </p:txBody>
      </p:sp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762000" y="4806952"/>
            <a:ext cx="3189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1. I can wear......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2. I often wear......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3. I like wearing......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33795" name="文本框 4"/>
          <p:cNvSpPr txBox="1">
            <a:spLocks noChangeArrowheads="1"/>
          </p:cNvSpPr>
          <p:nvPr/>
        </p:nvSpPr>
        <p:spPr bwMode="auto">
          <a:xfrm>
            <a:off x="4887914" y="4927601"/>
            <a:ext cx="4452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. It is a great season for......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2. People can ...... in this season.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sym typeface="+mn-ea"/>
              </a:rPr>
              <a:t>3. I like/ enjoy ....... 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3268345" y="101600"/>
            <a:ext cx="2340610" cy="902547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dirty="0">
                <a:solidFill>
                  <a:srgbClr val="FFFFFF"/>
                </a:solidFill>
              </a:rPr>
              <a:t>weather</a:t>
            </a:r>
          </a:p>
        </p:txBody>
      </p:sp>
      <p:sp>
        <p:nvSpPr>
          <p:cNvPr id="7" name=" 2050"/>
          <p:cNvSpPr/>
          <p:nvPr/>
        </p:nvSpPr>
        <p:spPr bwMode="auto">
          <a:xfrm>
            <a:off x="927735" y="3796453"/>
            <a:ext cx="2340610" cy="902547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dirty="0">
                <a:solidFill>
                  <a:srgbClr val="FFFFFF"/>
                </a:solidFill>
              </a:rPr>
              <a:t>clothes</a:t>
            </a:r>
          </a:p>
        </p:txBody>
      </p:sp>
      <p:sp>
        <p:nvSpPr>
          <p:cNvPr id="8" name=" 2050"/>
          <p:cNvSpPr/>
          <p:nvPr/>
        </p:nvSpPr>
        <p:spPr bwMode="auto">
          <a:xfrm>
            <a:off x="5782945" y="3796453"/>
            <a:ext cx="2340610" cy="902547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dirty="0">
                <a:solidFill>
                  <a:srgbClr val="FFFFFF"/>
                </a:solidFill>
              </a:rPr>
              <a:t>activities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1071564" y="361951"/>
            <a:ext cx="7443787" cy="9271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 bwMode="auto">
          <a:xfrm>
            <a:off x="1343025" y="2514600"/>
            <a:ext cx="7443788" cy="4588933"/>
          </a:xfrm>
        </p:spPr>
        <p:txBody>
          <a:bodyPr wrap="square" numCol="1" anchor="t" anchorCtr="0" compatLnSpc="1"/>
          <a:lstStyle/>
          <a:p>
            <a:pPr>
              <a:lnSpc>
                <a:spcPct val="140000"/>
              </a:lnSpc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What's your favorite season?</a:t>
            </a:r>
          </a:p>
          <a:p>
            <a:pPr>
              <a:lnSpc>
                <a:spcPct val="140000"/>
              </a:lnSpc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How is the weather like?</a:t>
            </a:r>
          </a:p>
          <a:p>
            <a:pPr>
              <a:lnSpc>
                <a:spcPct val="140000"/>
              </a:lnSpc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What clothes do you wear?</a:t>
            </a:r>
          </a:p>
          <a:p>
            <a:pPr>
              <a:lnSpc>
                <a:spcPct val="140000"/>
              </a:lnSpc>
            </a:pPr>
            <a:r>
              <a:rPr lang="en-US" altLang="zh-CN" sz="3000" dirty="0" smtClean="0">
                <a:latin typeface="Times New Roman" panose="02020603050405020304" pitchFamily="18" charset="0"/>
              </a:rPr>
              <a:t>What activities can you do?</a:t>
            </a:r>
          </a:p>
        </p:txBody>
      </p:sp>
      <p:sp>
        <p:nvSpPr>
          <p:cNvPr id="4" name="矩形 3"/>
          <p:cNvSpPr/>
          <p:nvPr/>
        </p:nvSpPr>
        <p:spPr>
          <a:xfrm>
            <a:off x="666670" y="1406385"/>
            <a:ext cx="781444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</a:rPr>
              <a:t>Talk about your favourite season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189039" y="791634"/>
            <a:ext cx="7443787" cy="929217"/>
          </a:xfrm>
        </p:spPr>
        <p:txBody>
          <a:bodyPr/>
          <a:lstStyle/>
          <a:p>
            <a:r>
              <a:rPr lang="en-US" altLang="zh-CN" dirty="0" smtClean="0"/>
              <a:t>Important Notice.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089" y="1957918"/>
            <a:ext cx="7443787" cy="4588933"/>
          </a:xfrm>
        </p:spPr>
        <p:txBody>
          <a:bodyPr/>
          <a:lstStyle/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2400" dirty="0"/>
              <a:t>There will be a summer camp in our school. You can meet a lot of foreign teachers. You need to introduce your fvourite season to them.</a:t>
            </a:r>
          </a:p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endParaRPr lang="en-US" altLang="zh-CN" sz="2400" dirty="0"/>
          </a:p>
          <a:p>
            <a:pPr marL="1270" indent="0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1146175" y="480485"/>
            <a:ext cx="7443788" cy="927100"/>
          </a:xfrm>
        </p:spPr>
        <p:txBody>
          <a:bodyPr/>
          <a:lstStyle/>
          <a:p>
            <a:r>
              <a:rPr lang="en-US" altLang="zh-CN" dirty="0" smtClean="0"/>
              <a:t>Design a poster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000" y="1646767"/>
            <a:ext cx="8072438" cy="4588933"/>
          </a:xfrm>
        </p:spPr>
        <p:txBody>
          <a:bodyPr>
            <a:normAutofit/>
          </a:bodyPr>
          <a:lstStyle/>
          <a:p>
            <a:pPr indent="-169545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zh-CN" sz="3200" dirty="0"/>
              <a:t>Including: The things in this season.</a:t>
            </a:r>
          </a:p>
          <a:p>
            <a:pPr marL="1270" indent="0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/>
              <a:t>                  Key points.</a:t>
            </a:r>
          </a:p>
          <a:p>
            <a:pPr marL="1270" indent="0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/>
              <a:t>                  Innovation(</a:t>
            </a:r>
            <a:r>
              <a:rPr lang="zh-CN" altLang="zh-CN" sz="3200">
                <a:latin typeface="楷体_GB2312" panose="02010609030101010101" charset="-122"/>
                <a:ea typeface="楷体_GB2312" panose="02010609030101010101" charset="-122"/>
              </a:rPr>
              <a:t>创新性</a:t>
            </a:r>
            <a:r>
              <a:rPr lang="en-US" altLang="zh-CN" sz="3200" dirty="0"/>
              <a:t>)</a:t>
            </a:r>
          </a:p>
          <a:p>
            <a:pPr marL="228600" indent="-228600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sym typeface="+mn-ea"/>
              </a:rPr>
              <a:t>You just have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 minutes</a:t>
            </a:r>
            <a:r>
              <a:rPr lang="en-US" altLang="zh-CN" sz="2400" dirty="0" smtClean="0">
                <a:latin typeface="Times New Roman" panose="02020603050405020304" pitchFamily="18" charset="0"/>
                <a:sym typeface="+mn-ea"/>
              </a:rPr>
              <a:t>, then you should stand in front of the class to show us.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marL="228600" indent="-228600" fontAlgn="auto">
              <a:spcAft>
                <a:spcPts val="0"/>
              </a:spcAft>
              <a:defRPr/>
            </a:pP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indent="-169545" fontAlgn="auto">
              <a:spcAft>
                <a:spcPts val="0"/>
              </a:spcAft>
              <a:defRPr/>
            </a:pPr>
            <a:endParaRPr lang="en-US" altLang="zh-CN" sz="32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52525" y="368301"/>
            <a:ext cx="7443788" cy="927100"/>
          </a:xfrm>
        </p:spPr>
        <p:txBody>
          <a:bodyPr/>
          <a:lstStyle/>
          <a:p>
            <a:r>
              <a:rPr lang="en-US" altLang="zh-CN" dirty="0" smtClean="0"/>
              <a:t>Homework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7238" y="1636184"/>
            <a:ext cx="7789862" cy="3288241"/>
          </a:xfrm>
        </p:spPr>
        <p:txBody>
          <a:bodyPr>
            <a:normAutofit/>
          </a:bodyPr>
          <a:lstStyle/>
          <a:p>
            <a:pPr marL="228600" indent="-228600" fontAlgn="auto">
              <a:spcAft>
                <a:spcPts val="0"/>
              </a:spcAft>
              <a:defRPr/>
            </a:pPr>
            <a:r>
              <a:rPr lang="en-US" altLang="zh-CN" sz="3000" dirty="0" smtClean="0"/>
              <a:t>Write a report about your favourite season and the reasons. </a:t>
            </a:r>
          </a:p>
          <a:p>
            <a:pPr marL="228600" indent="-228600" fontAlgn="auto">
              <a:spcAft>
                <a:spcPts val="0"/>
              </a:spcAft>
              <a:defRPr/>
            </a:pPr>
            <a:r>
              <a:rPr lang="en-US" altLang="zh-CN" sz="3000" dirty="0" smtClean="0"/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1)About 60-80 words.</a:t>
            </a:r>
          </a:p>
          <a:p>
            <a:pPr marL="228600" indent="-228600" fontAlgn="auto">
              <a:spcAft>
                <a:spcPts val="0"/>
              </a:spcAft>
              <a:defRPr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2)Try to use the words we learnt today.</a:t>
            </a:r>
          </a:p>
          <a:p>
            <a:pPr marL="228600" indent="-228600" fontAlgn="auto">
              <a:spcAft>
                <a:spcPts val="0"/>
              </a:spcAft>
              <a:defRPr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3)Pay attention to the grammar and hand-writing.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69545" fontAlgn="auto">
              <a:spcAft>
                <a:spcPts val="0"/>
              </a:spcAft>
              <a:defRPr/>
            </a:pPr>
            <a:r>
              <a:rPr lang="en-US" altLang="zh-CN" sz="3000" dirty="0">
                <a:latin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</a:rPr>
              <a:t>Play a game named “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hangman</a:t>
            </a:r>
            <a:r>
              <a:rPr lang="en-US" altLang="zh-CN" sz="3000" b="1" dirty="0">
                <a:latin typeface="Times New Roman" panose="02020603050405020304" pitchFamily="18" charset="0"/>
              </a:rPr>
              <a:t>”</a:t>
            </a:r>
          </a:p>
          <a:p>
            <a:pPr indent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You can ask the me </a:t>
            </a:r>
          </a:p>
          <a:p>
            <a:pPr indent="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“Is there a/an ...... in the word?”</a:t>
            </a:r>
            <a:endParaRPr lang="en-US" altLang="zh-CN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 _  a _ _ _</a:t>
            </a:r>
            <a:endParaRPr lang="en-US" altLang="zh-CN" sz="3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169545" fontAlgn="auto">
              <a:spcAft>
                <a:spcPts val="0"/>
              </a:spcAft>
              <a:defRPr/>
            </a:pPr>
            <a:endParaRPr lang="en-US" altLang="zh-CN" sz="3000" dirty="0">
              <a:latin typeface="Times New Roman" panose="02020603050405020304" pitchFamily="18" charset="0"/>
            </a:endParaRPr>
          </a:p>
        </p:txBody>
      </p:sp>
      <p:sp>
        <p:nvSpPr>
          <p:cNvPr id="7169" name="标题 1"/>
          <p:cNvSpPr>
            <a:spLocks noGrp="1"/>
          </p:cNvSpPr>
          <p:nvPr/>
        </p:nvSpPr>
        <p:spPr>
          <a:xfrm>
            <a:off x="1547813" y="406400"/>
            <a:ext cx="61722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405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warming-up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1564" y="1060451"/>
            <a:ext cx="7443787" cy="929216"/>
          </a:xfrm>
        </p:spPr>
        <p:txBody>
          <a:bodyPr/>
          <a:lstStyle/>
          <a:p>
            <a:r>
              <a:rPr lang="en-US" altLang="zh-CN" dirty="0" smtClean="0"/>
              <a:t>Fast reading</a:t>
            </a:r>
          </a:p>
        </p:txBody>
      </p:sp>
      <p:sp>
        <p:nvSpPr>
          <p:cNvPr id="16386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>
          <a:xfrm>
            <a:off x="1071564" y="2565400"/>
            <a:ext cx="7443787" cy="4588933"/>
          </a:xfrm>
        </p:spPr>
        <p:txBody>
          <a:bodyPr wrap="square" numCol="1" anchor="t" anchorCtr="0" compatLnSpc="1"/>
          <a:lstStyle/>
          <a:p>
            <a:pPr marL="228600" indent="-228600"/>
            <a:r>
              <a:rPr lang="en-US" altLang="zh-CN" sz="2700" dirty="0" smtClean="0"/>
              <a:t>What is Kim's favourite season?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31963" y="3746501"/>
            <a:ext cx="177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Autumn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982663" y="891118"/>
            <a:ext cx="7886700" cy="1325033"/>
          </a:xfrm>
        </p:spPr>
        <p:txBody>
          <a:bodyPr/>
          <a:lstStyle/>
          <a:p>
            <a:r>
              <a:rPr lang="en-US" altLang="zh-CN" dirty="0" smtClean="0"/>
              <a:t>Detail reading </a:t>
            </a: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 bwMode="auto">
          <a:xfrm>
            <a:off x="363538" y="2461684"/>
            <a:ext cx="7886700" cy="4351867"/>
          </a:xfrm>
        </p:spPr>
        <p:txBody>
          <a:bodyPr wrap="square" numCol="1" anchor="t" anchorCtr="0" compatLnSpc="1"/>
          <a:lstStyle/>
          <a:p>
            <a:r>
              <a:rPr lang="en-US" altLang="zh-CN" sz="2700" b="1" dirty="0" smtClean="0">
                <a:latin typeface="Times New Roman" panose="02020603050405020304" pitchFamily="18" charset="0"/>
              </a:rPr>
              <a:t>1. What’s the weather like in this season?</a:t>
            </a:r>
          </a:p>
          <a:p>
            <a:r>
              <a:rPr lang="en-US" altLang="zh-CN" sz="2700" b="1" dirty="0" smtClean="0">
                <a:latin typeface="Times New Roman" panose="02020603050405020304" pitchFamily="18" charset="0"/>
              </a:rPr>
              <a:t>2. What does Kim like to wear during this season?</a:t>
            </a:r>
          </a:p>
          <a:p>
            <a:r>
              <a:rPr lang="en-US" altLang="zh-CN" sz="2700" b="1" dirty="0" smtClean="0">
                <a:latin typeface="Times New Roman" panose="02020603050405020304" pitchFamily="18" charset="0"/>
              </a:rPr>
              <a:t>3.What does Kim often do on weekends during this season?</a:t>
            </a:r>
          </a:p>
          <a:p>
            <a:r>
              <a:rPr lang="en-US" altLang="zh-CN" sz="2700" b="1" dirty="0" smtClean="0">
                <a:latin typeface="Times New Roman" panose="02020603050405020304" pitchFamily="18" charset="0"/>
              </a:rPr>
              <a:t>4.What's in Kim's big black bag?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7963" y="679451"/>
            <a:ext cx="3946525" cy="18097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sym typeface="+mn-ea"/>
              </a:rPr>
              <a:t>一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sym typeface="+mn-ea"/>
              </a:rPr>
              <a:t>. Read the questions carefully.(key words)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sym typeface="+mn-ea"/>
              </a:rPr>
              <a:t>二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sym typeface="+mn-ea"/>
              </a:rPr>
              <a:t>. Find the evidence.(usually in order)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5"/>
              </a:solidFill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5" name="爆炸形 1 4"/>
          <p:cNvSpPr/>
          <p:nvPr/>
        </p:nvSpPr>
        <p:spPr>
          <a:xfrm rot="20940000">
            <a:off x="4289426" y="33867"/>
            <a:ext cx="2174875" cy="15811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Learning tips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1.</a:t>
            </a:r>
            <a:r>
              <a:rPr lang="en-US" altLang="zh-CN" dirty="0" smtClean="0">
                <a:latin typeface="Times New Roman" panose="02020603050405020304" pitchFamily="18" charset="0"/>
                <a:sym typeface="+mn-ea"/>
              </a:rPr>
              <a:t> What’s the weather like in this season? 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1255713" y="1380067"/>
            <a:ext cx="7443787" cy="4588933"/>
          </a:xfrm>
        </p:spPr>
        <p:txBody>
          <a:bodyPr wrap="square" numCol="1" anchor="t" anchorCtr="0" compatLnSpc="1"/>
          <a:lstStyle/>
          <a:p>
            <a:r>
              <a:rPr lang="en-US" altLang="zh-CN" sz="2700" dirty="0" smtClean="0"/>
              <a:t>The weather is usually bright and sunny.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450" y="2432051"/>
            <a:ext cx="7894638" cy="323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531939" y="4246034"/>
            <a:ext cx="2459037" cy="6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543300" y="3862918"/>
            <a:ext cx="1225550" cy="6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5475" y="788459"/>
            <a:ext cx="7443787" cy="927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2. What does Kim like to wear during this season?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71564" y="1432984"/>
            <a:ext cx="7443787" cy="458893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marL="228600" indent="-228600" fontAlgn="auto">
              <a:spcAft>
                <a:spcPts val="0"/>
              </a:spcAft>
              <a:defRPr/>
            </a:pPr>
            <a:r>
              <a:rPr lang="en-US" altLang="zh-CN" dirty="0" smtClean="0"/>
              <a:t>Kim like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 to wear scarves.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0750" y="2794000"/>
            <a:ext cx="7894638" cy="3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2330450" y="5818717"/>
            <a:ext cx="2097088" cy="14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1564" y="694267"/>
            <a:ext cx="7443787" cy="927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3.What does Kim often do on weekends during this season?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>
          <a:xfrm>
            <a:off x="1071564" y="1621367"/>
            <a:ext cx="7443787" cy="4588933"/>
          </a:xfrm>
        </p:spPr>
        <p:txBody>
          <a:bodyPr wrap="square" numCol="1" anchor="t" anchorCtr="0" compatLnSpc="1"/>
          <a:lstStyle/>
          <a:p>
            <a:pPr marL="228600" indent="-228600"/>
            <a:r>
              <a:rPr lang="en-US" altLang="zh-CN" sz="2700" dirty="0" smtClean="0"/>
              <a:t>On weekends, she and her family go to the farm and pick apples.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22376" y="3246968"/>
            <a:ext cx="7292975" cy="31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949451" y="3676651"/>
            <a:ext cx="2619375" cy="2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689100" y="4032251"/>
            <a:ext cx="2097088" cy="14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4.What's in Kim's big black bag?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/>
        <p:txBody>
          <a:bodyPr wrap="square" numCol="1" anchor="t" anchorCtr="0" compatLnSpc="1"/>
          <a:lstStyle/>
          <a:p>
            <a:pPr marL="228600" indent="-228600"/>
            <a:r>
              <a:rPr lang="en-US" altLang="zh-CN" sz="2700" dirty="0" smtClean="0"/>
              <a:t>Apples are in her big black bag.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9" y="2791884"/>
            <a:ext cx="7589837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936625" y="4343401"/>
            <a:ext cx="946150" cy="21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52800" y="3771900"/>
            <a:ext cx="4406900" cy="245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  <p:tag name="KSO_WM_TAG_VERSION" val="1.0"/>
  <p:tag name="KSO_WM_SLIDE_ID" val="custom1604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12*125"/>
  <p:tag name="KSO_WM_SLIDE_SIZE" val="782*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f"/>
  <p:tag name="KSO_WM_UNIT_INDEX" val="1"/>
  <p:tag name="KSO_WM_UNIT_ID" val="custom160498_2*f*1"/>
  <p:tag name="KSO_WM_UNIT_CLEAR" val="1"/>
  <p:tag name="KSO_WM_UNIT_LAYERLEVEL" val="1"/>
  <p:tag name="KSO_WM_UNIT_VALUE" val="279"/>
  <p:tag name="KSO_WM_UNIT_HIGHLIGHT" val="0"/>
  <p:tag name="KSO_WM_UNIT_COMPATIBLE" val="0"/>
  <p:tag name="KSO_WM_UNIT_PRESET_TEXT_INDEX" val="5"/>
  <p:tag name="KSO_WM_UNIT_PRESET_TEXT_LEN" val="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  <p:tag name="KSO_WM_TAG_VERSION" val="1.0"/>
  <p:tag name="KSO_WM_SLIDE_ID" val="custom1604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12*125"/>
  <p:tag name="KSO_WM_SLIDE_SIZE" val="782*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2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f"/>
  <p:tag name="KSO_WM_UNIT_INDEX" val="1"/>
  <p:tag name="KSO_WM_UNIT_ID" val="custom160498_2*f*1"/>
  <p:tag name="KSO_WM_UNIT_CLEAR" val="1"/>
  <p:tag name="KSO_WM_UNIT_LAYERLEVEL" val="1"/>
  <p:tag name="KSO_WM_UNIT_VALUE" val="279"/>
  <p:tag name="KSO_WM_UNIT_HIGHLIGHT" val="0"/>
  <p:tag name="KSO_WM_UNIT_COMPATIBLE" val="0"/>
  <p:tag name="KSO_WM_UNIT_PRESET_TEXT_INDEX" val="5"/>
  <p:tag name="KSO_WM_UNIT_PRESET_TEXT_LEN" val="2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  <p:tag name="KSO_WM_TAG_VERSION" val="1.0"/>
  <p:tag name="KSO_WM_SLIDE_ID" val="custom1604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12*125"/>
  <p:tag name="KSO_WM_SLIDE_SIZE" val="782*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2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f"/>
  <p:tag name="KSO_WM_UNIT_INDEX" val="1"/>
  <p:tag name="KSO_WM_UNIT_ID" val="custom160498_2*f*1"/>
  <p:tag name="KSO_WM_UNIT_CLEAR" val="1"/>
  <p:tag name="KSO_WM_UNIT_LAYERLEVEL" val="1"/>
  <p:tag name="KSO_WM_UNIT_VALUE" val="279"/>
  <p:tag name="KSO_WM_UNIT_HIGHLIGHT" val="0"/>
  <p:tag name="KSO_WM_UNIT_COMPATIBLE" val="0"/>
  <p:tag name="KSO_WM_UNIT_PRESET_TEXT_INDEX" val="5"/>
  <p:tag name="KSO_WM_UNIT_PRESET_TEXT_LEN" val="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2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f"/>
  <p:tag name="KSO_WM_UNIT_INDEX" val="1"/>
  <p:tag name="KSO_WM_UNIT_ID" val="custom160498_2*f*1"/>
  <p:tag name="KSO_WM_UNIT_CLEAR" val="1"/>
  <p:tag name="KSO_WM_UNIT_LAYERLEVEL" val="1"/>
  <p:tag name="KSO_WM_UNIT_VALUE" val="279"/>
  <p:tag name="KSO_WM_UNIT_HIGHLIGHT" val="0"/>
  <p:tag name="KSO_WM_UNIT_COMPATIBLE" val="0"/>
  <p:tag name="KSO_WM_UNIT_PRESET_TEXT_INDEX" val="5"/>
  <p:tag name="KSO_WM_UNIT_PRESET_TEXT_LEN" val="2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  <p:tag name="KSO_WM_TAG_VERSION" val="1.0"/>
  <p:tag name="KSO_WM_SLIDE_ID" val="custom1604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12*125"/>
  <p:tag name="KSO_WM_SLIDE_SIZE" val="782*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2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f"/>
  <p:tag name="KSO_WM_UNIT_INDEX" val="1"/>
  <p:tag name="KSO_WM_UNIT_ID" val="custom160498_2*f*1"/>
  <p:tag name="KSO_WM_UNIT_CLEAR" val="1"/>
  <p:tag name="KSO_WM_UNIT_LAYERLEVEL" val="1"/>
  <p:tag name="KSO_WM_UNIT_VALUE" val="279"/>
  <p:tag name="KSO_WM_UNIT_HIGHLIGHT" val="0"/>
  <p:tag name="KSO_WM_UNIT_COMPATIBLE" val="0"/>
  <p:tag name="KSO_WM_UNIT_PRESET_TEXT_INDEX" val="5"/>
  <p:tag name="KSO_WM_UNIT_PRESET_TEXT_LEN" val="2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8"/>
  <p:tag name="KSO_WM_TAG_VERSION" val="1.0"/>
  <p:tag name="KSO_WM_SLIDE_ID" val="custom1604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12*125"/>
  <p:tag name="KSO_WM_SLIDE_SIZE" val="782*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98"/>
  <p:tag name="KSO_WM_UNIT_TYPE" val="a"/>
  <p:tag name="KSO_WM_UNIT_INDEX" val="1"/>
  <p:tag name="KSO_WM_UNIT_ID" val="custom160498_2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全屏显示(4:3)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仿宋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Objectives:</vt:lpstr>
      <vt:lpstr>PowerPoint 演示文稿</vt:lpstr>
      <vt:lpstr>Fast reading</vt:lpstr>
      <vt:lpstr>Detail reading </vt:lpstr>
      <vt:lpstr>1. What’s the weather like in this season? </vt:lpstr>
      <vt:lpstr> 2. What does Kim like to wear during this season? </vt:lpstr>
      <vt:lpstr>3.What does Kim often do on weekends during this season? </vt:lpstr>
      <vt:lpstr>4.What's in Kim's big black bag?</vt:lpstr>
      <vt:lpstr>Find some sentences to describe the season</vt:lpstr>
      <vt:lpstr>PowerPoint 演示文稿</vt:lpstr>
      <vt:lpstr>Can you guess my favorite season?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weather</vt:lpstr>
      <vt:lpstr>clothes</vt:lpstr>
      <vt:lpstr>activities</vt:lpstr>
      <vt:lpstr>PowerPoint 演示文稿</vt:lpstr>
      <vt:lpstr>Pair work</vt:lpstr>
      <vt:lpstr>Important Notice.</vt:lpstr>
      <vt:lpstr>Design a poster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2023-01-17T02:13:17Z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FA62D8D2EF6749A084AE62F9C0262F3E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