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3" r:id="rId2"/>
    <p:sldId id="294" r:id="rId3"/>
    <p:sldId id="311" r:id="rId4"/>
    <p:sldId id="277" r:id="rId5"/>
    <p:sldId id="286" r:id="rId6"/>
    <p:sldId id="300" r:id="rId7"/>
    <p:sldId id="312" r:id="rId8"/>
    <p:sldId id="310" r:id="rId9"/>
    <p:sldId id="304" r:id="rId10"/>
    <p:sldId id="302" r:id="rId11"/>
    <p:sldId id="301" r:id="rId12"/>
    <p:sldId id="303" r:id="rId13"/>
    <p:sldId id="274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5811" autoAdjust="0"/>
  </p:normalViewPr>
  <p:slideViewPr>
    <p:cSldViewPr>
      <p:cViewPr>
        <p:scale>
          <a:sx n="102" d="100"/>
          <a:sy n="102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5951FC-F004-4422-B178-1EB4A4533F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0810568-C59E-4587-B1A4-36B78BAA70D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93F5F5-8895-4CF6-AAD5-40AAB3AECC4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FDCE58ED-4ABB-4E47-BD8F-16E141BE519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E58ED-4ABB-4E47-BD8F-16E141BE519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18BBCCA-9D2A-45B1-8D09-28B5831F37A8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EA637B2-0624-4B31-A7D5-E1AE4D96853D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9267753-E107-41C7-8BF2-CAFD5781CC86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E548A01-DDB9-41A3-9446-11B68D6D3DEB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A10A9F3-5A61-437A-8D7B-62722C13EBC8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3FAA7AD-FBD3-476A-A036-DEAAF54BB6F8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4206EE1-625F-4406-B5D1-8EF4076074AC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F9C6DA4-89E7-4B26-B47E-EC7BA71753EE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DDC57F2-5436-4368-8053-0CFAD1BB6DEA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D6F1032-2DAD-4C4C-BE79-ED2577294F28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0AE0E9E-A098-4748-980D-243919AEA4EC}" type="slidenum">
              <a:rPr lang="zh-CN" altLang="en-US" sz="1200"/>
              <a:t>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4EC8D24-82C0-4CFB-8B02-9E9A01611C7E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4E3E3-1903-4571-9D24-11E3F1A49B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110E786-03F1-4319-99DB-4149387A5D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AEF73-A425-4DBF-8F72-0BAF5E2A0E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F90D-B584-4A0C-B77F-95374570366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E970-B0C4-449D-8E9F-D2D08A16A32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hyperlink" Target="Lesson20_Let&#8217;s_chant&#35838;&#25991;&#21160;&#30011;.swf" TargetMode="Externa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&#35838;&#21069;&#23548;&#20837;&#21160;&#30011;&#65306;Little_Tommy_has_a_terrible_cold.swf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hyperlink" Target="Lesson20_Just_practise&#35838;&#25991;&#21160;&#30011;.swf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microsoft.com/office/2007/relationships/media" Target="file:///C:\Users\Administrator\Desktop\&#20154;&#25945;&#26032;&#29256;\&#20116;&#24180;&#32423;\U4%20What&#8216;s%20wrong%20with%20you&#65311;\Lesson20%20&#25945;&#23398;&#35838;&#20214;\have_a_fever-128k.mp3" TargetMode="External"/><Relationship Id="rId7" Type="http://schemas.openxmlformats.org/officeDocument/2006/relationships/image" Target="../media/image11.jpeg"/><Relationship Id="rId2" Type="http://schemas.openxmlformats.org/officeDocument/2006/relationships/audio" Target="file:///C:\Users\Administrator\Desktop\&#20154;&#25945;&#26032;&#29256;\&#20116;&#24180;&#32423;\U4%20What&#8216;s%20wrong%20with%20you&#65311;\Lesson20%20&#25945;&#23398;&#35838;&#20214;\have_a_bad_cold-128k.mp3" TargetMode="External"/><Relationship Id="rId1" Type="http://schemas.microsoft.com/office/2007/relationships/media" Target="file:///C:\Users\Administrator\Desktop\&#20154;&#25945;&#26032;&#29256;\&#20116;&#24180;&#32423;\U4%20What&#8216;s%20wrong%20with%20you&#65311;\Lesson20%20&#25945;&#23398;&#35838;&#20214;\have_a_bad_cold-128k.mp3" TargetMode="Externa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3.xml"/><Relationship Id="rId4" Type="http://schemas.openxmlformats.org/officeDocument/2006/relationships/audio" Target="file:///C:\Users\Administrator\Desktop\&#20154;&#25945;&#26032;&#29256;\&#20116;&#24180;&#32423;\U4%20What&#8216;s%20wrong%20with%20you&#65311;\Lesson20%20&#25945;&#23398;&#35838;&#20214;\have_a_fever-128k.mp3" TargetMode="Externa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microsoft.com/office/2007/relationships/media" Target="file:///C:\Users\Administrator\Desktop\&#20154;&#25945;&#26032;&#29256;\&#20116;&#24180;&#32423;\U4%20What&#8216;s%20wrong%20with%20you&#65311;\Lesson20%20&#25945;&#23398;&#35838;&#20214;\have_a_cough-128k.mp3" TargetMode="External"/><Relationship Id="rId7" Type="http://schemas.openxmlformats.org/officeDocument/2006/relationships/image" Target="../media/image14.jpeg"/><Relationship Id="rId2" Type="http://schemas.openxmlformats.org/officeDocument/2006/relationships/audio" Target="file:///C:\Users\Administrator\Desktop\&#20154;&#25945;&#26032;&#29256;\&#20116;&#24180;&#32423;\U4%20What&#8216;s%20wrong%20with%20you&#65311;\Lesson20%20&#25945;&#23398;&#35838;&#20214;\have_a_headache-128k.mp3" TargetMode="External"/><Relationship Id="rId1" Type="http://schemas.microsoft.com/office/2007/relationships/media" Target="file:///C:\Users\Administrator\Desktop\&#20154;&#25945;&#26032;&#29256;\&#20116;&#24180;&#32423;\U4%20What&#8216;s%20wrong%20with%20you&#65311;\Lesson20%20&#25945;&#23398;&#35838;&#20214;\have_a_headache-128k.mp3" TargetMode="Externa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3.xml"/><Relationship Id="rId4" Type="http://schemas.openxmlformats.org/officeDocument/2006/relationships/audio" Target="file:///C:\Users\Administrator\Desktop\&#20154;&#25945;&#26032;&#29256;\&#20116;&#24180;&#32423;\U4%20What&#8216;s%20wrong%20with%20you&#65311;\Lesson20%20&#25945;&#23398;&#35838;&#20214;\have_a_cough-128k.mp3" TargetMode="External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0" y="2636912"/>
            <a:ext cx="9144000" cy="8604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3800" dirty="0" smtClean="0">
                <a:latin typeface="Arial Black" panose="020B0A04020102020204" pitchFamily="34" charset="0"/>
              </a:rPr>
              <a:t>Unit 4 What’s wrong with you? </a:t>
            </a:r>
            <a:endParaRPr lang="zh-CN" altLang="en-US" sz="38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455" y="1290878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 smtClean="0"/>
              <a:t>人教精通版英语五年级下册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1711543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9352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write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4198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757238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88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7"/>
          <p:cNvSpPr txBox="1"/>
          <p:nvPr/>
        </p:nvSpPr>
        <p:spPr>
          <a:xfrm>
            <a:off x="809625" y="2857500"/>
            <a:ext cx="235267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d__ __r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3524250" y="2857500"/>
            <a:ext cx="235743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__</a:t>
            </a: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ll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6524625" y="2857500"/>
            <a:ext cx="2214563" cy="809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b__d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TextBox 20"/>
          <p:cNvSpPr txBox="1"/>
          <p:nvPr/>
        </p:nvSpPr>
        <p:spPr>
          <a:xfrm>
            <a:off x="738188" y="4000500"/>
            <a:ext cx="25622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af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__</a:t>
            </a: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a__d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21"/>
          <p:cNvSpPr txBox="1"/>
          <p:nvPr/>
        </p:nvSpPr>
        <p:spPr>
          <a:xfrm>
            <a:off x="3524250" y="4000500"/>
            <a:ext cx="22240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w__</a:t>
            </a: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rr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__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56843" y="1643402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48487" y="2005956"/>
            <a:ext cx="3834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43749" y="2000592"/>
            <a:ext cx="53732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12655" y="2006952"/>
            <a:ext cx="4988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58262" y="2000592"/>
            <a:ext cx="49885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zh-CN" alt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92781" y="1791642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816423" y="1505890"/>
            <a:ext cx="38343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148606" y="1291576"/>
            <a:ext cx="4988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38188" y="5373688"/>
            <a:ext cx="8370887" cy="81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I’m _____ today. I have a _____ cold.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952625" y="5359400"/>
            <a:ext cx="5683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ill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6381750" y="5329238"/>
            <a:ext cx="10048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bad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18489 0.1143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394 L 0.02257 0.1655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0254 L 0.32118 0.1134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31042 0.1423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21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277 L -0.41163 0.3835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38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-0.49983 0.3601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0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22222E-6 L -0.19861 0.2773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31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-0.27309 0.2842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act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44034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6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150" y="2708275"/>
            <a:ext cx="4954588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187450" y="1654175"/>
            <a:ext cx="4176713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The healthy group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52975" y="1689100"/>
            <a:ext cx="2914650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The sick group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7156450" y="2806700"/>
            <a:ext cx="1655763" cy="1735138"/>
          </a:xfrm>
          <a:prstGeom prst="wedgeRoundRectCallout">
            <a:avLst>
              <a:gd name="adj1" fmla="val -68752"/>
              <a:gd name="adj2" fmla="val 300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</a:rPr>
              <a:t>sorry,</a:t>
            </a:r>
          </a:p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</a:rPr>
              <a:t>I can’t.</a:t>
            </a:r>
          </a:p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</a:rPr>
              <a:t>I have…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331788" y="3797300"/>
            <a:ext cx="2089150" cy="2016125"/>
          </a:xfrm>
          <a:prstGeom prst="wedgeRoundRectCallout">
            <a:avLst>
              <a:gd name="adj1" fmla="val 63793"/>
              <a:gd name="adj2" fmla="val 2868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</a:rPr>
              <a:t>Hello!</a:t>
            </a:r>
          </a:p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</a:rPr>
              <a:t>This is…</a:t>
            </a:r>
          </a:p>
          <a:p>
            <a:pPr>
              <a:defRPr/>
            </a:pP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</a:rPr>
              <a:t>Can you…?</a:t>
            </a:r>
            <a:endParaRPr lang="zh-CN" alt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5749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chant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46082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4479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08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74986" y="1916832"/>
            <a:ext cx="5794028" cy="4480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7" name="图片 3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7763" y="5300663"/>
            <a:ext cx="10922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48131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086350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68313" y="1268413"/>
            <a:ext cx="22431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四会单词：</a:t>
            </a:r>
            <a:endParaRPr lang="zh-CN" altLang="en-US" sz="2800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484438" y="1311275"/>
            <a:ext cx="944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dear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536950" y="1311275"/>
            <a:ext cx="48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ill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146550" y="1308100"/>
            <a:ext cx="82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bad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118100" y="1301750"/>
            <a:ext cx="1163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afraid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354763" y="1281113"/>
            <a:ext cx="1162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worry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68313" y="2195513"/>
            <a:ext cx="38909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如何表达你生病了？</a:t>
            </a:r>
            <a:endParaRPr lang="zh-CN" altLang="en-US" sz="2800" dirty="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06413" y="2751138"/>
            <a:ext cx="233045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I’m ill today. </a:t>
            </a:r>
          </a:p>
        </p:txBody>
      </p:sp>
      <p:sp>
        <p:nvSpPr>
          <p:cNvPr id="48140" name="矩形 2"/>
          <p:cNvSpPr>
            <a:spLocks noChangeArrowheads="1"/>
          </p:cNvSpPr>
          <p:nvPr/>
        </p:nvSpPr>
        <p:spPr bwMode="auto">
          <a:xfrm>
            <a:off x="501650" y="3409950"/>
            <a:ext cx="78676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 have a bad cold/fever/headache/cough.</a:t>
            </a:r>
            <a:endParaRPr lang="zh-CN" altLang="en-US" dirty="0">
              <a:solidFill>
                <a:srgbClr val="5F5F5F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68313" y="4429125"/>
            <a:ext cx="8836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如何表达“不要担心你的课，我帮你学英语”？</a:t>
            </a:r>
            <a:endParaRPr lang="zh-CN" altLang="en-US" sz="2800" dirty="0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06413" y="4995863"/>
            <a:ext cx="5675312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Don’t worry about your lessons.</a:t>
            </a:r>
          </a:p>
          <a:p>
            <a:pPr>
              <a:lnSpc>
                <a:spcPct val="150000"/>
              </a:lnSpc>
            </a:pPr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I’ll help you with your English.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48140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8938" y="1574800"/>
            <a:ext cx="7000875" cy="40322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2 . </a:t>
            </a:r>
            <a:r>
              <a:rPr lang="zh-CN" altLang="en-US" sz="2800" b="1" dirty="0" smtClean="0"/>
              <a:t>熟读</a:t>
            </a:r>
            <a:r>
              <a:rPr lang="en-US" altLang="zh-CN" sz="2800" b="1" dirty="0" smtClean="0"/>
              <a:t>Let’s chant</a:t>
            </a:r>
            <a:r>
              <a:rPr lang="zh-CN" altLang="en-US" sz="2800" b="1" dirty="0" smtClean="0"/>
              <a:t>部分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3 .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Lesson21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49155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49159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050" y="119697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</a:t>
            </a:r>
            <a:r>
              <a:rPr lang="en-US" altLang="zh-CN" smtClean="0"/>
              <a:t>Warm-up</a:t>
            </a:r>
            <a:endParaRPr lang="zh-CN" altLang="en-US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内容占位符 1"/>
          <p:cNvSpPr txBox="1"/>
          <p:nvPr/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sing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493273" y="2000221"/>
            <a:ext cx="6157453" cy="4237091"/>
          </a:xfrm>
          <a:prstGeom prst="roundRect">
            <a:avLst>
              <a:gd name="adj" fmla="val 1360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7" name="图片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05575" y="4722813"/>
            <a:ext cx="1090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9352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review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smtClean="0"/>
              <a:t>&gt;&gt;Lead-in</a:t>
            </a:r>
            <a:endParaRPr lang="zh-CN" altLang="en-US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99592" y="2007082"/>
            <a:ext cx="1895891" cy="14219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99591" y="3951298"/>
            <a:ext cx="1895891" cy="14219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7653" name="矩形 9"/>
          <p:cNvSpPr>
            <a:spLocks noChangeArrowheads="1"/>
          </p:cNvSpPr>
          <p:nvPr/>
        </p:nvSpPr>
        <p:spPr bwMode="auto">
          <a:xfrm>
            <a:off x="3402013" y="2339975"/>
            <a:ext cx="5741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She has a _________. </a:t>
            </a:r>
            <a:endParaRPr lang="zh-CN" altLang="en-US" sz="2800"/>
          </a:p>
        </p:txBody>
      </p:sp>
      <p:sp>
        <p:nvSpPr>
          <p:cNvPr id="27654" name="矩形 10"/>
          <p:cNvSpPr>
            <a:spLocks noChangeArrowheads="1"/>
          </p:cNvSpPr>
          <p:nvPr/>
        </p:nvSpPr>
        <p:spPr bwMode="auto">
          <a:xfrm>
            <a:off x="3402013" y="4211638"/>
            <a:ext cx="57419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 has a ________. </a:t>
            </a:r>
            <a:endParaRPr lang="zh-CN" altLang="en-US" sz="2800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02013" y="5849938"/>
            <a:ext cx="5741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They’re________. </a:t>
            </a:r>
            <a:endParaRPr lang="zh-CN" altLang="en-US" sz="2800"/>
          </a:p>
        </p:txBody>
      </p:sp>
      <p:sp>
        <p:nvSpPr>
          <p:cNvPr id="2" name="右大括号 1"/>
          <p:cNvSpPr/>
          <p:nvPr/>
        </p:nvSpPr>
        <p:spPr>
          <a:xfrm>
            <a:off x="7885113" y="2565400"/>
            <a:ext cx="574675" cy="2106613"/>
          </a:xfrm>
          <a:prstGeom prst="rightBrace">
            <a:avLst>
              <a:gd name="adj1" fmla="val 70446"/>
              <a:gd name="adj2" fmla="val 50000"/>
            </a:avLst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右箭头 2"/>
          <p:cNvSpPr/>
          <p:nvPr/>
        </p:nvSpPr>
        <p:spPr>
          <a:xfrm>
            <a:off x="1847850" y="5876925"/>
            <a:ext cx="995363" cy="57626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451475" y="2195513"/>
            <a:ext cx="20732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headache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634038" y="4068763"/>
            <a:ext cx="102552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cold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5508625" y="5721350"/>
            <a:ext cx="5254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ill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84213" y="1484313"/>
            <a:ext cx="26638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63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3" grpId="0" animBg="1"/>
      <p:bldP spid="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sp>
        <p:nvSpPr>
          <p:cNvPr id="29699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147233" y="986631"/>
            <a:ext cx="2935288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dirty="0" smtClean="0">
                <a:solidFill>
                  <a:srgbClr val="30937B"/>
                </a:solidFill>
                <a:latin typeface="Arial" panose="020B0604020202020204" pitchFamily="34" charset="0"/>
              </a:rPr>
              <a:t>Let’s review</a:t>
            </a:r>
            <a:endParaRPr lang="zh-CN" altLang="en-US" sz="32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84213" y="1484313"/>
            <a:ext cx="26638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1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矩形 11"/>
          <p:cNvSpPr>
            <a:spLocks noChangeArrowheads="1"/>
          </p:cNvSpPr>
          <p:nvPr/>
        </p:nvSpPr>
        <p:spPr bwMode="auto">
          <a:xfrm>
            <a:off x="395288" y="1773238"/>
            <a:ext cx="86788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I have a bad cold. I’m _______ I can’t go    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to school today.</a:t>
            </a:r>
            <a:endParaRPr lang="zh-CN" altLang="en-US" sz="2800" dirty="0"/>
          </a:p>
        </p:txBody>
      </p:sp>
      <p:sp>
        <p:nvSpPr>
          <p:cNvPr id="29703" name="矩形 12"/>
          <p:cNvSpPr>
            <a:spLocks noChangeArrowheads="1"/>
          </p:cNvSpPr>
          <p:nvPr/>
        </p:nvSpPr>
        <p:spPr bwMode="auto">
          <a:xfrm>
            <a:off x="395288" y="3500438"/>
            <a:ext cx="8353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Don’t _______ about your lessons. </a:t>
            </a:r>
            <a:endParaRPr lang="zh-CN" altLang="en-US" sz="2800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233613" y="3429000"/>
            <a:ext cx="130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worry</a:t>
            </a: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257800" y="1862138"/>
            <a:ext cx="1300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afraid</a:t>
            </a:r>
            <a:endParaRPr lang="zh-CN" altLang="en-US"/>
          </a:p>
        </p:txBody>
      </p:sp>
      <p:pic>
        <p:nvPicPr>
          <p:cNvPr id="29706" name="图片 1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22913" y="4532313"/>
            <a:ext cx="2217737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图片 16"/>
          <p:cNvPicPr>
            <a:picLocks noChangeAspect="1"/>
          </p:cNvPicPr>
          <p:nvPr/>
        </p:nvPicPr>
        <p:blipFill>
          <a:blip r:embed="rId5" cstate="email"/>
          <a:srcRect b="-1835"/>
          <a:stretch>
            <a:fillRect/>
          </a:stretch>
        </p:blipFill>
        <p:spPr bwMode="auto">
          <a:xfrm>
            <a:off x="1403350" y="4508500"/>
            <a:ext cx="2376488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358298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practise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174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80828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8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313004" y="1878248"/>
            <a:ext cx="6517992" cy="4503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1" name="图片 3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9563" y="5157788"/>
            <a:ext cx="10922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44905" y="3267593"/>
            <a:ext cx="3479572" cy="26096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076056" y="3267593"/>
            <a:ext cx="3479572" cy="26096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本框 6"/>
          <p:cNvSpPr txBox="1"/>
          <p:nvPr/>
        </p:nvSpPr>
        <p:spPr>
          <a:xfrm>
            <a:off x="468313" y="1425575"/>
            <a:ext cx="4175125" cy="81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have a bad cold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13350" y="1406525"/>
            <a:ext cx="3205163" cy="811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have a fever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8" name="have_a_bad_cold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938" y="23145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have_a_fever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3145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124876" y="3284984"/>
            <a:ext cx="3479572" cy="26096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39552" y="3284984"/>
            <a:ext cx="3479572" cy="26096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本框 6"/>
          <p:cNvSpPr txBox="1"/>
          <p:nvPr/>
        </p:nvSpPr>
        <p:spPr>
          <a:xfrm>
            <a:off x="495300" y="1425575"/>
            <a:ext cx="4175125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have a headache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40338" y="1406525"/>
            <a:ext cx="3205162" cy="73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have a cough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6" name="have_a_headache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3145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have_a_cough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3145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8372" y="3645024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95228" y="4725144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041312" y="3645024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311860" y="2463360"/>
            <a:ext cx="2520280" cy="1890210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文本框 10"/>
          <p:cNvSpPr txBox="1"/>
          <p:nvPr/>
        </p:nvSpPr>
        <p:spPr>
          <a:xfrm>
            <a:off x="827088" y="1268413"/>
            <a:ext cx="7921625" cy="812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I’m ill today. I have a _________.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508625" y="1263650"/>
            <a:ext cx="23129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headache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622925" y="1258888"/>
            <a:ext cx="2082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bad cold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986463" y="1271588"/>
            <a:ext cx="12874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fever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5815013" y="1214438"/>
            <a:ext cx="1570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cough</a:t>
            </a:r>
            <a:endParaRPr lang="zh-CN" altLang="en-US" sz="3600" b="1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305175" y="2452688"/>
            <a:ext cx="2527300" cy="190023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88963" y="3630613"/>
            <a:ext cx="2525712" cy="190182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292475" y="4719638"/>
            <a:ext cx="2525713" cy="1900237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6049963" y="3630613"/>
            <a:ext cx="2525712" cy="1901825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9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3" grpId="1"/>
      <p:bldP spid="13" grpId="0"/>
      <p:bldP spid="13" grpId="1"/>
      <p:bldP spid="14" grpId="0"/>
      <p:bldP spid="14" grpId="1"/>
      <p:bldP spid="15" grpId="0"/>
      <p:bldP spid="4" grpId="0" animBg="1"/>
      <p:bldP spid="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39939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13" y="3933825"/>
            <a:ext cx="2338387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3789363"/>
            <a:ext cx="13684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3182959" y="957473"/>
            <a:ext cx="29828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Pair Work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170238" y="2205038"/>
            <a:ext cx="5832475" cy="1116012"/>
          </a:xfrm>
          <a:prstGeom prst="wedgeRoundRectCallout">
            <a:avLst>
              <a:gd name="adj1" fmla="val 3713"/>
              <a:gd name="adj2" fmla="val 7025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Don’t worry about your lessons. I’ll help you with your English.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250825" y="1773238"/>
            <a:ext cx="2376488" cy="1150937"/>
          </a:xfrm>
          <a:prstGeom prst="wedgeRoundRectCallout">
            <a:avLst>
              <a:gd name="adj1" fmla="val 42955"/>
              <a:gd name="adj2" fmla="val 7074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I’m ill today.</a:t>
            </a:r>
          </a:p>
          <a:p>
            <a:pPr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I have…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cfb2e38232a3adc9f01484d56034753feb27df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305</Words>
  <Application>Microsoft Office PowerPoint</Application>
  <PresentationFormat>全屏显示(4:3)</PresentationFormat>
  <Paragraphs>100</Paragraphs>
  <Slides>14</Slides>
  <Notes>13</Notes>
  <HiddenSlides>0</HiddenSlides>
  <MMClips>4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&gt;&gt;Warm-up</vt:lpstr>
      <vt:lpstr>&gt;&gt;Lead-in</vt:lpstr>
      <vt:lpstr>&gt;&gt;Lead-in</vt:lpstr>
      <vt:lpstr>&gt;&gt;Presentation</vt:lpstr>
      <vt:lpstr>&gt;&gt;Presentation</vt:lpstr>
      <vt:lpstr>&gt;&gt;Presentation</vt:lpstr>
      <vt:lpstr>&gt;&gt;Practice</vt:lpstr>
      <vt:lpstr>&gt;&gt;Practice</vt:lpstr>
      <vt:lpstr>&gt;&gt;Practice</vt:lpstr>
      <vt:lpstr>&gt;&gt;Practice</vt:lpstr>
      <vt:lpstr>&gt;&gt;Presentation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2023-01-17T02:13:52Z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DA1BAA6148D24F13A71D470AD035F1FC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