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256" r:id="rId2"/>
    <p:sldId id="316" r:id="rId3"/>
    <p:sldId id="315" r:id="rId4"/>
    <p:sldId id="314" r:id="rId5"/>
    <p:sldId id="288" r:id="rId6"/>
    <p:sldId id="317" r:id="rId7"/>
    <p:sldId id="305" r:id="rId8"/>
    <p:sldId id="307" r:id="rId9"/>
    <p:sldId id="308" r:id="rId10"/>
    <p:sldId id="318" r:id="rId11"/>
    <p:sldId id="319" r:id="rId12"/>
    <p:sldId id="325" r:id="rId13"/>
    <p:sldId id="323" r:id="rId14"/>
    <p:sldId id="320" r:id="rId15"/>
    <p:sldId id="321" r:id="rId16"/>
    <p:sldId id="324" r:id="rId17"/>
    <p:sldId id="322" r:id="rId18"/>
    <p:sldId id="326" r:id="rId19"/>
    <p:sldId id="290" r:id="rId20"/>
    <p:sldId id="330" r:id="rId21"/>
    <p:sldId id="295" r:id="rId22"/>
    <p:sldId id="291" r:id="rId23"/>
  </p:sldIdLst>
  <p:sldSz cx="9144000" cy="6858000" type="screen4x3"/>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A1D749"/>
    <a:srgbClr val="CC0066"/>
    <a:srgbClr val="FFCCFF"/>
    <a:srgbClr val="3399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3" autoAdjust="0"/>
    <p:restoredTop sz="91793" autoAdjust="0"/>
  </p:normalViewPr>
  <p:slideViewPr>
    <p:cSldViewPr>
      <p:cViewPr varScale="1">
        <p:scale>
          <a:sx n="106" d="100"/>
          <a:sy n="106" d="100"/>
        </p:scale>
        <p:origin x="-17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3" d="100"/>
          <a:sy n="63" d="100"/>
        </p:scale>
        <p:origin x="-26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黑体" panose="0201060906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黑体" panose="02010609060101010101" pitchFamily="2" charset="-122"/>
              </a:defRPr>
            </a:lvl1pPr>
          </a:lstStyle>
          <a:p>
            <a:pPr>
              <a:defRPr/>
            </a:pPr>
            <a:fld id="{801E1D98-CB91-48E2-AE42-629B39FF046C}" type="datetimeFigureOut">
              <a:rPr lang="zh-CN" altLang="en-US"/>
              <a:t>2023-01-17</a:t>
            </a:fld>
            <a:endParaRPr lang="zh-CN" altLang="en-US" dirty="0"/>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黑体" panose="0201060906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黑体" panose="02010609060101010101" pitchFamily="2" charset="-122"/>
              </a:defRPr>
            </a:lvl1pPr>
          </a:lstStyle>
          <a:p>
            <a:pPr>
              <a:defRPr/>
            </a:pPr>
            <a:fld id="{C80D3F66-C413-4C87-9699-B9DA8D5AB6D3}" type="slidenum">
              <a:rPr lang="zh-CN" altLang="en-US"/>
              <a:t>‹#›</a:t>
            </a:fld>
            <a:endParaRPr lang="zh-CN"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黑体" panose="0201060906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黑体" panose="02010609060101010101" pitchFamily="2" charset="-122"/>
              </a:defRPr>
            </a:lvl1pPr>
          </a:lstStyle>
          <a:p>
            <a:pPr>
              <a:defRPr/>
            </a:pPr>
            <a:fld id="{20776A6F-5B5F-47D9-86E5-18E4DC934F4D}" type="datetimeFigureOut">
              <a:rPr lang="zh-CN" altLang="en-US"/>
              <a:t>2023-01-17</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黑体" panose="0201060906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黑体" panose="02010609060101010101" pitchFamily="2" charset="-122"/>
              </a:defRPr>
            </a:lvl1pPr>
          </a:lstStyle>
          <a:p>
            <a:pPr>
              <a:defRPr/>
            </a:pPr>
            <a:fld id="{9F39D0FF-BD1F-41DA-A902-9C4313C86DC7}" type="slidenum">
              <a:rPr lang="zh-CN" altLang="en-US"/>
              <a:t>‹#›</a:t>
            </a:fld>
            <a:endParaRPr lang="zh-CN"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黑体" panose="02010609060101010101" pitchFamily="2" charset="-122"/>
        <a:cs typeface="+mn-cs"/>
      </a:defRPr>
    </a:lvl1pPr>
    <a:lvl2pPr marL="457200" algn="l" rtl="0" eaLnBrk="0" fontAlgn="base" hangingPunct="0">
      <a:spcBef>
        <a:spcPct val="30000"/>
      </a:spcBef>
      <a:spcAft>
        <a:spcPct val="0"/>
      </a:spcAft>
      <a:defRPr sz="1200" kern="1200">
        <a:solidFill>
          <a:schemeClr val="tx1"/>
        </a:solidFill>
        <a:latin typeface="+mn-lt"/>
        <a:ea typeface="黑体" panose="02010609060101010101" pitchFamily="2" charset="-122"/>
        <a:cs typeface="+mn-cs"/>
      </a:defRPr>
    </a:lvl2pPr>
    <a:lvl3pPr marL="914400" algn="l" rtl="0" eaLnBrk="0" fontAlgn="base" hangingPunct="0">
      <a:spcBef>
        <a:spcPct val="30000"/>
      </a:spcBef>
      <a:spcAft>
        <a:spcPct val="0"/>
      </a:spcAft>
      <a:defRPr sz="1200" kern="1200">
        <a:solidFill>
          <a:schemeClr val="tx1"/>
        </a:solidFill>
        <a:latin typeface="+mn-lt"/>
        <a:ea typeface="黑体" panose="02010609060101010101" pitchFamily="2" charset="-122"/>
        <a:cs typeface="+mn-cs"/>
      </a:defRPr>
    </a:lvl3pPr>
    <a:lvl4pPr marL="1371600" algn="l" rtl="0" eaLnBrk="0" fontAlgn="base" hangingPunct="0">
      <a:spcBef>
        <a:spcPct val="30000"/>
      </a:spcBef>
      <a:spcAft>
        <a:spcPct val="0"/>
      </a:spcAft>
      <a:defRPr sz="1200" kern="1200">
        <a:solidFill>
          <a:schemeClr val="tx1"/>
        </a:solidFill>
        <a:latin typeface="+mn-lt"/>
        <a:ea typeface="黑体" panose="02010609060101010101" pitchFamily="2" charset="-122"/>
        <a:cs typeface="+mn-cs"/>
      </a:defRPr>
    </a:lvl4pPr>
    <a:lvl5pPr marL="1828800" algn="l" rtl="0" eaLnBrk="0" fontAlgn="base" hangingPunct="0">
      <a:spcBef>
        <a:spcPct val="30000"/>
      </a:spcBef>
      <a:spcAft>
        <a:spcPct val="0"/>
      </a:spcAft>
      <a:defRPr sz="1200" kern="1200">
        <a:solidFill>
          <a:schemeClr val="tx1"/>
        </a:solidFill>
        <a:latin typeface="+mn-lt"/>
        <a:ea typeface="黑体" panose="0201060906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9D4A3EE-44B6-493B-B0AE-F0851E3BA4C1}" type="slidenum">
              <a:rPr lang="zh-CN" altLang="en-US" smtClean="0">
                <a:ea typeface="黑体" panose="02010609060101010101" pitchFamily="2" charset="-122"/>
              </a:rPr>
              <a:t>1</a:t>
            </a:fld>
            <a:endParaRPr lang="zh-CN" altLang="en-US" smtClean="0">
              <a:ea typeface="黑体" panose="0201060906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686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7C6411D3-6635-4BCE-9B63-FD19598430EC}" type="slidenum">
              <a:rPr lang="zh-CN" altLang="en-US" sz="1200">
                <a:latin typeface="Calibri" panose="020F0502020204030204" pitchFamily="34" charset="0"/>
                <a:ea typeface="黑体" panose="02010609060101010101" pitchFamily="2" charset="-122"/>
              </a:rPr>
              <a:t>2</a:t>
            </a:fld>
            <a:endParaRPr lang="zh-CN" altLang="en-US" sz="1200">
              <a:latin typeface="Calibri" panose="020F0502020204030204" pitchFamily="34" charset="0"/>
              <a:ea typeface="黑体" panose="0201060906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7DCBF1AE-8F3C-4951-AB9F-E4B4EA71EF78}" type="slidenum">
              <a:rPr lang="zh-CN" altLang="en-US" smtClean="0">
                <a:ea typeface="黑体" panose="02010609060101010101" pitchFamily="2" charset="-122"/>
              </a:rPr>
              <a:t>22</a:t>
            </a:fld>
            <a:endParaRPr lang="zh-CN" altLang="en-US" smtClean="0">
              <a:ea typeface="黑体" panose="0201060906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4" name="图片 6" descr="首页绿色.png"/>
          <p:cNvPicPr>
            <a:picLocks noChangeAspect="1"/>
          </p:cNvPicPr>
          <p:nvPr userDrawn="1"/>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dirty="0" smtClean="0"/>
              <a:t>单击此处编辑母版副标题样式</a:t>
            </a:r>
            <a:endParaRPr lang="zh-CN" altLang="en-US" dirty="0"/>
          </a:p>
        </p:txBody>
      </p:sp>
      <p:sp>
        <p:nvSpPr>
          <p:cNvPr id="5" name="日期占位符 3"/>
          <p:cNvSpPr>
            <a:spLocks noGrp="1"/>
          </p:cNvSpPr>
          <p:nvPr>
            <p:ph type="dt" sz="half" idx="10"/>
          </p:nvPr>
        </p:nvSpPr>
        <p:spPr/>
        <p:txBody>
          <a:bodyPr/>
          <a:lstStyle>
            <a:lvl1pPr>
              <a:defRPr/>
            </a:lvl1pPr>
          </a:lstStyle>
          <a:p>
            <a:pPr>
              <a:defRPr/>
            </a:pPr>
            <a:endParaRPr lang="zh-CN" altLang="zh-CN"/>
          </a:p>
        </p:txBody>
      </p:sp>
      <p:sp>
        <p:nvSpPr>
          <p:cNvPr id="6" name="页脚占位符 4"/>
          <p:cNvSpPr>
            <a:spLocks noGrp="1"/>
          </p:cNvSpPr>
          <p:nvPr>
            <p:ph type="ftr" sz="quarter" idx="11"/>
          </p:nvPr>
        </p:nvSpPr>
        <p:spPr/>
        <p:txBody>
          <a:bodyPr/>
          <a:lstStyle>
            <a:lvl1pPr>
              <a:defRPr/>
            </a:lvl1pPr>
          </a:lstStyle>
          <a:p>
            <a:pPr>
              <a:defRPr/>
            </a:pPr>
            <a:endParaRPr lang="zh-CN" altLang="zh-CN"/>
          </a:p>
        </p:txBody>
      </p:sp>
      <p:sp>
        <p:nvSpPr>
          <p:cNvPr id="7" name="灯片编号占位符 5"/>
          <p:cNvSpPr>
            <a:spLocks noGrp="1"/>
          </p:cNvSpPr>
          <p:nvPr>
            <p:ph type="sldNum" sz="quarter" idx="12"/>
          </p:nvPr>
        </p:nvSpPr>
        <p:spPr/>
        <p:txBody>
          <a:bodyPr/>
          <a:lstStyle>
            <a:lvl1pPr>
              <a:defRPr/>
            </a:lvl1pPr>
          </a:lstStyle>
          <a:p>
            <a:pPr>
              <a:defRPr/>
            </a:pPr>
            <a:fld id="{74B1A707-F7E2-4F36-9037-59F0B455A378}" type="slidenum">
              <a:rPr lang="zh-CN" altLang="zh-CN"/>
              <a:t>‹#›</a:t>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pic>
        <p:nvPicPr>
          <p:cNvPr id="2" name="Picture 2" descr="C:\Documents and Settings\Administrator\桌面\绿色带数学符号3333.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a:hlinkClick r:id="" action="ppaction://hlinkshowjump?jump=endshow"/>
          </p:cNvPr>
          <p:cNvSpPr/>
          <p:nvPr userDrawn="1"/>
        </p:nvSpPr>
        <p:spPr>
          <a:xfrm>
            <a:off x="7658100" y="6096000"/>
            <a:ext cx="952500" cy="457200"/>
          </a:xfrm>
          <a:prstGeom prst="roundRect">
            <a:avLst/>
          </a:prstGeom>
          <a:solidFill>
            <a:schemeClr val="accent3">
              <a:lumMod val="60000"/>
              <a:lumOff val="4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rgbClr val="C00000"/>
                </a:solidFill>
                <a:latin typeface="黑体" panose="02010609060101010101" pitchFamily="2" charset="-122"/>
                <a:ea typeface="黑体" panose="02010609060101010101" pitchFamily="2" charset="-122"/>
              </a:rPr>
              <a:t>结束</a:t>
            </a:r>
          </a:p>
        </p:txBody>
      </p:sp>
      <p:sp>
        <p:nvSpPr>
          <p:cNvPr id="4" name="TextBox 2"/>
          <p:cNvSpPr txBox="1">
            <a:spLocks noChangeArrowheads="1"/>
          </p:cNvSpPr>
          <p:nvPr userDrawn="1"/>
        </p:nvSpPr>
        <p:spPr bwMode="auto">
          <a:xfrm>
            <a:off x="6501715" y="49428"/>
            <a:ext cx="1727886" cy="522905"/>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defRPr/>
            </a:pPr>
            <a:r>
              <a:rPr lang="zh-CN" altLang="en-US" sz="2800" dirty="0">
                <a:solidFill>
                  <a:srgbClr val="FF0000"/>
                </a:solidFill>
                <a:latin typeface="黑体" panose="02010609060101010101" pitchFamily="2" charset="-122"/>
                <a:ea typeface="黑体" panose="02010609060101010101" pitchFamily="2" charset="-122"/>
              </a:rPr>
              <a:t>课堂小结</a:t>
            </a:r>
          </a:p>
        </p:txBody>
      </p:sp>
      <p:sp>
        <p:nvSpPr>
          <p:cNvPr id="5" name="日期占位符 3"/>
          <p:cNvSpPr>
            <a:spLocks noGrp="1"/>
          </p:cNvSpPr>
          <p:nvPr>
            <p:ph type="dt" sz="half" idx="10"/>
          </p:nvPr>
        </p:nvSpPr>
        <p:spPr/>
        <p:txBody>
          <a:bodyPr/>
          <a:lstStyle>
            <a:lvl1pPr>
              <a:defRPr/>
            </a:lvl1pPr>
          </a:lstStyle>
          <a:p>
            <a:pPr>
              <a:defRPr/>
            </a:pPr>
            <a:endParaRPr lang="zh-CN" altLang="zh-CN"/>
          </a:p>
        </p:txBody>
      </p:sp>
      <p:sp>
        <p:nvSpPr>
          <p:cNvPr id="6" name="页脚占位符 4"/>
          <p:cNvSpPr>
            <a:spLocks noGrp="1"/>
          </p:cNvSpPr>
          <p:nvPr>
            <p:ph type="ftr" sz="quarter" idx="11"/>
          </p:nvPr>
        </p:nvSpPr>
        <p:spPr/>
        <p:txBody>
          <a:bodyPr/>
          <a:lstStyle>
            <a:lvl1pPr>
              <a:defRPr/>
            </a:lvl1pPr>
          </a:lstStyle>
          <a:p>
            <a:pPr>
              <a:defRPr/>
            </a:pPr>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297A685C-73E4-41F5-B1DE-36F0874B53F8}" type="datetimeFigureOut">
              <a:rPr lang="zh-CN" altLang="en-US"/>
              <a:t>2023-01-17</a:t>
            </a:fld>
            <a:endParaRPr lang="zh-CN" altLang="en-US" dirty="0"/>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08DDE9E5-7E33-48B5-8882-F9D79453E29C}" type="slidenum">
              <a:rPr lang="zh-CN" altLang="en-US"/>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2" descr="C:\Documents and Settings\Administrator\桌面\绿色带数学符号3333.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501715" y="49428"/>
            <a:ext cx="1727886" cy="522905"/>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defRPr/>
            </a:pPr>
            <a:r>
              <a:rPr lang="zh-CN" altLang="en-US" sz="2800" dirty="0">
                <a:solidFill>
                  <a:srgbClr val="FF0000"/>
                </a:solidFill>
                <a:latin typeface="黑体" panose="02010609060101010101" pitchFamily="2" charset="-122"/>
                <a:ea typeface="黑体" panose="02010609060101010101" pitchFamily="2" charset="-122"/>
              </a:rPr>
              <a:t>旧知回顾</a:t>
            </a:r>
          </a:p>
        </p:txBody>
      </p:sp>
      <p:sp>
        <p:nvSpPr>
          <p:cNvPr id="4" name="日期占位符 3"/>
          <p:cNvSpPr>
            <a:spLocks noGrp="1"/>
          </p:cNvSpPr>
          <p:nvPr>
            <p:ph type="dt" sz="half" idx="10"/>
          </p:nvPr>
        </p:nvSpPr>
        <p:spPr/>
        <p:txBody>
          <a:bodyPr/>
          <a:lstStyle>
            <a:lvl1pPr>
              <a:defRPr/>
            </a:lvl1pPr>
          </a:lstStyle>
          <a:p>
            <a:pPr>
              <a:defRPr/>
            </a:pPr>
            <a:endParaRPr lang="zh-CN" altLang="zh-CN"/>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31528D4B-7028-43A0-A685-2EFC7E6DBEA8}" type="slidenum">
              <a:rPr lang="zh-CN" altLang="zh-CN"/>
              <a:t>‹#›</a:t>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Picture 2" descr="C:\Documents and Settings\Administrator\桌面\绿色带数学符号3333.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501715" y="49428"/>
            <a:ext cx="1727886" cy="523220"/>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defRPr/>
            </a:pPr>
            <a:r>
              <a:rPr lang="zh-CN" altLang="en-US" sz="2800" dirty="0">
                <a:solidFill>
                  <a:srgbClr val="FF0000"/>
                </a:solidFill>
                <a:latin typeface="黑体" panose="02010609060101010101" pitchFamily="2" charset="-122"/>
                <a:ea typeface="黑体" panose="02010609060101010101" pitchFamily="2" charset="-122"/>
              </a:rPr>
              <a:t>学习目标</a:t>
            </a:r>
          </a:p>
        </p:txBody>
      </p:sp>
      <p:sp>
        <p:nvSpPr>
          <p:cNvPr id="4" name="日期占位符 3"/>
          <p:cNvSpPr>
            <a:spLocks noGrp="1"/>
          </p:cNvSpPr>
          <p:nvPr>
            <p:ph type="dt" sz="half" idx="10"/>
          </p:nvPr>
        </p:nvSpPr>
        <p:spPr/>
        <p:txBody>
          <a:bodyPr/>
          <a:lstStyle>
            <a:lvl1pPr>
              <a:defRPr/>
            </a:lvl1pPr>
          </a:lstStyle>
          <a:p>
            <a:pPr>
              <a:defRPr/>
            </a:pPr>
            <a:endParaRPr lang="zh-CN" altLang="zh-CN"/>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3822C6CC-9E24-40C1-9E7D-35CBCA4FE435}" type="slidenum">
              <a:rPr lang="zh-CN" altLang="zh-CN"/>
              <a:t>‹#›</a:t>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2" name="Picture 2" descr="C:\Documents and Settings\Administrator\桌面\绿色带数学符号3333.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501715" y="49428"/>
            <a:ext cx="1727886" cy="522905"/>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defRPr/>
            </a:pPr>
            <a:r>
              <a:rPr lang="zh-CN" altLang="en-US" sz="2800" dirty="0">
                <a:solidFill>
                  <a:srgbClr val="FF0000"/>
                </a:solidFill>
                <a:latin typeface="黑体" panose="02010609060101010101" pitchFamily="2" charset="-122"/>
                <a:ea typeface="黑体" panose="02010609060101010101" pitchFamily="2" charset="-122"/>
              </a:rPr>
              <a:t>新知探究</a:t>
            </a:r>
          </a:p>
        </p:txBody>
      </p:sp>
      <p:sp>
        <p:nvSpPr>
          <p:cNvPr id="4" name="日期占位符 3"/>
          <p:cNvSpPr>
            <a:spLocks noGrp="1"/>
          </p:cNvSpPr>
          <p:nvPr>
            <p:ph type="dt" sz="half" idx="10"/>
          </p:nvPr>
        </p:nvSpPr>
        <p:spPr/>
        <p:txBody>
          <a:bodyPr/>
          <a:lstStyle>
            <a:lvl1pPr>
              <a:defRPr/>
            </a:lvl1pPr>
          </a:lstStyle>
          <a:p>
            <a:pPr>
              <a:defRPr/>
            </a:pPr>
            <a:endParaRPr lang="zh-CN" altLang="zh-CN"/>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43B4D0B7-4074-4978-AB02-04BCEB81DC21}" type="slidenum">
              <a:rPr lang="zh-CN" altLang="zh-CN"/>
              <a:t>‹#›</a:t>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Picture 2" descr="C:\Documents and Settings\Administrator\桌面\绿色带数学符号3333.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501715" y="49428"/>
            <a:ext cx="1727886" cy="522905"/>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defRPr/>
            </a:pPr>
            <a:r>
              <a:rPr lang="zh-CN" altLang="en-US" sz="2800" dirty="0">
                <a:solidFill>
                  <a:srgbClr val="FF0000"/>
                </a:solidFill>
                <a:latin typeface="黑体" panose="02010609060101010101" pitchFamily="2" charset="-122"/>
                <a:ea typeface="黑体" panose="02010609060101010101" pitchFamily="2" charset="-122"/>
              </a:rPr>
              <a:t>随堂练习</a:t>
            </a:r>
          </a:p>
        </p:txBody>
      </p:sp>
      <p:sp>
        <p:nvSpPr>
          <p:cNvPr id="4" name="日期占位符 3"/>
          <p:cNvSpPr>
            <a:spLocks noGrp="1"/>
          </p:cNvSpPr>
          <p:nvPr>
            <p:ph type="dt" sz="half" idx="10"/>
          </p:nvPr>
        </p:nvSpPr>
        <p:spPr/>
        <p:txBody>
          <a:bodyPr/>
          <a:lstStyle>
            <a:lvl1pPr>
              <a:defRPr/>
            </a:lvl1pPr>
          </a:lstStyle>
          <a:p>
            <a:pPr>
              <a:defRPr/>
            </a:pPr>
            <a:endParaRPr lang="zh-CN" altLang="zh-CN"/>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9B240D25-A790-4875-A5D3-BC538FA6515B}" type="slidenum">
              <a:rPr lang="zh-CN" altLang="zh-CN"/>
              <a:t>‹#›</a:t>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2" name="Picture 2" descr="C:\Documents and Settings\Administrator\桌面\绿色带数学符号333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501715" y="49428"/>
            <a:ext cx="1727886" cy="522905"/>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defRPr/>
            </a:pPr>
            <a:r>
              <a:rPr lang="zh-CN" altLang="en-US" sz="2800" dirty="0">
                <a:solidFill>
                  <a:srgbClr val="FF0000"/>
                </a:solidFill>
                <a:latin typeface="黑体" panose="02010609060101010101" pitchFamily="2" charset="-122"/>
                <a:ea typeface="黑体" panose="02010609060101010101" pitchFamily="2" charset="-122"/>
              </a:rPr>
              <a:t>课堂小结</a:t>
            </a:r>
          </a:p>
        </p:txBody>
      </p:sp>
      <p:sp>
        <p:nvSpPr>
          <p:cNvPr id="4" name="日期占位符 3"/>
          <p:cNvSpPr>
            <a:spLocks noGrp="1"/>
          </p:cNvSpPr>
          <p:nvPr>
            <p:ph type="dt" sz="half" idx="10"/>
          </p:nvPr>
        </p:nvSpPr>
        <p:spPr/>
        <p:txBody>
          <a:bodyPr/>
          <a:lstStyle>
            <a:lvl1pPr>
              <a:defRPr/>
            </a:lvl1pPr>
          </a:lstStyle>
          <a:p>
            <a:pPr>
              <a:defRPr/>
            </a:pPr>
            <a:endParaRPr lang="zh-CN" altLang="zh-CN"/>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FCD571BA-E3FF-4C42-9515-6AE94D4F4C66}" type="slidenum">
              <a:rPr lang="zh-CN" altLang="zh-CN"/>
              <a:t>‹#›</a:t>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pic>
        <p:nvPicPr>
          <p:cNvPr id="2" name="Picture 2" descr="C:\Documents and Settings\Administrator\桌面\绿色带数学符号3333.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3"/>
          <p:cNvSpPr>
            <a:spLocks noGrp="1"/>
          </p:cNvSpPr>
          <p:nvPr>
            <p:ph type="dt" sz="half" idx="10"/>
          </p:nvPr>
        </p:nvSpPr>
        <p:spPr/>
        <p:txBody>
          <a:bodyPr/>
          <a:lstStyle>
            <a:lvl1pPr>
              <a:defRPr/>
            </a:lvl1pPr>
          </a:lstStyle>
          <a:p>
            <a:pPr>
              <a:defRPr/>
            </a:pPr>
            <a:endParaRPr lang="zh-CN" altLang="zh-CN"/>
          </a:p>
        </p:txBody>
      </p:sp>
      <p:sp>
        <p:nvSpPr>
          <p:cNvPr id="4" name="页脚占位符 4"/>
          <p:cNvSpPr>
            <a:spLocks noGrp="1"/>
          </p:cNvSpPr>
          <p:nvPr>
            <p:ph type="ftr" sz="quarter" idx="11"/>
          </p:nvPr>
        </p:nvSpPr>
        <p:spPr/>
        <p:txBody>
          <a:bodyPr/>
          <a:lstStyle>
            <a:lvl1pPr>
              <a:defRPr/>
            </a:lvl1pPr>
          </a:lstStyle>
          <a:p>
            <a:pPr>
              <a:defRPr/>
            </a:pPr>
            <a:endParaRPr lang="zh-CN" altLang="zh-CN"/>
          </a:p>
        </p:txBody>
      </p:sp>
      <p:sp>
        <p:nvSpPr>
          <p:cNvPr id="5" name="灯片编号占位符 5"/>
          <p:cNvSpPr>
            <a:spLocks noGrp="1"/>
          </p:cNvSpPr>
          <p:nvPr>
            <p:ph type="sldNum" sz="quarter" idx="12"/>
          </p:nvPr>
        </p:nvSpPr>
        <p:spPr/>
        <p:txBody>
          <a:bodyPr/>
          <a:lstStyle>
            <a:lvl1pPr>
              <a:defRPr/>
            </a:lvl1pPr>
          </a:lstStyle>
          <a:p>
            <a:pPr>
              <a:defRPr/>
            </a:pPr>
            <a:fld id="{EE795A76-25F3-4C2E-845B-BD861687428A}" type="slidenum">
              <a:rPr lang="zh-CN" altLang="zh-CN"/>
              <a:t>‹#›</a:t>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pic>
        <p:nvPicPr>
          <p:cNvPr id="2" name="Picture 2" descr="C:\Documents and Settings\Administrator\桌面\绿色带数学符号333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a:hlinkClick r:id="" action="ppaction://hlinkshowjump?jump=endshow"/>
          </p:cNvPr>
          <p:cNvSpPr/>
          <p:nvPr userDrawn="1"/>
        </p:nvSpPr>
        <p:spPr>
          <a:xfrm>
            <a:off x="7658100" y="6096000"/>
            <a:ext cx="952500" cy="457200"/>
          </a:xfrm>
          <a:prstGeom prst="roundRect">
            <a:avLst/>
          </a:prstGeom>
          <a:solidFill>
            <a:schemeClr val="accent3">
              <a:lumMod val="60000"/>
              <a:lumOff val="4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rgbClr val="C00000"/>
                </a:solidFill>
                <a:latin typeface="黑体" panose="02010609060101010101" pitchFamily="2" charset="-122"/>
                <a:ea typeface="黑体" panose="02010609060101010101" pitchFamily="2" charset="-122"/>
              </a:rPr>
              <a:t>结束</a:t>
            </a:r>
          </a:p>
        </p:txBody>
      </p:sp>
      <p:sp>
        <p:nvSpPr>
          <p:cNvPr id="4" name="日期占位符 3"/>
          <p:cNvSpPr>
            <a:spLocks noGrp="1"/>
          </p:cNvSpPr>
          <p:nvPr>
            <p:ph type="dt" sz="half" idx="10"/>
          </p:nvPr>
        </p:nvSpPr>
        <p:spPr/>
        <p:txBody>
          <a:bodyPr/>
          <a:lstStyle>
            <a:lvl1pPr>
              <a:defRPr/>
            </a:lvl1pPr>
          </a:lstStyle>
          <a:p>
            <a:pPr>
              <a:defRPr/>
            </a:pPr>
            <a:endParaRPr lang="zh-CN" altLang="zh-CN"/>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6797A46D-6705-4895-80D8-2585CE4EB2A5}" type="slidenum">
              <a:rPr lang="zh-CN" altLang="zh-CN"/>
              <a:t>‹#›</a:t>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黑体" panose="02010609060101010101" pitchFamily="2" charset="-122"/>
              </a:defRPr>
            </a:lvl1pPr>
          </a:lstStyle>
          <a:p>
            <a:pPr>
              <a:defRPr/>
            </a:pPr>
            <a:fld id="{297A685C-73E4-41F5-B1DE-36F0874B53F8}" type="datetimeFigureOut">
              <a:rPr lang="zh-CN" altLang="en-US"/>
              <a:t>2023-01-17</a:t>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pitchFamily="2" charset="-122"/>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pitchFamily="2" charset="-122"/>
              </a:defRPr>
            </a:lvl1pPr>
          </a:lstStyle>
          <a:p>
            <a:pPr>
              <a:defRPr/>
            </a:pPr>
            <a:fld id="{08DDE9E5-7E33-48B5-8882-F9D79453E29C}" type="slidenum">
              <a:rPr lang="zh-CN" altLang="en-US"/>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黑体" panose="02010609060101010101" pitchFamily="2"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黑体" panose="0201060906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黑体" panose="0201060906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黑体" panose="0201060906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黑体" panose="0201060906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黑体" panose="0201060906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黑体" panose="0201060906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黑体" panose="0201060906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黑体" panose="0201060906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68760"/>
            <a:ext cx="9144000" cy="2308324"/>
          </a:xfrm>
          <a:prstGeom prst="rect">
            <a:avLst/>
          </a:prstGeom>
          <a:noFill/>
        </p:spPr>
        <p:txBody>
          <a:bodyPr wrap="square">
            <a:spAutoFit/>
          </a:bodyPr>
          <a:lstStyle/>
          <a:p>
            <a:pPr algn="ctr">
              <a:lnSpc>
                <a:spcPct val="200000"/>
              </a:lnSpc>
              <a:spcBef>
                <a:spcPts val="0"/>
              </a:spcBef>
              <a:defRPr/>
            </a:pPr>
            <a:r>
              <a:rPr lang="zh-CN" altLang="en-US" sz="3200" dirty="0">
                <a:latin typeface="Times New Roman" panose="02020603050405020304" pitchFamily="18" charset="0"/>
                <a:ea typeface="黑体" panose="02010609060101010101" pitchFamily="2" charset="-122"/>
                <a:cs typeface="Times New Roman" panose="02020603050405020304" pitchFamily="18" charset="0"/>
              </a:rPr>
              <a:t>第六章</a:t>
            </a:r>
            <a:r>
              <a:rPr lang="en-US" altLang="zh-CN" sz="3200" dirty="0">
                <a:latin typeface="Times New Roman" panose="02020603050405020304" pitchFamily="18" charset="0"/>
                <a:ea typeface="黑体" panose="02010609060101010101" pitchFamily="2" charset="-122"/>
                <a:cs typeface="Times New Roman" panose="02020603050405020304" pitchFamily="18" charset="0"/>
              </a:rPr>
              <a:t>  </a:t>
            </a:r>
            <a:r>
              <a:rPr lang="zh-CN" altLang="en-US" sz="3200" dirty="0">
                <a:latin typeface="Times New Roman" panose="02020603050405020304" pitchFamily="18" charset="0"/>
                <a:ea typeface="黑体" panose="02010609060101010101" pitchFamily="2" charset="-122"/>
                <a:cs typeface="Times New Roman" panose="02020603050405020304" pitchFamily="18" charset="0"/>
              </a:rPr>
              <a:t>二元一次方程组</a:t>
            </a:r>
          </a:p>
          <a:p>
            <a:pPr algn="ctr">
              <a:lnSpc>
                <a:spcPct val="200000"/>
              </a:lnSpc>
              <a:spcBef>
                <a:spcPts val="0"/>
              </a:spcBef>
              <a:defRPr/>
            </a:pPr>
            <a:r>
              <a:rPr lang="en-US" altLang="zh-CN" sz="4000" kern="10" dirty="0">
                <a:ln w="9525">
                  <a:round/>
                </a:ln>
                <a:solidFill>
                  <a:srgbClr val="FF0000"/>
                </a:solidFill>
                <a:latin typeface="Times New Roman" panose="02020603050405020304" pitchFamily="18" charset="0"/>
                <a:ea typeface="黑体" panose="02010609060101010101" pitchFamily="2" charset="-122"/>
                <a:cs typeface="Times New Roman" panose="02020603050405020304" pitchFamily="18" charset="0"/>
              </a:rPr>
              <a:t>6.1   </a:t>
            </a:r>
            <a:r>
              <a:rPr lang="zh-CN" altLang="en-US" sz="4000" kern="10" dirty="0">
                <a:ln w="9525">
                  <a:round/>
                </a:ln>
                <a:solidFill>
                  <a:srgbClr val="FF0000"/>
                </a:solidFill>
                <a:latin typeface="Times New Roman" panose="02020603050405020304" pitchFamily="18" charset="0"/>
                <a:ea typeface="黑体" panose="02010609060101010101" pitchFamily="2" charset="-122"/>
                <a:cs typeface="Times New Roman" panose="02020603050405020304" pitchFamily="18" charset="0"/>
              </a:rPr>
              <a:t>二元一次方程组</a:t>
            </a:r>
          </a:p>
        </p:txBody>
      </p:sp>
      <p:sp>
        <p:nvSpPr>
          <p:cNvPr id="4" name="矩形 3"/>
          <p:cNvSpPr/>
          <p:nvPr/>
        </p:nvSpPr>
        <p:spPr>
          <a:xfrm>
            <a:off x="0" y="5661248"/>
            <a:ext cx="9144000"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ChangeArrowheads="1"/>
          </p:cNvSpPr>
          <p:nvPr/>
        </p:nvSpPr>
        <p:spPr bwMode="auto">
          <a:xfrm>
            <a:off x="1250950" y="1071563"/>
            <a:ext cx="5934075"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ct val="20000"/>
              </a:spcBef>
            </a:pPr>
            <a:r>
              <a:rPr lang="zh-CN" altLang="en-US" sz="2600">
                <a:latin typeface="Times New Roman" panose="02020603050405020304" pitchFamily="18" charset="0"/>
                <a:ea typeface="黑体" panose="02010609060101010101" pitchFamily="2" charset="-122"/>
                <a:cs typeface="Times New Roman" panose="02020603050405020304" pitchFamily="18" charset="0"/>
              </a:rPr>
              <a:t>未知数</a:t>
            </a:r>
            <a:r>
              <a:rPr lang="en-US" altLang="zh-CN" sz="2600" i="1">
                <a:latin typeface="Times New Roman" panose="02020603050405020304" pitchFamily="18" charset="0"/>
                <a:ea typeface="黑体" panose="02010609060101010101" pitchFamily="2" charset="-122"/>
                <a:cs typeface="Times New Roman" panose="02020603050405020304" pitchFamily="18" charset="0"/>
              </a:rPr>
              <a:t>x</a:t>
            </a:r>
            <a:r>
              <a:rPr lang="zh-CN" altLang="en-US" sz="2600" i="1">
                <a:latin typeface="Times New Roman" panose="02020603050405020304" pitchFamily="18" charset="0"/>
                <a:ea typeface="黑体" panose="02010609060101010101" pitchFamily="2" charset="-122"/>
                <a:cs typeface="Times New Roman" panose="02020603050405020304" pitchFamily="18" charset="0"/>
              </a:rPr>
              <a:t>、</a:t>
            </a:r>
            <a:r>
              <a:rPr lang="en-US" altLang="zh-CN" sz="2600" i="1">
                <a:latin typeface="Times New Roman" panose="02020603050405020304" pitchFamily="18" charset="0"/>
                <a:ea typeface="黑体" panose="02010609060101010101" pitchFamily="2" charset="-122"/>
                <a:cs typeface="Times New Roman" panose="02020603050405020304" pitchFamily="18" charset="0"/>
              </a:rPr>
              <a:t>y</a:t>
            </a:r>
            <a:r>
              <a:rPr lang="zh-CN" altLang="en-US" sz="2600">
                <a:latin typeface="Times New Roman" panose="02020603050405020304" pitchFamily="18" charset="0"/>
                <a:ea typeface="黑体" panose="02010609060101010101" pitchFamily="2" charset="-122"/>
                <a:cs typeface="Times New Roman" panose="02020603050405020304" pitchFamily="18" charset="0"/>
              </a:rPr>
              <a:t>为哪些值时能使 </a:t>
            </a:r>
            <a:r>
              <a:rPr lang="en-US" altLang="zh-CN" sz="2600" i="1">
                <a:latin typeface="Times New Roman" panose="02020603050405020304" pitchFamily="18" charset="0"/>
                <a:ea typeface="黑体" panose="02010609060101010101" pitchFamily="2" charset="-122"/>
                <a:cs typeface="Times New Roman" panose="02020603050405020304" pitchFamily="18" charset="0"/>
              </a:rPr>
              <a:t>x+y=35</a:t>
            </a:r>
            <a:r>
              <a:rPr lang="zh-CN" altLang="en-US" sz="2600">
                <a:latin typeface="Times New Roman" panose="02020603050405020304" pitchFamily="18" charset="0"/>
                <a:ea typeface="黑体" panose="02010609060101010101" pitchFamily="2" charset="-122"/>
                <a:cs typeface="Times New Roman" panose="02020603050405020304" pitchFamily="18" charset="0"/>
              </a:rPr>
              <a:t>？</a:t>
            </a:r>
          </a:p>
        </p:txBody>
      </p:sp>
      <p:sp>
        <p:nvSpPr>
          <p:cNvPr id="4" name="Text Box 4"/>
          <p:cNvSpPr txBox="1">
            <a:spLocks noChangeArrowheads="1"/>
          </p:cNvSpPr>
          <p:nvPr/>
        </p:nvSpPr>
        <p:spPr bwMode="auto">
          <a:xfrm>
            <a:off x="612775" y="2071688"/>
            <a:ext cx="7758113"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60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二元一次方程的解：</a:t>
            </a:r>
            <a:r>
              <a:rPr lang="zh-CN" altLang="en-US" sz="2600">
                <a:latin typeface="Times New Roman" panose="02020603050405020304" pitchFamily="18" charset="0"/>
                <a:ea typeface="黑体" panose="02010609060101010101" pitchFamily="2" charset="-122"/>
                <a:cs typeface="Times New Roman" panose="02020603050405020304" pitchFamily="18" charset="0"/>
              </a:rPr>
              <a:t>使二元一次方程两边相等的</a:t>
            </a:r>
            <a:r>
              <a:rPr lang="zh-CN" altLang="en-US" sz="2600">
                <a:solidFill>
                  <a:srgbClr val="FF0000"/>
                </a:solidFill>
                <a:latin typeface="Times New Roman" panose="02020603050405020304" pitchFamily="18" charset="0"/>
                <a:ea typeface="黑体" panose="02010609060101010101" pitchFamily="2" charset="-122"/>
                <a:cs typeface="Times New Roman" panose="02020603050405020304" pitchFamily="18" charset="0"/>
              </a:rPr>
              <a:t>两个</a:t>
            </a:r>
            <a:r>
              <a:rPr lang="zh-CN" altLang="en-US" sz="2600">
                <a:latin typeface="Times New Roman" panose="02020603050405020304" pitchFamily="18" charset="0"/>
                <a:ea typeface="黑体" panose="02010609060101010101" pitchFamily="2" charset="-122"/>
                <a:cs typeface="Times New Roman" panose="02020603050405020304" pitchFamily="18" charset="0"/>
              </a:rPr>
              <a:t>未知数的值，叫二元一次方程的一组解</a:t>
            </a:r>
            <a:r>
              <a:rPr lang="en-US" altLang="zh-CN" sz="2600">
                <a:latin typeface="Times New Roman" panose="02020603050405020304" pitchFamily="18" charset="0"/>
                <a:ea typeface="黑体" panose="02010609060101010101" pitchFamily="2" charset="-122"/>
                <a:cs typeface="Times New Roman" panose="02020603050405020304" pitchFamily="18" charset="0"/>
              </a:rPr>
              <a:t>.</a:t>
            </a:r>
          </a:p>
        </p:txBody>
      </p:sp>
      <p:sp>
        <p:nvSpPr>
          <p:cNvPr id="5" name="Text Box 5"/>
          <p:cNvSpPr txBox="1">
            <a:spLocks noChangeArrowheads="1"/>
          </p:cNvSpPr>
          <p:nvPr/>
        </p:nvSpPr>
        <p:spPr bwMode="auto">
          <a:xfrm>
            <a:off x="1212850" y="5214938"/>
            <a:ext cx="54721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600">
                <a:solidFill>
                  <a:srgbClr val="0000FF"/>
                </a:solidFill>
                <a:latin typeface="Times New Roman" panose="02020603050405020304" pitchFamily="18" charset="0"/>
                <a:ea typeface="黑体" panose="02010609060101010101" pitchFamily="2" charset="-122"/>
                <a:cs typeface="Times New Roman" panose="02020603050405020304" pitchFamily="18" charset="0"/>
              </a:rPr>
              <a:t>小结：二元一次方程的解有</a:t>
            </a:r>
            <a:r>
              <a:rPr lang="zh-CN" altLang="en-US" sz="2600">
                <a:solidFill>
                  <a:srgbClr val="FF0000"/>
                </a:solidFill>
                <a:latin typeface="Times New Roman" panose="02020603050405020304" pitchFamily="18" charset="0"/>
                <a:ea typeface="黑体" panose="02010609060101010101" pitchFamily="2" charset="-122"/>
                <a:cs typeface="Times New Roman" panose="02020603050405020304" pitchFamily="18" charset="0"/>
              </a:rPr>
              <a:t>无数组</a:t>
            </a:r>
            <a:r>
              <a:rPr lang="en-US" altLang="zh-CN" sz="2600">
                <a:solidFill>
                  <a:srgbClr val="0000FF"/>
                </a:solidFill>
                <a:latin typeface="Times New Roman" panose="02020603050405020304" pitchFamily="18" charset="0"/>
                <a:ea typeface="黑体" panose="02010609060101010101" pitchFamily="2" charset="-122"/>
                <a:cs typeface="Times New Roman" panose="02020603050405020304" pitchFamily="18" charset="0"/>
              </a:rPr>
              <a:t>.</a:t>
            </a:r>
            <a:endParaRPr lang="en-US" altLang="zh-CN" sz="2600">
              <a:latin typeface="Times New Roman" panose="02020603050405020304" pitchFamily="18" charset="0"/>
              <a:ea typeface="黑体" panose="02010609060101010101" pitchFamily="2" charset="-122"/>
              <a:cs typeface="Times New Roman" panose="02020603050405020304" pitchFamily="18" charset="0"/>
            </a:endParaRPr>
          </a:p>
        </p:txBody>
      </p:sp>
      <p:sp>
        <p:nvSpPr>
          <p:cNvPr id="6" name="Text Box 6"/>
          <p:cNvSpPr txBox="1">
            <a:spLocks noChangeArrowheads="1"/>
          </p:cNvSpPr>
          <p:nvPr/>
        </p:nvSpPr>
        <p:spPr bwMode="auto">
          <a:xfrm>
            <a:off x="1185863" y="3844925"/>
            <a:ext cx="64293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600">
                <a:solidFill>
                  <a:srgbClr val="0000FF"/>
                </a:solidFill>
                <a:latin typeface="Times New Roman" panose="02020603050405020304" pitchFamily="18" charset="0"/>
                <a:ea typeface="黑体" panose="02010609060101010101" pitchFamily="2" charset="-122"/>
                <a:cs typeface="Times New Roman" panose="02020603050405020304" pitchFamily="18" charset="0"/>
              </a:rPr>
              <a:t>解的写法：上下摆放，左弧号连接，如：</a:t>
            </a:r>
            <a:endParaRPr lang="zh-CN" altLang="en-US" sz="2600">
              <a:latin typeface="Times New Roman" panose="02020603050405020304" pitchFamily="18" charset="0"/>
              <a:ea typeface="黑体" panose="02010609060101010101" pitchFamily="2" charset="-122"/>
              <a:cs typeface="Times New Roman" panose="02020603050405020304" pitchFamily="18" charset="0"/>
            </a:endParaRPr>
          </a:p>
        </p:txBody>
      </p:sp>
      <p:grpSp>
        <p:nvGrpSpPr>
          <p:cNvPr id="2" name="Group 9"/>
          <p:cNvGrpSpPr/>
          <p:nvPr/>
        </p:nvGrpSpPr>
        <p:grpSpPr bwMode="auto">
          <a:xfrm>
            <a:off x="7258050" y="3500438"/>
            <a:ext cx="906463" cy="1292225"/>
            <a:chOff x="2517" y="2745"/>
            <a:chExt cx="571" cy="814"/>
          </a:xfrm>
        </p:grpSpPr>
        <p:sp>
          <p:nvSpPr>
            <p:cNvPr id="22535" name="Text Box 7"/>
            <p:cNvSpPr txBox="1">
              <a:spLocks noChangeArrowheads="1"/>
            </p:cNvSpPr>
            <p:nvPr/>
          </p:nvSpPr>
          <p:spPr bwMode="auto">
            <a:xfrm>
              <a:off x="2551" y="2745"/>
              <a:ext cx="537" cy="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600" i="1">
                  <a:latin typeface="Times New Roman" panose="02020603050405020304" pitchFamily="18" charset="0"/>
                  <a:ea typeface="黑体" panose="02010609060101010101" pitchFamily="2" charset="-122"/>
                  <a:cs typeface="Times New Roman" panose="02020603050405020304" pitchFamily="18" charset="0"/>
                </a:rPr>
                <a:t>x</a:t>
              </a:r>
              <a:r>
                <a:rPr lang="en-US" altLang="zh-CN" sz="2600">
                  <a:latin typeface="Times New Roman" panose="02020603050405020304" pitchFamily="18" charset="0"/>
                  <a:ea typeface="黑体" panose="02010609060101010101" pitchFamily="2" charset="-122"/>
                  <a:cs typeface="Times New Roman" panose="02020603050405020304" pitchFamily="18" charset="0"/>
                </a:rPr>
                <a:t>=30</a:t>
              </a:r>
            </a:p>
            <a:p>
              <a:pPr eaLnBrk="1" hangingPunct="1">
                <a:lnSpc>
                  <a:spcPct val="150000"/>
                </a:lnSpc>
              </a:pPr>
              <a:r>
                <a:rPr lang="en-US" altLang="zh-CN" sz="2600" i="1">
                  <a:latin typeface="Times New Roman" panose="02020603050405020304" pitchFamily="18" charset="0"/>
                  <a:ea typeface="黑体" panose="02010609060101010101" pitchFamily="2" charset="-122"/>
                  <a:cs typeface="Times New Roman" panose="02020603050405020304" pitchFamily="18" charset="0"/>
                </a:rPr>
                <a:t>y</a:t>
              </a:r>
              <a:r>
                <a:rPr lang="en-US" altLang="zh-CN" sz="2600">
                  <a:latin typeface="Times New Roman" panose="02020603050405020304" pitchFamily="18" charset="0"/>
                  <a:ea typeface="黑体" panose="02010609060101010101" pitchFamily="2" charset="-122"/>
                  <a:cs typeface="Times New Roman" panose="02020603050405020304" pitchFamily="18" charset="0"/>
                </a:rPr>
                <a:t>=5</a:t>
              </a:r>
            </a:p>
          </p:txBody>
        </p:sp>
        <p:sp>
          <p:nvSpPr>
            <p:cNvPr id="22536" name="AutoShape 8"/>
            <p:cNvSpPr/>
            <p:nvPr/>
          </p:nvSpPr>
          <p:spPr bwMode="auto">
            <a:xfrm>
              <a:off x="2517" y="2931"/>
              <a:ext cx="45" cy="590"/>
            </a:xfrm>
            <a:prstGeom prst="leftBrace">
              <a:avLst>
                <a:gd name="adj1" fmla="val 109259"/>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a:lnSpc>
                  <a:spcPct val="150000"/>
                </a:lnSpc>
              </a:pPr>
              <a:endParaRPr lang="zh-CN" altLang="zh-CN" sz="2600">
                <a:latin typeface="Times New Roman" panose="02020603050405020304" pitchFamily="18" charset="0"/>
                <a:ea typeface="黑体" panose="02010609060101010101" pitchFamily="2"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171575" y="1111250"/>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0000FF"/>
                </a:solidFill>
                <a:latin typeface="Times New Roman" panose="02020603050405020304" pitchFamily="18" charset="0"/>
                <a:ea typeface="黑体" panose="02010609060101010101" pitchFamily="2" charset="-122"/>
                <a:cs typeface="Times New Roman" panose="02020603050405020304" pitchFamily="18" charset="0"/>
              </a:rPr>
              <a:t>二元一次方程的一般形式：   </a:t>
            </a:r>
            <a:endParaRPr lang="zh-CN" altLang="en-US" sz="2800">
              <a:latin typeface="Times New Roman" panose="02020603050405020304" pitchFamily="18" charset="0"/>
              <a:ea typeface="黑体" panose="02010609060101010101" pitchFamily="2" charset="-122"/>
              <a:cs typeface="Times New Roman" panose="02020603050405020304" pitchFamily="18" charset="0"/>
            </a:endParaRPr>
          </a:p>
        </p:txBody>
      </p:sp>
      <p:sp>
        <p:nvSpPr>
          <p:cNvPr id="3" name="Text Box 5"/>
          <p:cNvSpPr txBox="1">
            <a:spLocks noChangeArrowheads="1"/>
          </p:cNvSpPr>
          <p:nvPr/>
        </p:nvSpPr>
        <p:spPr bwMode="auto">
          <a:xfrm>
            <a:off x="2193925" y="1976438"/>
            <a:ext cx="3878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i="1">
                <a:solidFill>
                  <a:srgbClr val="0000FF"/>
                </a:solidFill>
                <a:latin typeface="Times New Roman" panose="02020603050405020304" pitchFamily="18" charset="0"/>
                <a:ea typeface="黑体" panose="02010609060101010101" pitchFamily="2" charset="-122"/>
                <a:cs typeface="Times New Roman" panose="02020603050405020304" pitchFamily="18" charset="0"/>
              </a:rPr>
              <a:t>ax+by=c </a:t>
            </a:r>
            <a:r>
              <a:rPr lang="zh-CN" altLang="en-US" sz="2800" i="1">
                <a:solidFill>
                  <a:srgbClr val="0000FF"/>
                </a:solidFill>
                <a:latin typeface="Times New Roman" panose="02020603050405020304" pitchFamily="18" charset="0"/>
                <a:ea typeface="黑体" panose="02010609060101010101" pitchFamily="2" charset="-122"/>
                <a:cs typeface="Times New Roman" panose="02020603050405020304" pitchFamily="18" charset="0"/>
              </a:rPr>
              <a:t>（</a:t>
            </a:r>
            <a:r>
              <a:rPr lang="en-US" altLang="zh-CN" sz="2800" i="1">
                <a:solidFill>
                  <a:srgbClr val="FF0000"/>
                </a:solidFill>
                <a:latin typeface="Times New Roman" panose="02020603050405020304" pitchFamily="18" charset="0"/>
                <a:ea typeface="黑体" panose="02010609060101010101" pitchFamily="2" charset="-122"/>
                <a:cs typeface="Times New Roman" panose="02020603050405020304" pitchFamily="18" charset="0"/>
              </a:rPr>
              <a:t>a≠0  b ≠0 </a:t>
            </a:r>
            <a:r>
              <a:rPr lang="zh-CN" altLang="en-US" sz="2800" i="1">
                <a:solidFill>
                  <a:srgbClr val="0000FF"/>
                </a:solidFill>
                <a:latin typeface="Times New Roman" panose="02020603050405020304" pitchFamily="18" charset="0"/>
                <a:ea typeface="黑体" panose="02010609060101010101" pitchFamily="2" charset="-122"/>
                <a:cs typeface="Times New Roman" panose="02020603050405020304" pitchFamily="18" charset="0"/>
              </a:rPr>
              <a:t>）  </a:t>
            </a:r>
          </a:p>
        </p:txBody>
      </p:sp>
      <p:sp>
        <p:nvSpPr>
          <p:cNvPr id="4" name="Text Box 6"/>
          <p:cNvSpPr txBox="1">
            <a:spLocks noChangeArrowheads="1"/>
          </p:cNvSpPr>
          <p:nvPr/>
        </p:nvSpPr>
        <p:spPr bwMode="auto">
          <a:xfrm>
            <a:off x="1214438" y="3333750"/>
            <a:ext cx="4456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0000FF"/>
                </a:solidFill>
                <a:latin typeface="Times New Roman" panose="02020603050405020304" pitchFamily="18" charset="0"/>
                <a:ea typeface="黑体" panose="02010609060101010101" pitchFamily="2" charset="-122"/>
                <a:cs typeface="Times New Roman" panose="02020603050405020304" pitchFamily="18" charset="0"/>
              </a:rPr>
              <a:t>把下列方程写成一般形式：   </a:t>
            </a:r>
            <a:endParaRPr lang="zh-CN" altLang="en-US" sz="2800">
              <a:latin typeface="Times New Roman" panose="02020603050405020304" pitchFamily="18" charset="0"/>
              <a:ea typeface="黑体" panose="02010609060101010101" pitchFamily="2" charset="-122"/>
              <a:cs typeface="Times New Roman" panose="02020603050405020304" pitchFamily="18" charset="0"/>
            </a:endParaRPr>
          </a:p>
        </p:txBody>
      </p:sp>
      <p:sp>
        <p:nvSpPr>
          <p:cNvPr id="5" name="Text Box 7"/>
          <p:cNvSpPr txBox="1">
            <a:spLocks noChangeArrowheads="1"/>
          </p:cNvSpPr>
          <p:nvPr/>
        </p:nvSpPr>
        <p:spPr bwMode="auto">
          <a:xfrm>
            <a:off x="2257425" y="4119563"/>
            <a:ext cx="5484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i="1">
                <a:solidFill>
                  <a:srgbClr val="0000FF"/>
                </a:solidFill>
                <a:latin typeface="Times New Roman" panose="02020603050405020304" pitchFamily="18" charset="0"/>
                <a:ea typeface="黑体" panose="02010609060101010101" pitchFamily="2" charset="-122"/>
                <a:cs typeface="Times New Roman" panose="02020603050405020304" pitchFamily="18" charset="0"/>
              </a:rPr>
              <a:t>3x-23=2y-6      46-3(2x+3)=3y    </a:t>
            </a:r>
          </a:p>
        </p:txBody>
      </p:sp>
      <p:sp>
        <p:nvSpPr>
          <p:cNvPr id="6" name="Text Box 8"/>
          <p:cNvSpPr txBox="1">
            <a:spLocks noChangeArrowheads="1"/>
          </p:cNvSpPr>
          <p:nvPr/>
        </p:nvSpPr>
        <p:spPr bwMode="auto">
          <a:xfrm>
            <a:off x="2257425" y="4976813"/>
            <a:ext cx="4484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i="1">
                <a:solidFill>
                  <a:srgbClr val="0000FF"/>
                </a:solidFill>
                <a:latin typeface="Times New Roman" panose="02020603050405020304" pitchFamily="18" charset="0"/>
                <a:ea typeface="黑体" panose="02010609060101010101" pitchFamily="2" charset="-122"/>
                <a:cs typeface="Times New Roman" panose="02020603050405020304" pitchFamily="18" charset="0"/>
              </a:rPr>
              <a:t>0.5x=y-6         3y=-2x-16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500063" y="1000125"/>
            <a:ext cx="2428875" cy="571500"/>
          </a:xfrm>
        </p:spPr>
        <p:txBody>
          <a:bodyPr/>
          <a:lstStyle/>
          <a:p>
            <a:pPr algn="l"/>
            <a:r>
              <a:rPr lang="zh-CN" altLang="en-US" sz="3200" smtClean="0">
                <a:solidFill>
                  <a:srgbClr val="0000FF"/>
                </a:solidFill>
              </a:rPr>
              <a:t>牛刀小试</a:t>
            </a:r>
          </a:p>
        </p:txBody>
      </p:sp>
      <p:sp>
        <p:nvSpPr>
          <p:cNvPr id="364547" name="Rectangle 3"/>
          <p:cNvSpPr>
            <a:spLocks noGrp="1" noChangeArrowheads="1"/>
          </p:cNvSpPr>
          <p:nvPr>
            <p:ph type="body" idx="4294967295"/>
          </p:nvPr>
        </p:nvSpPr>
        <p:spPr>
          <a:xfrm>
            <a:off x="473075" y="1811338"/>
            <a:ext cx="8229600" cy="3832225"/>
          </a:xfrm>
        </p:spPr>
        <p:txBody>
          <a:bodyPr/>
          <a:lstStyle/>
          <a:p>
            <a:pPr marL="0" indent="0">
              <a:lnSpc>
                <a:spcPts val="3900"/>
              </a:lnSpc>
              <a:spcBef>
                <a:spcPct val="0"/>
              </a:spcBef>
              <a:buFont typeface="Arial" panose="020B0604020202020204" pitchFamily="34" charset="0"/>
              <a:buNone/>
            </a:pPr>
            <a:r>
              <a:rPr lang="zh-CN" altLang="en-US" sz="2400" dirty="0" smtClean="0">
                <a:latin typeface="Times New Roman" panose="02020603050405020304" pitchFamily="18" charset="0"/>
                <a:cs typeface="Times New Roman" panose="02020603050405020304" pitchFamily="18" charset="0"/>
              </a:rPr>
              <a:t>      已知甲数的</a:t>
            </a:r>
            <a:r>
              <a:rPr lang="en-US" altLang="zh-CN" sz="2400" dirty="0" smtClean="0">
                <a:latin typeface="Times New Roman" panose="02020603050405020304" pitchFamily="18" charset="0"/>
                <a:cs typeface="Times New Roman" panose="02020603050405020304" pitchFamily="18" charset="0"/>
              </a:rPr>
              <a:t>2</a:t>
            </a:r>
            <a:r>
              <a:rPr lang="zh-CN" altLang="en-US" sz="2400" dirty="0" smtClean="0">
                <a:latin typeface="Times New Roman" panose="02020603050405020304" pitchFamily="18" charset="0"/>
                <a:cs typeface="Times New Roman" panose="02020603050405020304" pitchFamily="18" charset="0"/>
              </a:rPr>
              <a:t>倍与乙数的</a:t>
            </a:r>
            <a:r>
              <a:rPr lang="en-US" altLang="zh-CN" sz="2400" dirty="0" smtClean="0">
                <a:latin typeface="Times New Roman" panose="02020603050405020304" pitchFamily="18" charset="0"/>
                <a:cs typeface="Times New Roman" panose="02020603050405020304" pitchFamily="18" charset="0"/>
              </a:rPr>
              <a:t>3</a:t>
            </a:r>
            <a:r>
              <a:rPr lang="zh-CN" altLang="en-US" sz="2400" dirty="0" smtClean="0">
                <a:latin typeface="Times New Roman" panose="02020603050405020304" pitchFamily="18" charset="0"/>
                <a:cs typeface="Times New Roman" panose="02020603050405020304" pitchFamily="18" charset="0"/>
              </a:rPr>
              <a:t>倍之和是</a:t>
            </a:r>
            <a:r>
              <a:rPr lang="en-US" altLang="zh-CN" sz="2400" dirty="0" smtClean="0">
                <a:latin typeface="Times New Roman" panose="02020603050405020304" pitchFamily="18" charset="0"/>
                <a:cs typeface="Times New Roman" panose="02020603050405020304" pitchFamily="18" charset="0"/>
              </a:rPr>
              <a:t>12, </a:t>
            </a:r>
            <a:r>
              <a:rPr lang="zh-CN" altLang="en-US" sz="2400" dirty="0" smtClean="0">
                <a:latin typeface="Times New Roman" panose="02020603050405020304" pitchFamily="18" charset="0"/>
                <a:cs typeface="Times New Roman" panose="02020603050405020304" pitchFamily="18" charset="0"/>
              </a:rPr>
              <a:t>甲数的</a:t>
            </a:r>
            <a:r>
              <a:rPr lang="en-US" altLang="zh-CN" sz="2400" dirty="0" smtClean="0">
                <a:latin typeface="Times New Roman" panose="02020603050405020304" pitchFamily="18" charset="0"/>
                <a:cs typeface="Times New Roman" panose="02020603050405020304" pitchFamily="18" charset="0"/>
              </a:rPr>
              <a:t>3</a:t>
            </a:r>
            <a:r>
              <a:rPr lang="zh-CN" altLang="en-US" sz="2400" dirty="0" smtClean="0">
                <a:latin typeface="Times New Roman" panose="02020603050405020304" pitchFamily="18" charset="0"/>
                <a:cs typeface="Times New Roman" panose="02020603050405020304" pitchFamily="18" charset="0"/>
              </a:rPr>
              <a:t>倍与乙数的</a:t>
            </a:r>
            <a:r>
              <a:rPr lang="en-US" altLang="zh-CN" sz="2400" dirty="0" smtClean="0">
                <a:latin typeface="Times New Roman" panose="02020603050405020304" pitchFamily="18" charset="0"/>
                <a:cs typeface="Times New Roman" panose="02020603050405020304" pitchFamily="18" charset="0"/>
              </a:rPr>
              <a:t>2</a:t>
            </a:r>
            <a:r>
              <a:rPr lang="zh-CN" altLang="en-US" sz="2400" dirty="0" smtClean="0">
                <a:latin typeface="Times New Roman" panose="02020603050405020304" pitchFamily="18" charset="0"/>
                <a:cs typeface="Times New Roman" panose="02020603050405020304" pitchFamily="18" charset="0"/>
              </a:rPr>
              <a:t>倍之差是</a:t>
            </a:r>
            <a:r>
              <a:rPr lang="en-US" altLang="zh-CN" sz="2400" dirty="0" smtClean="0">
                <a:latin typeface="Times New Roman" panose="02020603050405020304" pitchFamily="18" charset="0"/>
                <a:cs typeface="Times New Roman" panose="02020603050405020304" pitchFamily="18" charset="0"/>
              </a:rPr>
              <a:t>5</a:t>
            </a:r>
            <a:r>
              <a:rPr lang="zh-CN" altLang="en-US" sz="2400" dirty="0" smtClean="0">
                <a:latin typeface="Times New Roman" panose="02020603050405020304" pitchFamily="18" charset="0"/>
                <a:cs typeface="Times New Roman" panose="02020603050405020304" pitchFamily="18" charset="0"/>
              </a:rPr>
              <a:t>，求这两个数</a:t>
            </a:r>
            <a:r>
              <a:rPr lang="en-US" altLang="zh-CN" sz="2400" dirty="0" smtClean="0">
                <a:latin typeface="Times New Roman" panose="02020603050405020304" pitchFamily="18" charset="0"/>
                <a:cs typeface="Times New Roman" panose="02020603050405020304" pitchFamily="18" charset="0"/>
              </a:rPr>
              <a:t>.</a:t>
            </a:r>
            <a:endParaRPr lang="zh-CN" altLang="en-US" sz="2400" dirty="0" smtClean="0">
              <a:latin typeface="Times New Roman" panose="02020603050405020304" pitchFamily="18" charset="0"/>
              <a:cs typeface="Times New Roman" panose="02020603050405020304" pitchFamily="18" charset="0"/>
            </a:endParaRPr>
          </a:p>
          <a:p>
            <a:pPr marL="0" indent="0">
              <a:lnSpc>
                <a:spcPts val="3900"/>
              </a:lnSpc>
              <a:spcBef>
                <a:spcPct val="0"/>
              </a:spcBef>
              <a:buFont typeface="Wingdings" panose="05000000000000000000" pitchFamily="2" charset="2"/>
              <a:buNone/>
            </a:pPr>
            <a:r>
              <a:rPr lang="zh-CN" altLang="en-US" sz="2400" dirty="0" smtClean="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1</a:t>
            </a:r>
            <a:r>
              <a:rPr lang="zh-CN" altLang="en-US" sz="2400" dirty="0" smtClean="0">
                <a:latin typeface="Times New Roman" panose="02020603050405020304" pitchFamily="18" charset="0"/>
                <a:cs typeface="Times New Roman" panose="02020603050405020304" pitchFamily="18" charset="0"/>
              </a:rPr>
              <a:t>）列一元一次方程求解</a:t>
            </a:r>
            <a:r>
              <a:rPr lang="en-US" altLang="zh-CN" sz="2400" dirty="0" smtClean="0">
                <a:latin typeface="Times New Roman" panose="02020603050405020304" pitchFamily="18" charset="0"/>
                <a:cs typeface="Times New Roman" panose="02020603050405020304" pitchFamily="18" charset="0"/>
              </a:rPr>
              <a:t>.</a:t>
            </a:r>
            <a:endParaRPr lang="zh-CN" altLang="en-US" sz="2400" dirty="0" smtClean="0">
              <a:latin typeface="Times New Roman" panose="02020603050405020304" pitchFamily="18" charset="0"/>
              <a:cs typeface="Times New Roman" panose="02020603050405020304" pitchFamily="18" charset="0"/>
            </a:endParaRPr>
          </a:p>
          <a:p>
            <a:pPr marL="0" indent="0">
              <a:lnSpc>
                <a:spcPts val="3900"/>
              </a:lnSpc>
              <a:spcBef>
                <a:spcPct val="0"/>
              </a:spcBef>
              <a:buFont typeface="Wingdings" panose="05000000000000000000" pitchFamily="2" charset="2"/>
              <a:buNone/>
            </a:pPr>
            <a:r>
              <a:rPr lang="zh-CN" altLang="en-US" sz="2400" dirty="0" smtClean="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2</a:t>
            </a:r>
            <a:r>
              <a:rPr lang="zh-CN" altLang="en-US" sz="2400" dirty="0" smtClean="0">
                <a:latin typeface="Times New Roman" panose="02020603050405020304" pitchFamily="18" charset="0"/>
                <a:cs typeface="Times New Roman" panose="02020603050405020304" pitchFamily="18" charset="0"/>
              </a:rPr>
              <a:t>）如果设甲数为</a:t>
            </a:r>
            <a:r>
              <a:rPr lang="en-US" altLang="zh-CN" sz="2400" dirty="0" smtClean="0">
                <a:latin typeface="Times New Roman" panose="02020603050405020304" pitchFamily="18" charset="0"/>
                <a:cs typeface="Times New Roman" panose="02020603050405020304" pitchFamily="18" charset="0"/>
              </a:rPr>
              <a:t>x</a:t>
            </a:r>
            <a:r>
              <a:rPr lang="zh-CN" altLang="en-US" sz="2400" dirty="0" smtClean="0">
                <a:latin typeface="Times New Roman" panose="02020603050405020304" pitchFamily="18" charset="0"/>
                <a:cs typeface="Times New Roman" panose="02020603050405020304" pitchFamily="18" charset="0"/>
              </a:rPr>
              <a:t>，乙数为</a:t>
            </a:r>
            <a:r>
              <a:rPr lang="en-US" altLang="zh-CN" sz="2400" dirty="0" smtClean="0">
                <a:latin typeface="Times New Roman" panose="02020603050405020304" pitchFamily="18" charset="0"/>
                <a:cs typeface="Times New Roman" panose="02020603050405020304" pitchFamily="18" charset="0"/>
              </a:rPr>
              <a:t>y</a:t>
            </a:r>
            <a:r>
              <a:rPr lang="zh-CN" altLang="en-US" sz="2400" dirty="0" smtClean="0">
                <a:latin typeface="Times New Roman" panose="02020603050405020304" pitchFamily="18" charset="0"/>
                <a:cs typeface="Times New Roman" panose="02020603050405020304" pitchFamily="18" charset="0"/>
              </a:rPr>
              <a:t>，列出含两个未知数的一组方程</a:t>
            </a:r>
            <a:r>
              <a:rPr lang="en-US" altLang="zh-CN" sz="2400" dirty="0" smtClean="0">
                <a:latin typeface="Times New Roman" panose="02020603050405020304" pitchFamily="18" charset="0"/>
                <a:cs typeface="Times New Roman" panose="02020603050405020304" pitchFamily="18" charset="0"/>
              </a:rPr>
              <a:t>.</a:t>
            </a:r>
            <a:endParaRPr lang="zh-CN" altLang="en-US" sz="2400" dirty="0" smtClean="0">
              <a:latin typeface="Times New Roman" panose="02020603050405020304" pitchFamily="18" charset="0"/>
              <a:cs typeface="Times New Roman" panose="02020603050405020304" pitchFamily="18" charset="0"/>
            </a:endParaRPr>
          </a:p>
          <a:p>
            <a:pPr marL="0" indent="0">
              <a:lnSpc>
                <a:spcPts val="3900"/>
              </a:lnSpc>
              <a:spcBef>
                <a:spcPct val="0"/>
              </a:spcBef>
              <a:buFont typeface="Wingdings" panose="05000000000000000000" pitchFamily="2" charset="2"/>
              <a:buNone/>
            </a:pPr>
            <a:r>
              <a:rPr lang="zh-CN" altLang="en-US" sz="2400" dirty="0" smtClean="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3</a:t>
            </a:r>
            <a:r>
              <a:rPr lang="zh-CN" altLang="en-US" sz="2400" dirty="0" smtClean="0">
                <a:latin typeface="Times New Roman" panose="02020603050405020304" pitchFamily="18" charset="0"/>
                <a:cs typeface="Times New Roman" panose="02020603050405020304" pitchFamily="18" charset="0"/>
              </a:rPr>
              <a:t>）用一元一次方程求解得到的甲乙两数，带入这组方程中，检验方程两边是否相等</a:t>
            </a:r>
            <a:r>
              <a:rPr lang="en-US" altLang="zh-CN" sz="2400" dirty="0" smtClean="0">
                <a:latin typeface="Times New Roman" panose="02020603050405020304" pitchFamily="18" charset="0"/>
                <a:cs typeface="Times New Roman" panose="02020603050405020304" pitchFamily="18" charset="0"/>
              </a:rPr>
              <a:t>.</a:t>
            </a:r>
            <a:endParaRPr lang="zh-CN" alt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4547">
                                            <p:txEl>
                                              <p:pRg st="1" end="1"/>
                                            </p:txEl>
                                          </p:spTgt>
                                        </p:tgtEl>
                                        <p:attrNameLst>
                                          <p:attrName>style.visibility</p:attrName>
                                        </p:attrNameLst>
                                      </p:cBhvr>
                                      <p:to>
                                        <p:strVal val="visible"/>
                                      </p:to>
                                    </p:set>
                                    <p:animEffect transition="in" filter="blinds(horizontal)">
                                      <p:cBhvr>
                                        <p:cTn id="7" dur="500"/>
                                        <p:tgtEl>
                                          <p:spTgt spid="3645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4547">
                                            <p:txEl>
                                              <p:pRg st="2" end="2"/>
                                            </p:txEl>
                                          </p:spTgt>
                                        </p:tgtEl>
                                        <p:attrNameLst>
                                          <p:attrName>style.visibility</p:attrName>
                                        </p:attrNameLst>
                                      </p:cBhvr>
                                      <p:to>
                                        <p:strVal val="visible"/>
                                      </p:to>
                                    </p:set>
                                    <p:animEffect transition="in" filter="blinds(horizontal)">
                                      <p:cBhvr>
                                        <p:cTn id="12" dur="500"/>
                                        <p:tgtEl>
                                          <p:spTgt spid="3645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4547">
                                            <p:txEl>
                                              <p:pRg st="3" end="3"/>
                                            </p:txEl>
                                          </p:spTgt>
                                        </p:tgtEl>
                                        <p:attrNameLst>
                                          <p:attrName>style.visibility</p:attrName>
                                        </p:attrNameLst>
                                      </p:cBhvr>
                                      <p:to>
                                        <p:strVal val="visible"/>
                                      </p:to>
                                    </p:set>
                                    <p:animEffect transition="in" filter="blinds(horizontal)">
                                      <p:cBhvr>
                                        <p:cTn id="17" dur="500"/>
                                        <p:tgtEl>
                                          <p:spTgt spid="3645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3"/>
          <p:cNvSpPr>
            <a:spLocks noChangeArrowheads="1"/>
          </p:cNvSpPr>
          <p:nvPr/>
        </p:nvSpPr>
        <p:spPr bwMode="auto">
          <a:xfrm>
            <a:off x="642938" y="2111375"/>
            <a:ext cx="8001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spcBef>
                <a:spcPct val="20000"/>
              </a:spcBef>
            </a:pPr>
            <a:r>
              <a:rPr lang="zh-CN" altLang="en-US" sz="2800">
                <a:ea typeface="黑体" panose="02010609060101010101" pitchFamily="2" charset="-122"/>
              </a:rPr>
              <a:t>       结合前面的问题，你能谈谈列“含有一个未知数”的方程，和列“含两个未知数”的方程的区别与联系吗？</a:t>
            </a:r>
          </a:p>
        </p:txBody>
      </p:sp>
      <p:sp>
        <p:nvSpPr>
          <p:cNvPr id="5" name="Rectangle 2"/>
          <p:cNvSpPr txBox="1">
            <a:spLocks noChangeArrowheads="1"/>
          </p:cNvSpPr>
          <p:nvPr/>
        </p:nvSpPr>
        <p:spPr bwMode="auto">
          <a:xfrm>
            <a:off x="500063" y="1071563"/>
            <a:ext cx="2428875" cy="571500"/>
          </a:xfrm>
          <a:prstGeom prst="rect">
            <a:avLst/>
          </a:prstGeom>
          <a:noFill/>
          <a:ln w="9525">
            <a:noFill/>
            <a:miter lim="800000"/>
          </a:ln>
        </p:spPr>
        <p:txBody>
          <a:bodyPr anchor="ctr"/>
          <a:lstStyle/>
          <a:p>
            <a:pPr eaLnBrk="0" hangingPunct="0">
              <a:defRPr/>
            </a:pPr>
            <a:r>
              <a:rPr lang="zh-CN" altLang="en-US" sz="3200" dirty="0">
                <a:solidFill>
                  <a:srgbClr val="0000FF"/>
                </a:solidFill>
                <a:latin typeface="+mj-lt"/>
                <a:ea typeface="黑体" panose="02010609060101010101" pitchFamily="2" charset="-122"/>
                <a:cs typeface="+mj-cs"/>
              </a:rPr>
              <a:t>大家谈谈</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5"/>
          <p:cNvSpPr>
            <a:spLocks noChangeArrowheads="1"/>
          </p:cNvSpPr>
          <p:nvPr/>
        </p:nvSpPr>
        <p:spPr bwMode="auto">
          <a:xfrm>
            <a:off x="785813" y="1055688"/>
            <a:ext cx="3246437" cy="1911350"/>
          </a:xfrm>
          <a:prstGeom prst="cloudCallout">
            <a:avLst>
              <a:gd name="adj1" fmla="val 40255"/>
              <a:gd name="adj2" fmla="val 122736"/>
            </a:avLst>
          </a:prstGeom>
          <a:solidFill>
            <a:schemeClr val="bg2"/>
          </a:solidFill>
          <a:ln w="9525">
            <a:solidFill>
              <a:srgbClr val="FF66FF"/>
            </a:solidFill>
            <a:round/>
          </a:ln>
        </p:spPr>
        <p:txBody>
          <a:bodyPr/>
          <a:lstStyle/>
          <a:p>
            <a:r>
              <a:rPr lang="zh-CN" altLang="en-US" sz="2600">
                <a:solidFill>
                  <a:srgbClr val="000000"/>
                </a:solidFill>
                <a:ea typeface="黑体" panose="02010609060101010101" pitchFamily="2" charset="-122"/>
              </a:rPr>
              <a:t>酒厂有两种木桶</a:t>
            </a:r>
          </a:p>
        </p:txBody>
      </p:sp>
      <p:sp>
        <p:nvSpPr>
          <p:cNvPr id="3" name="AutoShape 46"/>
          <p:cNvSpPr>
            <a:spLocks noChangeArrowheads="1"/>
          </p:cNvSpPr>
          <p:nvPr/>
        </p:nvSpPr>
        <p:spPr bwMode="auto">
          <a:xfrm>
            <a:off x="5334000" y="2117725"/>
            <a:ext cx="3810000" cy="1795463"/>
          </a:xfrm>
          <a:prstGeom prst="cloudCallout">
            <a:avLst>
              <a:gd name="adj1" fmla="val -37333"/>
              <a:gd name="adj2" fmla="val 147796"/>
            </a:avLst>
          </a:prstGeom>
          <a:solidFill>
            <a:schemeClr val="bg2"/>
          </a:solidFill>
          <a:ln w="9525">
            <a:solidFill>
              <a:srgbClr val="FF66FF"/>
            </a:solidFill>
            <a:round/>
          </a:ln>
        </p:spPr>
        <p:txBody>
          <a:bodyPr/>
          <a:lstStyle/>
          <a:p>
            <a:r>
              <a:rPr lang="en-US" altLang="zh-CN" sz="2600">
                <a:solidFill>
                  <a:srgbClr val="000000"/>
                </a:solidFill>
                <a:ea typeface="黑体" panose="02010609060101010101" pitchFamily="2" charset="-122"/>
              </a:rPr>
              <a:t>1</a:t>
            </a:r>
            <a:r>
              <a:rPr lang="zh-CN" altLang="en-US" sz="2600">
                <a:solidFill>
                  <a:srgbClr val="000000"/>
                </a:solidFill>
                <a:ea typeface="黑体" panose="02010609060101010101" pitchFamily="2" charset="-122"/>
              </a:rPr>
              <a:t>个大桶加上</a:t>
            </a:r>
            <a:r>
              <a:rPr lang="en-US" altLang="zh-CN" sz="2600">
                <a:solidFill>
                  <a:srgbClr val="000000"/>
                </a:solidFill>
                <a:ea typeface="黑体" panose="02010609060101010101" pitchFamily="2" charset="-122"/>
              </a:rPr>
              <a:t>5</a:t>
            </a:r>
            <a:r>
              <a:rPr lang="zh-CN" altLang="en-US" sz="2600">
                <a:solidFill>
                  <a:srgbClr val="000000"/>
                </a:solidFill>
                <a:ea typeface="黑体" panose="02010609060101010101" pitchFamily="2" charset="-122"/>
              </a:rPr>
              <a:t>个小桶可以盛酒</a:t>
            </a:r>
            <a:r>
              <a:rPr lang="en-US" altLang="zh-CN" sz="2600">
                <a:solidFill>
                  <a:srgbClr val="000000"/>
                </a:solidFill>
                <a:ea typeface="黑体" panose="02010609060101010101" pitchFamily="2" charset="-122"/>
              </a:rPr>
              <a:t>20</a:t>
            </a:r>
            <a:r>
              <a:rPr lang="zh-CN" altLang="en-US" sz="2600">
                <a:solidFill>
                  <a:srgbClr val="000000"/>
                </a:solidFill>
                <a:ea typeface="黑体" panose="02010609060101010101" pitchFamily="2" charset="-122"/>
              </a:rPr>
              <a:t>升！</a:t>
            </a:r>
          </a:p>
        </p:txBody>
      </p:sp>
      <p:sp>
        <p:nvSpPr>
          <p:cNvPr id="4" name="AutoShape 47"/>
          <p:cNvSpPr>
            <a:spLocks noChangeArrowheads="1"/>
          </p:cNvSpPr>
          <p:nvPr/>
        </p:nvSpPr>
        <p:spPr bwMode="auto">
          <a:xfrm>
            <a:off x="1357313" y="2341563"/>
            <a:ext cx="4181475" cy="1727200"/>
          </a:xfrm>
          <a:prstGeom prst="cloudCallout">
            <a:avLst>
              <a:gd name="adj1" fmla="val 6759"/>
              <a:gd name="adj2" fmla="val 61671"/>
            </a:avLst>
          </a:prstGeom>
          <a:solidFill>
            <a:schemeClr val="bg2"/>
          </a:solidFill>
          <a:ln w="9525">
            <a:solidFill>
              <a:srgbClr val="FF66FF"/>
            </a:solidFill>
            <a:round/>
          </a:ln>
        </p:spPr>
        <p:txBody>
          <a:bodyPr/>
          <a:lstStyle/>
          <a:p>
            <a:r>
              <a:rPr lang="en-US" altLang="zh-CN" sz="2600">
                <a:solidFill>
                  <a:srgbClr val="000000"/>
                </a:solidFill>
                <a:ea typeface="黑体" panose="02010609060101010101" pitchFamily="2" charset="-122"/>
              </a:rPr>
              <a:t>5</a:t>
            </a:r>
            <a:r>
              <a:rPr lang="zh-CN" altLang="en-US" sz="2600">
                <a:solidFill>
                  <a:srgbClr val="000000"/>
                </a:solidFill>
                <a:ea typeface="黑体" panose="02010609060101010101" pitchFamily="2" charset="-122"/>
              </a:rPr>
              <a:t>个大桶加上</a:t>
            </a:r>
            <a:r>
              <a:rPr lang="en-US" altLang="zh-CN" sz="2600">
                <a:solidFill>
                  <a:srgbClr val="000000"/>
                </a:solidFill>
                <a:ea typeface="黑体" panose="02010609060101010101" pitchFamily="2" charset="-122"/>
              </a:rPr>
              <a:t>1</a:t>
            </a:r>
            <a:r>
              <a:rPr lang="zh-CN" altLang="en-US" sz="2600">
                <a:solidFill>
                  <a:srgbClr val="000000"/>
                </a:solidFill>
                <a:ea typeface="黑体" panose="02010609060101010101" pitchFamily="2" charset="-122"/>
              </a:rPr>
              <a:t>个小桶可以盛酒</a:t>
            </a:r>
            <a:r>
              <a:rPr lang="en-US" altLang="zh-CN" sz="2600">
                <a:solidFill>
                  <a:srgbClr val="000000"/>
                </a:solidFill>
                <a:ea typeface="黑体" panose="02010609060101010101" pitchFamily="2" charset="-122"/>
              </a:rPr>
              <a:t>28</a:t>
            </a:r>
            <a:r>
              <a:rPr lang="zh-CN" altLang="en-US" sz="2600">
                <a:solidFill>
                  <a:srgbClr val="000000"/>
                </a:solidFill>
                <a:ea typeface="黑体" panose="02010609060101010101" pitchFamily="2" charset="-122"/>
              </a:rPr>
              <a:t>升！</a:t>
            </a:r>
          </a:p>
        </p:txBody>
      </p:sp>
      <p:sp>
        <p:nvSpPr>
          <p:cNvPr id="5" name="AutoShape 48"/>
          <p:cNvSpPr>
            <a:spLocks noChangeArrowheads="1"/>
          </p:cNvSpPr>
          <p:nvPr/>
        </p:nvSpPr>
        <p:spPr bwMode="auto">
          <a:xfrm>
            <a:off x="5410200" y="2817813"/>
            <a:ext cx="3409950" cy="1296987"/>
          </a:xfrm>
          <a:prstGeom prst="cloudCallout">
            <a:avLst>
              <a:gd name="adj1" fmla="val -42736"/>
              <a:gd name="adj2" fmla="val 107773"/>
            </a:avLst>
          </a:prstGeom>
          <a:solidFill>
            <a:schemeClr val="bg2"/>
          </a:solidFill>
          <a:ln w="9525">
            <a:solidFill>
              <a:srgbClr val="FF66FF"/>
            </a:solidFill>
            <a:round/>
          </a:ln>
        </p:spPr>
        <p:txBody>
          <a:bodyPr/>
          <a:lstStyle/>
          <a:p>
            <a:pPr algn="r"/>
            <a:r>
              <a:rPr lang="zh-CN" altLang="en-US" sz="2600">
                <a:solidFill>
                  <a:srgbClr val="000000"/>
                </a:solidFill>
                <a:ea typeface="黑体" panose="02010609060101010101" pitchFamily="2" charset="-122"/>
              </a:rPr>
              <a:t>两桶分别可盛酒多少？</a:t>
            </a:r>
          </a:p>
        </p:txBody>
      </p:sp>
      <p:grpSp>
        <p:nvGrpSpPr>
          <p:cNvPr id="6" name="Group 60"/>
          <p:cNvGrpSpPr/>
          <p:nvPr/>
        </p:nvGrpSpPr>
        <p:grpSpPr bwMode="auto">
          <a:xfrm>
            <a:off x="4643438" y="714356"/>
            <a:ext cx="3960812" cy="1189037"/>
            <a:chOff x="3408" y="336"/>
            <a:chExt cx="2003" cy="749"/>
          </a:xfrm>
          <a:noFill/>
        </p:grpSpPr>
        <p:sp>
          <p:nvSpPr>
            <p:cNvPr id="7" name="Rectangle 56"/>
            <p:cNvSpPr>
              <a:spLocks noChangeArrowheads="1"/>
            </p:cNvSpPr>
            <p:nvPr/>
          </p:nvSpPr>
          <p:spPr bwMode="auto">
            <a:xfrm>
              <a:off x="3408" y="336"/>
              <a:ext cx="1248" cy="365"/>
            </a:xfrm>
            <a:prstGeom prst="rect">
              <a:avLst/>
            </a:prstGeom>
            <a:grpFill/>
            <a:ln w="9525">
              <a:noFill/>
              <a:miter lim="800000"/>
            </a:ln>
            <a:effectLst/>
          </p:spPr>
          <p:txBody>
            <a:bodyPr>
              <a:spAutoFit/>
            </a:bodyPr>
            <a:lstStyle/>
            <a:p>
              <a:pPr>
                <a:defRPr/>
              </a:pPr>
              <a:r>
                <a:rPr lang="en-US" altLang="zh-CN" sz="3200" b="1" i="1" dirty="0">
                  <a:solidFill>
                    <a:srgbClr val="0000FF"/>
                  </a:solidFill>
                  <a:latin typeface="Times New Roman" panose="02020603050405020304" pitchFamily="18" charset="0"/>
                  <a:ea typeface="黑体" panose="02010609060101010101" pitchFamily="2" charset="-122"/>
                  <a:cs typeface="Times New Roman" panose="02020603050405020304" pitchFamily="18" charset="0"/>
                </a:rPr>
                <a:t>5x + y=28</a:t>
              </a:r>
            </a:p>
          </p:txBody>
        </p:sp>
        <p:sp>
          <p:nvSpPr>
            <p:cNvPr id="8" name="Rectangle 57"/>
            <p:cNvSpPr>
              <a:spLocks noChangeArrowheads="1"/>
            </p:cNvSpPr>
            <p:nvPr/>
          </p:nvSpPr>
          <p:spPr bwMode="auto">
            <a:xfrm>
              <a:off x="3408" y="720"/>
              <a:ext cx="2003" cy="365"/>
            </a:xfrm>
            <a:prstGeom prst="rect">
              <a:avLst/>
            </a:prstGeom>
            <a:grpFill/>
            <a:ln w="9525">
              <a:noFill/>
              <a:miter lim="800000"/>
            </a:ln>
            <a:effectLst/>
          </p:spPr>
          <p:txBody>
            <a:bodyPr>
              <a:spAutoFit/>
            </a:bodyPr>
            <a:lstStyle/>
            <a:p>
              <a:pPr>
                <a:defRPr/>
              </a:pPr>
              <a:r>
                <a:rPr lang="en-US" altLang="zh-CN" sz="3200" b="1" i="1" dirty="0">
                  <a:solidFill>
                    <a:srgbClr val="0000FF"/>
                  </a:solidFill>
                  <a:latin typeface="Times New Roman" panose="02020603050405020304" pitchFamily="18" charset="0"/>
                  <a:ea typeface="黑体" panose="02010609060101010101" pitchFamily="2" charset="-122"/>
                  <a:cs typeface="Times New Roman" panose="02020603050405020304" pitchFamily="18" charset="0"/>
                </a:rPr>
                <a:t>x +5y=20</a:t>
              </a:r>
            </a:p>
          </p:txBody>
        </p:sp>
      </p:grpSp>
      <p:pic>
        <p:nvPicPr>
          <p:cNvPr id="26631" name="Picture 67" descr="e61190ef76c6a7ef15ec2dd1fcfaaf51f2de667b"/>
          <p:cNvPicPr>
            <a:picLocks noChangeAspect="1" noChangeArrowheads="1"/>
          </p:cNvPicPr>
          <p:nvPr/>
        </p:nvPicPr>
        <p:blipFill>
          <a:blip r:embed="rId2"/>
          <a:srcRect/>
          <a:stretch>
            <a:fillRect/>
          </a:stretch>
        </p:blipFill>
        <p:spPr bwMode="auto">
          <a:xfrm>
            <a:off x="3563938" y="4246563"/>
            <a:ext cx="1543050" cy="23812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32" name="Picture 70" descr="12220921176"/>
          <p:cNvPicPr>
            <a:picLocks noChangeAspect="1" noChangeArrowheads="1"/>
          </p:cNvPicPr>
          <p:nvPr/>
        </p:nvPicPr>
        <p:blipFill>
          <a:blip r:embed="rId3" cstate="email"/>
          <a:srcRect/>
          <a:stretch>
            <a:fillRect/>
          </a:stretch>
        </p:blipFill>
        <p:spPr bwMode="auto">
          <a:xfrm>
            <a:off x="5219700" y="5270500"/>
            <a:ext cx="1422400" cy="11509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nimBg="1" autoUpdateAnimBg="0"/>
      <p:bldP spid="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77"/>
          <p:cNvSpPr>
            <a:spLocks noChangeArrowheads="1"/>
          </p:cNvSpPr>
          <p:nvPr/>
        </p:nvSpPr>
        <p:spPr bwMode="auto">
          <a:xfrm>
            <a:off x="4860925" y="642938"/>
            <a:ext cx="4032250" cy="2160587"/>
          </a:xfrm>
          <a:prstGeom prst="cloudCallout">
            <a:avLst>
              <a:gd name="adj1" fmla="val -38662"/>
              <a:gd name="adj2" fmla="val 77264"/>
            </a:avLst>
          </a:prstGeom>
          <a:solidFill>
            <a:schemeClr val="bg2"/>
          </a:solidFill>
          <a:ln w="9525">
            <a:solidFill>
              <a:srgbClr val="FF66FF"/>
            </a:solidFill>
            <a:round/>
          </a:ln>
        </p:spPr>
        <p:txBody>
          <a:bodyPr/>
          <a:lstStyle/>
          <a:p>
            <a:r>
              <a:rPr lang="zh-CN" altLang="en-US" sz="2400">
                <a:solidFill>
                  <a:srgbClr val="000000"/>
                </a:solidFill>
                <a:ea typeface="黑体" panose="02010609060101010101" pitchFamily="2" charset="-122"/>
              </a:rPr>
              <a:t>每张成人票</a:t>
            </a:r>
            <a:r>
              <a:rPr lang="en-US" altLang="zh-CN" sz="2400">
                <a:solidFill>
                  <a:srgbClr val="000000"/>
                </a:solidFill>
                <a:ea typeface="黑体" panose="02010609060101010101" pitchFamily="2" charset="-122"/>
              </a:rPr>
              <a:t>5</a:t>
            </a:r>
            <a:r>
              <a:rPr lang="zh-CN" altLang="en-US" sz="2400">
                <a:solidFill>
                  <a:srgbClr val="000000"/>
                </a:solidFill>
                <a:ea typeface="黑体" panose="02010609060101010101" pitchFamily="2" charset="-122"/>
              </a:rPr>
              <a:t>元，每张儿童票</a:t>
            </a:r>
            <a:r>
              <a:rPr lang="en-US" altLang="zh-CN" sz="2400">
                <a:solidFill>
                  <a:srgbClr val="000000"/>
                </a:solidFill>
                <a:ea typeface="黑体" panose="02010609060101010101" pitchFamily="2" charset="-122"/>
              </a:rPr>
              <a:t>3</a:t>
            </a:r>
            <a:r>
              <a:rPr lang="zh-CN" altLang="en-US" sz="2400">
                <a:solidFill>
                  <a:srgbClr val="000000"/>
                </a:solidFill>
                <a:ea typeface="黑体" panose="02010609060101010101" pitchFamily="2" charset="-122"/>
              </a:rPr>
              <a:t>元</a:t>
            </a:r>
            <a:r>
              <a:rPr lang="en-US" altLang="zh-CN" sz="2400">
                <a:solidFill>
                  <a:srgbClr val="000000"/>
                </a:solidFill>
                <a:ea typeface="黑体" panose="02010609060101010101" pitchFamily="2" charset="-122"/>
              </a:rPr>
              <a:t>.</a:t>
            </a:r>
            <a:r>
              <a:rPr lang="zh-CN" altLang="en-US" sz="2400">
                <a:solidFill>
                  <a:srgbClr val="000000"/>
                </a:solidFill>
                <a:ea typeface="黑体" panose="02010609060101010101" pitchFamily="2" charset="-122"/>
              </a:rPr>
              <a:t>他们到底去了几个成人、几个儿童呢？</a:t>
            </a:r>
          </a:p>
        </p:txBody>
      </p:sp>
      <p:grpSp>
        <p:nvGrpSpPr>
          <p:cNvPr id="2" name="Group 291"/>
          <p:cNvGrpSpPr/>
          <p:nvPr/>
        </p:nvGrpSpPr>
        <p:grpSpPr bwMode="auto">
          <a:xfrm>
            <a:off x="6019800" y="4267200"/>
            <a:ext cx="2514600" cy="1189038"/>
            <a:chOff x="3792" y="2688"/>
            <a:chExt cx="1584" cy="749"/>
          </a:xfrm>
          <a:noFill/>
        </p:grpSpPr>
        <p:sp>
          <p:nvSpPr>
            <p:cNvPr id="7" name="Rectangle 286"/>
            <p:cNvSpPr>
              <a:spLocks noChangeArrowheads="1"/>
            </p:cNvSpPr>
            <p:nvPr/>
          </p:nvSpPr>
          <p:spPr bwMode="auto">
            <a:xfrm>
              <a:off x="3792" y="2688"/>
              <a:ext cx="1584" cy="365"/>
            </a:xfrm>
            <a:prstGeom prst="rect">
              <a:avLst/>
            </a:prstGeom>
            <a:grpFill/>
            <a:ln w="9525">
              <a:noFill/>
              <a:miter lim="800000"/>
            </a:ln>
            <a:effectLst/>
          </p:spPr>
          <p:txBody>
            <a:bodyPr>
              <a:spAutoFit/>
            </a:bodyPr>
            <a:lstStyle/>
            <a:p>
              <a:pPr>
                <a:defRPr/>
              </a:pPr>
              <a:r>
                <a:rPr lang="en-US" altLang="zh-CN" sz="3200" b="1" i="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x  + y =8</a:t>
              </a:r>
            </a:p>
          </p:txBody>
        </p:sp>
        <p:sp>
          <p:nvSpPr>
            <p:cNvPr id="8" name="Rectangle 287"/>
            <p:cNvSpPr>
              <a:spLocks noChangeArrowheads="1"/>
            </p:cNvSpPr>
            <p:nvPr/>
          </p:nvSpPr>
          <p:spPr bwMode="auto">
            <a:xfrm>
              <a:off x="3792" y="3072"/>
              <a:ext cx="1565" cy="365"/>
            </a:xfrm>
            <a:prstGeom prst="rect">
              <a:avLst/>
            </a:prstGeom>
            <a:grpFill/>
            <a:ln w="9525">
              <a:noFill/>
              <a:miter lim="800000"/>
            </a:ln>
            <a:effectLst/>
          </p:spPr>
          <p:txBody>
            <a:bodyPr>
              <a:spAutoFit/>
            </a:bodyPr>
            <a:lstStyle/>
            <a:p>
              <a:pPr>
                <a:defRPr/>
              </a:pPr>
              <a:r>
                <a:rPr lang="en-US" altLang="zh-CN" sz="3200" b="1" i="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5x +3y=34</a:t>
              </a:r>
            </a:p>
          </p:txBody>
        </p:sp>
      </p:grpSp>
      <p:pic>
        <p:nvPicPr>
          <p:cNvPr id="2765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00250" y="3429000"/>
            <a:ext cx="38671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276"/>
          <p:cNvSpPr>
            <a:spLocks noChangeArrowheads="1"/>
          </p:cNvSpPr>
          <p:nvPr/>
        </p:nvSpPr>
        <p:spPr bwMode="auto">
          <a:xfrm>
            <a:off x="357188" y="714375"/>
            <a:ext cx="3711575" cy="2093913"/>
          </a:xfrm>
          <a:prstGeom prst="cloudCallout">
            <a:avLst>
              <a:gd name="adj1" fmla="val 20699"/>
              <a:gd name="adj2" fmla="val 73042"/>
            </a:avLst>
          </a:prstGeom>
          <a:solidFill>
            <a:schemeClr val="bg2"/>
          </a:solidFill>
          <a:ln w="9525">
            <a:solidFill>
              <a:srgbClr val="FF66FF"/>
            </a:solidFill>
            <a:round/>
          </a:ln>
        </p:spPr>
        <p:txBody>
          <a:bodyPr/>
          <a:lstStyle/>
          <a:p>
            <a:r>
              <a:rPr lang="zh-CN" altLang="en-US" sz="2400">
                <a:solidFill>
                  <a:srgbClr val="000000"/>
                </a:solidFill>
                <a:ea typeface="黑体" panose="02010609060101010101" pitchFamily="2" charset="-122"/>
              </a:rPr>
              <a:t>昨天，我们</a:t>
            </a:r>
            <a:r>
              <a:rPr lang="en-US" altLang="zh-CN" sz="2400">
                <a:solidFill>
                  <a:srgbClr val="000000"/>
                </a:solidFill>
                <a:ea typeface="黑体" panose="02010609060101010101" pitchFamily="2" charset="-122"/>
              </a:rPr>
              <a:t>8</a:t>
            </a:r>
            <a:r>
              <a:rPr lang="zh-CN" altLang="en-US" sz="2400">
                <a:solidFill>
                  <a:srgbClr val="000000"/>
                </a:solidFill>
                <a:ea typeface="黑体" panose="02010609060101010101" pitchFamily="2" charset="-122"/>
              </a:rPr>
              <a:t>个人去北陵公园玩，买门票花了</a:t>
            </a:r>
            <a:r>
              <a:rPr lang="en-US" altLang="zh-CN" sz="2400">
                <a:solidFill>
                  <a:srgbClr val="000000"/>
                </a:solidFill>
                <a:ea typeface="黑体" panose="02010609060101010101" pitchFamily="2" charset="-122"/>
              </a:rPr>
              <a:t>34</a:t>
            </a:r>
            <a:r>
              <a:rPr lang="zh-CN" altLang="en-US" sz="2400">
                <a:solidFill>
                  <a:srgbClr val="000000"/>
                </a:solidFill>
                <a:ea typeface="黑体" panose="02010609060101010101" pitchFamily="2" charset="-122"/>
              </a:rPr>
              <a:t>元</a:t>
            </a:r>
            <a:r>
              <a:rPr lang="en-US" altLang="zh-CN" sz="2400">
                <a:solidFill>
                  <a:srgbClr val="000000"/>
                </a:solidFill>
                <a:ea typeface="黑体" panose="02010609060101010101" pitchFamily="2" charset="-122"/>
              </a:rPr>
              <a:t>.</a:t>
            </a:r>
            <a:endParaRPr lang="zh-CN" altLang="en-US" sz="2400">
              <a:solidFill>
                <a:srgbClr val="000000"/>
              </a:solidFill>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074"/>
          <p:cNvSpPr>
            <a:spLocks noChangeArrowheads="1"/>
          </p:cNvSpPr>
          <p:nvPr/>
        </p:nvSpPr>
        <p:spPr bwMode="auto">
          <a:xfrm>
            <a:off x="571500" y="885825"/>
            <a:ext cx="83534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zh-CN" sz="4000" b="1" i="1">
              <a:latin typeface="Times New Roman" panose="02020603050405020304" pitchFamily="18" charset="0"/>
              <a:cs typeface="Times New Roman" panose="02020603050405020304" pitchFamily="18" charset="0"/>
            </a:endParaRPr>
          </a:p>
          <a:p>
            <a:r>
              <a:rPr lang="en-US" altLang="zh-CN" sz="3200" b="1" i="1">
                <a:latin typeface="Times New Roman" panose="02020603050405020304" pitchFamily="18" charset="0"/>
                <a:cs typeface="Times New Roman" panose="02020603050405020304" pitchFamily="18" charset="0"/>
              </a:rPr>
              <a:t>   x+y=35               x-</a:t>
            </a:r>
            <a:r>
              <a:rPr lang="zh-CN" altLang="en-US" sz="3200" b="1" i="1">
                <a:latin typeface="Times New Roman" panose="02020603050405020304" pitchFamily="18" charset="0"/>
                <a:cs typeface="Times New Roman" panose="02020603050405020304" pitchFamily="18" charset="0"/>
              </a:rPr>
              <a:t>ｙ</a:t>
            </a:r>
            <a:r>
              <a:rPr lang="en-US" altLang="zh-CN" sz="3200" b="1" i="1">
                <a:latin typeface="Times New Roman" panose="02020603050405020304" pitchFamily="18" charset="0"/>
                <a:cs typeface="Times New Roman" panose="02020603050405020304" pitchFamily="18" charset="0"/>
              </a:rPr>
              <a:t>=2                   x+</a:t>
            </a:r>
            <a:r>
              <a:rPr lang="zh-CN" altLang="en-US" sz="3200" b="1" i="1">
                <a:latin typeface="Times New Roman" panose="02020603050405020304" pitchFamily="18" charset="0"/>
                <a:cs typeface="Times New Roman" panose="02020603050405020304" pitchFamily="18" charset="0"/>
              </a:rPr>
              <a:t>ｙ</a:t>
            </a:r>
            <a:r>
              <a:rPr lang="en-US" altLang="zh-CN" sz="3200" b="1" i="1">
                <a:latin typeface="Times New Roman" panose="02020603050405020304" pitchFamily="18" charset="0"/>
                <a:cs typeface="Times New Roman" panose="02020603050405020304" pitchFamily="18" charset="0"/>
              </a:rPr>
              <a:t>=8          </a:t>
            </a:r>
          </a:p>
          <a:p>
            <a:endParaRPr lang="en-US" altLang="zh-CN" sz="3200" b="1" i="1">
              <a:latin typeface="Times New Roman" panose="02020603050405020304" pitchFamily="18" charset="0"/>
              <a:cs typeface="Times New Roman" panose="02020603050405020304" pitchFamily="18" charset="0"/>
            </a:endParaRPr>
          </a:p>
          <a:p>
            <a:r>
              <a:rPr lang="en-US" altLang="zh-CN" sz="3200" b="1" i="1">
                <a:latin typeface="Times New Roman" panose="02020603050405020304" pitchFamily="18" charset="0"/>
                <a:cs typeface="Times New Roman" panose="02020603050405020304" pitchFamily="18" charset="0"/>
              </a:rPr>
              <a:t>  2x+4y=94            x+1=2</a:t>
            </a:r>
            <a:r>
              <a:rPr lang="zh-CN" altLang="en-US" sz="3200" b="1" i="1">
                <a:latin typeface="Times New Roman" panose="02020603050405020304" pitchFamily="18" charset="0"/>
                <a:cs typeface="Times New Roman" panose="02020603050405020304" pitchFamily="18" charset="0"/>
              </a:rPr>
              <a:t>（</a:t>
            </a:r>
            <a:r>
              <a:rPr lang="en-US" altLang="zh-CN" sz="3200" b="1" i="1">
                <a:latin typeface="Times New Roman" panose="02020603050405020304" pitchFamily="18" charset="0"/>
                <a:cs typeface="Times New Roman" panose="02020603050405020304" pitchFamily="18" charset="0"/>
              </a:rPr>
              <a:t>y-1</a:t>
            </a:r>
            <a:r>
              <a:rPr lang="zh-CN" altLang="en-US" sz="3200" b="1" i="1">
                <a:latin typeface="Times New Roman" panose="02020603050405020304" pitchFamily="18" charset="0"/>
                <a:cs typeface="Times New Roman" panose="02020603050405020304" pitchFamily="18" charset="0"/>
              </a:rPr>
              <a:t>）      </a:t>
            </a:r>
            <a:r>
              <a:rPr lang="en-US" altLang="zh-CN" sz="3200" b="1" i="1">
                <a:latin typeface="Times New Roman" panose="02020603050405020304" pitchFamily="18" charset="0"/>
                <a:cs typeface="Times New Roman" panose="02020603050405020304" pitchFamily="18" charset="0"/>
              </a:rPr>
              <a:t>5x+3y=34</a:t>
            </a:r>
          </a:p>
          <a:p>
            <a:pPr>
              <a:lnSpc>
                <a:spcPct val="80000"/>
              </a:lnSpc>
              <a:spcBef>
                <a:spcPct val="20000"/>
              </a:spcBef>
              <a:buClr>
                <a:schemeClr val="folHlink"/>
              </a:buClr>
              <a:buSzPct val="85000"/>
              <a:buFont typeface="Wingdings 2" panose="05020102010507070707" pitchFamily="18" charset="2"/>
              <a:buNone/>
            </a:pPr>
            <a:endParaRPr lang="en-US" altLang="zh-CN" sz="4400" b="1" i="1">
              <a:solidFill>
                <a:srgbClr val="0000FF"/>
              </a:solidFill>
              <a:latin typeface="Times New Roman" panose="02020603050405020304" pitchFamily="18" charset="0"/>
              <a:cs typeface="Times New Roman" panose="02020603050405020304" pitchFamily="18" charset="0"/>
            </a:endParaRPr>
          </a:p>
        </p:txBody>
      </p:sp>
      <p:sp>
        <p:nvSpPr>
          <p:cNvPr id="7" name="AutoShape 3077"/>
          <p:cNvSpPr/>
          <p:nvPr/>
        </p:nvSpPr>
        <p:spPr bwMode="auto">
          <a:xfrm>
            <a:off x="419100" y="1647825"/>
            <a:ext cx="395288" cy="1368425"/>
          </a:xfrm>
          <a:prstGeom prst="leftBrace">
            <a:avLst>
              <a:gd name="adj1" fmla="val 28913"/>
              <a:gd name="adj2" fmla="val 50000"/>
            </a:avLst>
          </a:prstGeom>
          <a:ln>
            <a:solidFill>
              <a:srgbClr val="0000FF"/>
            </a:solidFill>
          </a:ln>
        </p:spPr>
        <p:style>
          <a:lnRef idx="3">
            <a:schemeClr val="accent6"/>
          </a:lnRef>
          <a:fillRef idx="0">
            <a:schemeClr val="accent6"/>
          </a:fillRef>
          <a:effectRef idx="2">
            <a:schemeClr val="accent6"/>
          </a:effectRef>
          <a:fontRef idx="minor">
            <a:schemeClr val="tx1"/>
          </a:fontRef>
        </p:style>
        <p:txBody>
          <a:bodyPr wrap="none" anchor="ctr"/>
          <a:lstStyle/>
          <a:p>
            <a:pPr>
              <a:defRPr/>
            </a:pPr>
            <a:endParaRPr lang="zh-CN" altLang="zh-CN">
              <a:solidFill>
                <a:schemeClr val="accent2"/>
              </a:solidFill>
              <a:latin typeface="Arial" panose="020B0604020202020204" pitchFamily="34" charset="0"/>
              <a:ea typeface="华文新魏" panose="02010800040101010101" pitchFamily="2" charset="-122"/>
            </a:endParaRPr>
          </a:p>
        </p:txBody>
      </p:sp>
      <p:sp>
        <p:nvSpPr>
          <p:cNvPr id="8" name="AutoShape 3078"/>
          <p:cNvSpPr/>
          <p:nvPr/>
        </p:nvSpPr>
        <p:spPr bwMode="auto">
          <a:xfrm>
            <a:off x="3162300" y="1647825"/>
            <a:ext cx="395288" cy="1368425"/>
          </a:xfrm>
          <a:prstGeom prst="leftBrace">
            <a:avLst>
              <a:gd name="adj1" fmla="val 28849"/>
              <a:gd name="adj2" fmla="val 50000"/>
            </a:avLst>
          </a:prstGeom>
          <a:ln>
            <a:solidFill>
              <a:srgbClr val="0000FF"/>
            </a:solidFill>
          </a:ln>
        </p:spPr>
        <p:style>
          <a:lnRef idx="3">
            <a:schemeClr val="accent6"/>
          </a:lnRef>
          <a:fillRef idx="0">
            <a:schemeClr val="accent6"/>
          </a:fillRef>
          <a:effectRef idx="2">
            <a:schemeClr val="accent6"/>
          </a:effectRef>
          <a:fontRef idx="minor">
            <a:schemeClr val="tx1"/>
          </a:fontRef>
        </p:style>
        <p:txBody>
          <a:bodyPr wrap="none" anchor="ctr"/>
          <a:lstStyle/>
          <a:p>
            <a:pPr>
              <a:defRPr/>
            </a:pPr>
            <a:endParaRPr lang="zh-CN" altLang="zh-CN" sz="2000" b="1">
              <a:solidFill>
                <a:schemeClr val="accent2"/>
              </a:solidFill>
              <a:latin typeface="Arial" panose="020B0604020202020204" pitchFamily="34" charset="0"/>
              <a:ea typeface="华文新魏" panose="02010800040101010101" pitchFamily="2" charset="-122"/>
            </a:endParaRPr>
          </a:p>
        </p:txBody>
      </p:sp>
      <p:sp>
        <p:nvSpPr>
          <p:cNvPr id="9" name="AutoShape 3079"/>
          <p:cNvSpPr/>
          <p:nvPr/>
        </p:nvSpPr>
        <p:spPr bwMode="auto">
          <a:xfrm>
            <a:off x="6286500" y="1571625"/>
            <a:ext cx="395288" cy="1368425"/>
          </a:xfrm>
          <a:prstGeom prst="leftBrace">
            <a:avLst>
              <a:gd name="adj1" fmla="val 28849"/>
              <a:gd name="adj2" fmla="val 50000"/>
            </a:avLst>
          </a:prstGeom>
          <a:ln>
            <a:solidFill>
              <a:srgbClr val="0000FF"/>
            </a:solidFill>
          </a:ln>
        </p:spPr>
        <p:style>
          <a:lnRef idx="3">
            <a:schemeClr val="accent6"/>
          </a:lnRef>
          <a:fillRef idx="0">
            <a:schemeClr val="accent6"/>
          </a:fillRef>
          <a:effectRef idx="2">
            <a:schemeClr val="accent6"/>
          </a:effectRef>
          <a:fontRef idx="minor">
            <a:schemeClr val="tx1"/>
          </a:fontRef>
        </p:style>
        <p:txBody>
          <a:bodyPr wrap="none" anchor="ctr"/>
          <a:lstStyle/>
          <a:p>
            <a:pPr>
              <a:defRPr/>
            </a:pPr>
            <a:endParaRPr lang="zh-CN" altLang="zh-CN" b="1">
              <a:solidFill>
                <a:srgbClr val="00CC00"/>
              </a:solidFill>
              <a:latin typeface="Arial" panose="020B0604020202020204" pitchFamily="34" charset="0"/>
              <a:ea typeface="华文新魏" panose="02010800040101010101" pitchFamily="2" charset="-122"/>
            </a:endParaRPr>
          </a:p>
        </p:txBody>
      </p:sp>
      <p:sp>
        <p:nvSpPr>
          <p:cNvPr id="10" name="Text Box 3082"/>
          <p:cNvSpPr txBox="1">
            <a:spLocks noChangeArrowheads="1"/>
          </p:cNvSpPr>
          <p:nvPr/>
        </p:nvSpPr>
        <p:spPr bwMode="auto">
          <a:xfrm>
            <a:off x="500063" y="3857625"/>
            <a:ext cx="7929562"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Clr>
                <a:schemeClr val="folHlink"/>
              </a:buClr>
              <a:buSzPct val="85000"/>
              <a:buFont typeface="Wingdings 2" panose="05020102010507070707" pitchFamily="18" charset="2"/>
              <a:buNone/>
            </a:pPr>
            <a:r>
              <a:rPr lang="zh-CN" altLang="en-US" sz="2800">
                <a:solidFill>
                  <a:srgbClr val="0000FF"/>
                </a:solidFill>
                <a:latin typeface="黑体" panose="02010609060101010101" pitchFamily="2" charset="-122"/>
                <a:ea typeface="黑体" panose="02010609060101010101" pitchFamily="2" charset="-122"/>
              </a:rPr>
              <a:t>   定义：像这样含有</a:t>
            </a:r>
            <a:r>
              <a:rPr lang="zh-CN" altLang="en-US" sz="2800">
                <a:solidFill>
                  <a:srgbClr val="FF0000"/>
                </a:solidFill>
                <a:latin typeface="黑体" panose="02010609060101010101" pitchFamily="2" charset="-122"/>
                <a:ea typeface="黑体" panose="02010609060101010101" pitchFamily="2" charset="-122"/>
              </a:rPr>
              <a:t>两个未知数</a:t>
            </a:r>
            <a:r>
              <a:rPr lang="zh-CN" altLang="en-US" sz="2800">
                <a:solidFill>
                  <a:srgbClr val="0000FF"/>
                </a:solidFill>
                <a:latin typeface="黑体" panose="02010609060101010101" pitchFamily="2" charset="-122"/>
                <a:ea typeface="黑体" panose="02010609060101010101" pitchFamily="2" charset="-122"/>
              </a:rPr>
              <a:t>的两个二元</a:t>
            </a:r>
            <a:r>
              <a:rPr lang="zh-CN" altLang="en-US" sz="2800">
                <a:solidFill>
                  <a:srgbClr val="FF0000"/>
                </a:solidFill>
                <a:latin typeface="黑体" panose="02010609060101010101" pitchFamily="2" charset="-122"/>
                <a:ea typeface="黑体" panose="02010609060101010101" pitchFamily="2" charset="-122"/>
              </a:rPr>
              <a:t>一次</a:t>
            </a:r>
            <a:r>
              <a:rPr lang="zh-CN" altLang="en-US" sz="2800">
                <a:solidFill>
                  <a:srgbClr val="0000FF"/>
                </a:solidFill>
                <a:latin typeface="黑体" panose="02010609060101010101" pitchFamily="2" charset="-122"/>
                <a:ea typeface="黑体" panose="02010609060101010101" pitchFamily="2" charset="-122"/>
              </a:rPr>
              <a:t>方程所组成的一组方程</a:t>
            </a:r>
            <a:r>
              <a:rPr lang="en-US" altLang="zh-CN" sz="2800">
                <a:solidFill>
                  <a:srgbClr val="0000FF"/>
                </a:solidFill>
                <a:latin typeface="黑体" panose="02010609060101010101" pitchFamily="2" charset="-122"/>
                <a:ea typeface="黑体" panose="02010609060101010101" pitchFamily="2" charset="-122"/>
              </a:rPr>
              <a:t>,</a:t>
            </a:r>
            <a:r>
              <a:rPr lang="zh-CN" altLang="en-US" sz="2800">
                <a:solidFill>
                  <a:srgbClr val="0000FF"/>
                </a:solidFill>
                <a:latin typeface="黑体" panose="02010609060101010101" pitchFamily="2" charset="-122"/>
                <a:ea typeface="黑体" panose="02010609060101010101" pitchFamily="2" charset="-122"/>
              </a:rPr>
              <a:t>叫做</a:t>
            </a:r>
            <a:r>
              <a:rPr lang="zh-CN" altLang="en-US" sz="2800">
                <a:solidFill>
                  <a:srgbClr val="FF3300"/>
                </a:solidFill>
                <a:latin typeface="黑体" panose="02010609060101010101" pitchFamily="2" charset="-122"/>
                <a:ea typeface="黑体" panose="02010609060101010101" pitchFamily="2" charset="-122"/>
              </a:rPr>
              <a:t>二元一次方程组</a:t>
            </a:r>
            <a:r>
              <a:rPr lang="en-US" altLang="zh-CN" sz="2800">
                <a:solidFill>
                  <a:srgbClr val="FF3300"/>
                </a:solidFill>
                <a:latin typeface="黑体" panose="02010609060101010101" pitchFamily="2" charset="-122"/>
                <a:ea typeface="黑体" panose="02010609060101010101" pitchFamily="2" charset="-122"/>
              </a:rPr>
              <a:t>.</a:t>
            </a:r>
            <a:endParaRPr lang="zh-CN" altLang="en-US" sz="2800">
              <a:solidFill>
                <a:srgbClr val="FF3300"/>
              </a:solidFill>
              <a:latin typeface="黑体" panose="02010609060101010101" pitchFamily="2" charset="-122"/>
              <a:ea typeface="黑体" panose="02010609060101010101" pitchFamily="2" charset="-122"/>
            </a:endParaRPr>
          </a:p>
          <a:p>
            <a:pPr eaLnBrk="1" hangingPunct="1">
              <a:lnSpc>
                <a:spcPct val="130000"/>
              </a:lnSpc>
            </a:pPr>
            <a:endParaRPr lang="en-US" altLang="zh-CN" sz="110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428625" y="4494213"/>
            <a:ext cx="818673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600">
                <a:solidFill>
                  <a:srgbClr val="0000FF"/>
                </a:solidFill>
                <a:latin typeface="黑体" panose="02010609060101010101" pitchFamily="2" charset="-122"/>
                <a:ea typeface="黑体" panose="02010609060101010101" pitchFamily="2" charset="-122"/>
              </a:rPr>
              <a:t>   二元一次方程组中各个方程的</a:t>
            </a:r>
            <a:r>
              <a:rPr lang="zh-CN" altLang="en-US" sz="2600">
                <a:solidFill>
                  <a:srgbClr val="FF3300"/>
                </a:solidFill>
                <a:latin typeface="黑体" panose="02010609060101010101" pitchFamily="2" charset="-122"/>
                <a:ea typeface="黑体" panose="02010609060101010101" pitchFamily="2" charset="-122"/>
              </a:rPr>
              <a:t>公共解</a:t>
            </a:r>
            <a:r>
              <a:rPr lang="en-US" altLang="zh-CN" sz="2600">
                <a:solidFill>
                  <a:srgbClr val="0000FF"/>
                </a:solidFill>
                <a:latin typeface="黑体" panose="02010609060101010101" pitchFamily="2" charset="-122"/>
                <a:ea typeface="黑体" panose="02010609060101010101" pitchFamily="2" charset="-122"/>
              </a:rPr>
              <a:t>,</a:t>
            </a:r>
            <a:r>
              <a:rPr lang="zh-CN" altLang="en-US" sz="2600">
                <a:solidFill>
                  <a:srgbClr val="0000FF"/>
                </a:solidFill>
                <a:latin typeface="黑体" panose="02010609060101010101" pitchFamily="2" charset="-122"/>
                <a:ea typeface="黑体" panose="02010609060101010101" pitchFamily="2" charset="-122"/>
              </a:rPr>
              <a:t>叫做这个</a:t>
            </a:r>
            <a:r>
              <a:rPr lang="zh-CN" altLang="en-US" sz="2600">
                <a:solidFill>
                  <a:srgbClr val="FF0000"/>
                </a:solidFill>
                <a:latin typeface="黑体" panose="02010609060101010101" pitchFamily="2" charset="-122"/>
                <a:ea typeface="黑体" panose="02010609060101010101" pitchFamily="2" charset="-122"/>
              </a:rPr>
              <a:t>二元一次方程组的解</a:t>
            </a:r>
            <a:r>
              <a:rPr lang="en-US" altLang="zh-CN" sz="2600">
                <a:solidFill>
                  <a:srgbClr val="FF0000"/>
                </a:solidFill>
                <a:latin typeface="黑体" panose="02010609060101010101" pitchFamily="2" charset="-122"/>
                <a:ea typeface="黑体" panose="02010609060101010101" pitchFamily="2" charset="-122"/>
              </a:rPr>
              <a:t>.</a:t>
            </a:r>
            <a:r>
              <a:rPr lang="zh-CN" altLang="en-US" sz="2600">
                <a:latin typeface="黑体" panose="02010609060101010101" pitchFamily="2" charset="-122"/>
                <a:ea typeface="黑体" panose="02010609060101010101" pitchFamily="2" charset="-122"/>
              </a:rPr>
              <a:t>（二元一次方程</a:t>
            </a:r>
            <a:r>
              <a:rPr lang="zh-CN" altLang="en-US" sz="2600">
                <a:solidFill>
                  <a:srgbClr val="FF3300"/>
                </a:solidFill>
                <a:latin typeface="黑体" panose="02010609060101010101" pitchFamily="2" charset="-122"/>
                <a:ea typeface="黑体" panose="02010609060101010101" pitchFamily="2" charset="-122"/>
              </a:rPr>
              <a:t>组</a:t>
            </a:r>
            <a:r>
              <a:rPr lang="zh-CN" altLang="en-US" sz="2600">
                <a:latin typeface="黑体" panose="02010609060101010101" pitchFamily="2" charset="-122"/>
                <a:ea typeface="黑体" panose="02010609060101010101" pitchFamily="2" charset="-122"/>
              </a:rPr>
              <a:t>只有一组解）</a:t>
            </a:r>
          </a:p>
        </p:txBody>
      </p:sp>
      <p:graphicFrame>
        <p:nvGraphicFramePr>
          <p:cNvPr id="28" name="Group 124"/>
          <p:cNvGraphicFramePr>
            <a:graphicFrameLocks noGrp="1"/>
          </p:cNvGraphicFramePr>
          <p:nvPr/>
        </p:nvGraphicFramePr>
        <p:xfrm>
          <a:off x="1138238" y="1589088"/>
          <a:ext cx="6962775" cy="1769776"/>
        </p:xfrm>
        <a:graphic>
          <a:graphicData uri="http://schemas.openxmlformats.org/drawingml/2006/table">
            <a:tbl>
              <a:tblPr/>
              <a:tblGrid>
                <a:gridCol w="1811337">
                  <a:extLst>
                    <a:ext uri="{9D8B030D-6E8A-4147-A177-3AD203B41FA5}">
                      <a16:colId xmlns:a16="http://schemas.microsoft.com/office/drawing/2014/main" val="20000"/>
                    </a:ext>
                  </a:extLst>
                </a:gridCol>
                <a:gridCol w="544513">
                  <a:extLst>
                    <a:ext uri="{9D8B030D-6E8A-4147-A177-3AD203B41FA5}">
                      <a16:colId xmlns:a16="http://schemas.microsoft.com/office/drawing/2014/main" val="20001"/>
                    </a:ext>
                  </a:extLst>
                </a:gridCol>
                <a:gridCol w="906462">
                  <a:extLst>
                    <a:ext uri="{9D8B030D-6E8A-4147-A177-3AD203B41FA5}">
                      <a16:colId xmlns:a16="http://schemas.microsoft.com/office/drawing/2014/main" val="20002"/>
                    </a:ext>
                  </a:extLst>
                </a:gridCol>
                <a:gridCol w="904875">
                  <a:extLst>
                    <a:ext uri="{9D8B030D-6E8A-4147-A177-3AD203B41FA5}">
                      <a16:colId xmlns:a16="http://schemas.microsoft.com/office/drawing/2014/main" val="20003"/>
                    </a:ext>
                  </a:extLst>
                </a:gridCol>
                <a:gridCol w="966788">
                  <a:extLst>
                    <a:ext uri="{9D8B030D-6E8A-4147-A177-3AD203B41FA5}">
                      <a16:colId xmlns:a16="http://schemas.microsoft.com/office/drawing/2014/main" val="20004"/>
                    </a:ext>
                  </a:extLst>
                </a:gridCol>
                <a:gridCol w="965200">
                  <a:extLst>
                    <a:ext uri="{9D8B030D-6E8A-4147-A177-3AD203B41FA5}">
                      <a16:colId xmlns:a16="http://schemas.microsoft.com/office/drawing/2014/main" val="20005"/>
                    </a:ext>
                  </a:extLst>
                </a:gridCol>
                <a:gridCol w="863600">
                  <a:extLst>
                    <a:ext uri="{9D8B030D-6E8A-4147-A177-3AD203B41FA5}">
                      <a16:colId xmlns:a16="http://schemas.microsoft.com/office/drawing/2014/main" val="20006"/>
                    </a:ext>
                  </a:extLst>
                </a:gridCol>
              </a:tblGrid>
              <a:tr h="439738">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2x+3y=12</a:t>
                      </a:r>
                    </a:p>
                  </a:txBody>
                  <a:tcPr marL="76683" marR="76683" marT="38342" marB="3834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p>
                  </a:txBody>
                  <a:tcPr marL="76683" marR="76683" marT="38342" marB="3834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9738">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y</a:t>
                      </a: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683" marR="76683" marT="38342" marB="3834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9738">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3x-2y=5</a:t>
                      </a:r>
                    </a:p>
                  </a:txBody>
                  <a:tcPr marL="76683" marR="76683" marT="38342" marB="3834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p>
                  </a:txBody>
                  <a:tcPr marL="76683" marR="76683" marT="38342" marB="3834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9738">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y</a:t>
                      </a: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683" marR="76683" marT="38342" marB="383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zh-CN" altLang="zh-CN" sz="24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6683" marR="76683" marT="38342" marB="3834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9739" name="Text Box 126"/>
          <p:cNvSpPr txBox="1">
            <a:spLocks noChangeArrowheads="1"/>
          </p:cNvSpPr>
          <p:nvPr/>
        </p:nvSpPr>
        <p:spPr bwMode="auto">
          <a:xfrm>
            <a:off x="495300" y="3521075"/>
            <a:ext cx="5880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黑体" panose="02010609060101010101" pitchFamily="2" charset="-122"/>
                <a:ea typeface="黑体" panose="02010609060101010101" pitchFamily="2" charset="-122"/>
              </a:rPr>
              <a:t>是否有同时满足这两个方程的一组解？</a:t>
            </a:r>
          </a:p>
        </p:txBody>
      </p:sp>
      <p:sp>
        <p:nvSpPr>
          <p:cNvPr id="29740" name="Text Box 6"/>
          <p:cNvSpPr txBox="1">
            <a:spLocks noChangeArrowheads="1"/>
          </p:cNvSpPr>
          <p:nvPr/>
        </p:nvSpPr>
        <p:spPr bwMode="auto">
          <a:xfrm>
            <a:off x="395288" y="882650"/>
            <a:ext cx="33480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黑体" panose="02010609060101010101" pitchFamily="2" charset="-122"/>
                <a:ea typeface="黑体" panose="02010609060101010101" pitchFamily="2" charset="-122"/>
              </a:rPr>
              <a:t>依照题意，填写表格：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28625" y="1000125"/>
            <a:ext cx="3500438" cy="481013"/>
          </a:xfrm>
          <a:prstGeom prst="rect">
            <a:avLst/>
          </a:prstGeom>
        </p:spPr>
        <p:txBody>
          <a:bodyPr/>
          <a:lstStyle/>
          <a:p>
            <a:pPr eaLnBrk="0" hangingPunct="0">
              <a:defRPr/>
            </a:pPr>
            <a:r>
              <a:rPr lang="zh-CN" altLang="en-US" sz="2800" dirty="0">
                <a:solidFill>
                  <a:srgbClr val="0000FF"/>
                </a:solidFill>
                <a:latin typeface="+mj-lt"/>
                <a:ea typeface="黑体" panose="02010609060101010101" pitchFamily="2" charset="-122"/>
                <a:cs typeface="+mj-cs"/>
              </a:rPr>
              <a:t>开动脑筋</a:t>
            </a:r>
            <a:r>
              <a:rPr lang="en-US" altLang="zh-CN" sz="2800" dirty="0">
                <a:solidFill>
                  <a:srgbClr val="0000FF"/>
                </a:solidFill>
                <a:latin typeface="+mj-lt"/>
                <a:ea typeface="黑体" panose="02010609060101010101" pitchFamily="2" charset="-122"/>
                <a:cs typeface="+mj-cs"/>
              </a:rPr>
              <a:t>—</a:t>
            </a:r>
            <a:r>
              <a:rPr lang="zh-CN" altLang="en-US" sz="2800" dirty="0">
                <a:solidFill>
                  <a:srgbClr val="0000FF"/>
                </a:solidFill>
                <a:latin typeface="+mj-lt"/>
                <a:ea typeface="黑体" panose="02010609060101010101" pitchFamily="2" charset="-122"/>
                <a:cs typeface="+mj-cs"/>
              </a:rPr>
              <a:t>连线</a:t>
            </a:r>
          </a:p>
        </p:txBody>
      </p:sp>
      <p:sp>
        <p:nvSpPr>
          <p:cNvPr id="30723" name="Rectangle 3"/>
          <p:cNvSpPr txBox="1">
            <a:spLocks noChangeArrowheads="1"/>
          </p:cNvSpPr>
          <p:nvPr/>
        </p:nvSpPr>
        <p:spPr bwMode="auto">
          <a:xfrm>
            <a:off x="1143000" y="1643063"/>
            <a:ext cx="6929438"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Wingdings" panose="05000000000000000000" pitchFamily="2" charset="2"/>
              <a:buNone/>
            </a:pPr>
            <a:r>
              <a:rPr lang="en-US" altLang="zh-CN" sz="3200" b="1" i="1">
                <a:latin typeface="Times New Roman" panose="02020603050405020304" pitchFamily="18" charset="0"/>
                <a:cs typeface="Times New Roman" panose="02020603050405020304" pitchFamily="18" charset="0"/>
              </a:rPr>
              <a:t> x=1                                      y=3-x</a:t>
            </a:r>
          </a:p>
          <a:p>
            <a:pPr>
              <a:spcBef>
                <a:spcPct val="20000"/>
              </a:spcBef>
              <a:buFont typeface="Wingdings" panose="05000000000000000000" pitchFamily="2" charset="2"/>
              <a:buNone/>
            </a:pPr>
            <a:r>
              <a:rPr lang="en-US" altLang="zh-CN" sz="3200" b="1" i="1">
                <a:latin typeface="Times New Roman" panose="02020603050405020304" pitchFamily="18" charset="0"/>
                <a:cs typeface="Times New Roman" panose="02020603050405020304" pitchFamily="18" charset="0"/>
              </a:rPr>
              <a:t> y=2                                      3x+2y=8</a:t>
            </a:r>
          </a:p>
          <a:p>
            <a:pPr>
              <a:spcBef>
                <a:spcPct val="20000"/>
              </a:spcBef>
              <a:buFont typeface="Wingdings" panose="05000000000000000000" pitchFamily="2" charset="2"/>
              <a:buNone/>
            </a:pPr>
            <a:endParaRPr lang="en-US" altLang="zh-CN" sz="3200" b="1" i="1">
              <a:latin typeface="Times New Roman" panose="02020603050405020304" pitchFamily="18" charset="0"/>
              <a:cs typeface="Times New Roman" panose="02020603050405020304" pitchFamily="18" charset="0"/>
            </a:endParaRPr>
          </a:p>
          <a:p>
            <a:pPr>
              <a:spcBef>
                <a:spcPct val="20000"/>
              </a:spcBef>
              <a:buFont typeface="Wingdings" panose="05000000000000000000" pitchFamily="2" charset="2"/>
              <a:buNone/>
            </a:pPr>
            <a:r>
              <a:rPr lang="en-US" altLang="zh-CN" sz="3200" b="1" i="1">
                <a:latin typeface="Times New Roman" panose="02020603050405020304" pitchFamily="18" charset="0"/>
                <a:cs typeface="Times New Roman" panose="02020603050405020304" pitchFamily="18" charset="0"/>
              </a:rPr>
              <a:t> x=3                                      y=2x</a:t>
            </a:r>
          </a:p>
          <a:p>
            <a:pPr>
              <a:spcBef>
                <a:spcPct val="20000"/>
              </a:spcBef>
              <a:buFont typeface="Wingdings" panose="05000000000000000000" pitchFamily="2" charset="2"/>
              <a:buNone/>
            </a:pPr>
            <a:r>
              <a:rPr lang="en-US" altLang="zh-CN" sz="3200" b="1" i="1">
                <a:latin typeface="Times New Roman" panose="02020603050405020304" pitchFamily="18" charset="0"/>
                <a:cs typeface="Times New Roman" panose="02020603050405020304" pitchFamily="18" charset="0"/>
              </a:rPr>
              <a:t> y=-2                                     x+y=3</a:t>
            </a:r>
          </a:p>
          <a:p>
            <a:pPr>
              <a:spcBef>
                <a:spcPct val="20000"/>
              </a:spcBef>
              <a:buFont typeface="Wingdings" panose="05000000000000000000" pitchFamily="2" charset="2"/>
              <a:buNone/>
            </a:pPr>
            <a:endParaRPr lang="en-US" altLang="zh-CN" sz="3200" b="1" i="1">
              <a:latin typeface="Times New Roman" panose="02020603050405020304" pitchFamily="18" charset="0"/>
              <a:cs typeface="Times New Roman" panose="02020603050405020304" pitchFamily="18" charset="0"/>
            </a:endParaRPr>
          </a:p>
          <a:p>
            <a:pPr>
              <a:spcBef>
                <a:spcPct val="20000"/>
              </a:spcBef>
              <a:buFont typeface="Wingdings" panose="05000000000000000000" pitchFamily="2" charset="2"/>
              <a:buNone/>
            </a:pPr>
            <a:r>
              <a:rPr lang="en-US" altLang="zh-CN" sz="3200" b="1" i="1">
                <a:latin typeface="Times New Roman" panose="02020603050405020304" pitchFamily="18" charset="0"/>
                <a:cs typeface="Times New Roman" panose="02020603050405020304" pitchFamily="18" charset="0"/>
              </a:rPr>
              <a:t> x=2                                      y=1-x</a:t>
            </a:r>
          </a:p>
          <a:p>
            <a:pPr>
              <a:spcBef>
                <a:spcPct val="20000"/>
              </a:spcBef>
              <a:buFont typeface="Wingdings" panose="05000000000000000000" pitchFamily="2" charset="2"/>
              <a:buNone/>
            </a:pPr>
            <a:r>
              <a:rPr lang="en-US" altLang="zh-CN" sz="3200" b="1" i="1">
                <a:latin typeface="Times New Roman" panose="02020603050405020304" pitchFamily="18" charset="0"/>
                <a:cs typeface="Times New Roman" panose="02020603050405020304" pitchFamily="18" charset="0"/>
              </a:rPr>
              <a:t> y=1                                      3x+2y=5</a:t>
            </a:r>
          </a:p>
        </p:txBody>
      </p:sp>
      <p:sp>
        <p:nvSpPr>
          <p:cNvPr id="4" name="AutoShape 4"/>
          <p:cNvSpPr/>
          <p:nvPr/>
        </p:nvSpPr>
        <p:spPr bwMode="auto">
          <a:xfrm>
            <a:off x="1096963" y="1903413"/>
            <a:ext cx="104775" cy="727075"/>
          </a:xfrm>
          <a:prstGeom prst="leftBrace">
            <a:avLst>
              <a:gd name="adj1" fmla="val 82246"/>
              <a:gd name="adj2" fmla="val 50000"/>
            </a:avLst>
          </a:prstGeom>
          <a:ln>
            <a:solidFill>
              <a:schemeClr val="tx1"/>
            </a:solidFill>
          </a:ln>
        </p:spPr>
        <p:style>
          <a:lnRef idx="3">
            <a:schemeClr val="accent6"/>
          </a:lnRef>
          <a:fillRef idx="0">
            <a:schemeClr val="accent6"/>
          </a:fillRef>
          <a:effectRef idx="2">
            <a:schemeClr val="accent6"/>
          </a:effectRef>
          <a:fontRef idx="minor">
            <a:schemeClr val="tx1"/>
          </a:fontRef>
        </p:style>
        <p:txBody>
          <a:bodyPr wrap="none" anchor="ctr"/>
          <a:lstStyle/>
          <a:p>
            <a:pPr>
              <a:defRPr/>
            </a:pPr>
            <a:endParaRPr lang="zh-CN" altLang="en-US" sz="3200" i="1">
              <a:latin typeface="Times New Roman" panose="02020603050405020304" pitchFamily="18" charset="0"/>
              <a:cs typeface="Times New Roman" panose="02020603050405020304" pitchFamily="18" charset="0"/>
            </a:endParaRPr>
          </a:p>
        </p:txBody>
      </p:sp>
      <p:sp>
        <p:nvSpPr>
          <p:cNvPr id="10" name="Line 10"/>
          <p:cNvSpPr>
            <a:spLocks noChangeShapeType="1"/>
          </p:cNvSpPr>
          <p:nvPr/>
        </p:nvSpPr>
        <p:spPr bwMode="auto">
          <a:xfrm>
            <a:off x="2071688" y="2286000"/>
            <a:ext cx="3286125" cy="1714500"/>
          </a:xfrm>
          <a:prstGeom prst="line">
            <a:avLst/>
          </a:prstGeom>
        </p:spPr>
        <p:style>
          <a:lnRef idx="3">
            <a:schemeClr val="accent6"/>
          </a:lnRef>
          <a:fillRef idx="0">
            <a:schemeClr val="accent6"/>
          </a:fillRef>
          <a:effectRef idx="2">
            <a:schemeClr val="accent6"/>
          </a:effectRef>
          <a:fontRef idx="minor">
            <a:schemeClr val="tx1"/>
          </a:fontRef>
        </p:style>
        <p:txBody>
          <a:bodyPr/>
          <a:lstStyle/>
          <a:p>
            <a:pPr>
              <a:defRPr/>
            </a:pPr>
            <a:endParaRPr lang="zh-CN" altLang="en-US" sz="3200" i="1">
              <a:latin typeface="Times New Roman" panose="02020603050405020304" pitchFamily="18" charset="0"/>
              <a:cs typeface="Times New Roman" panose="02020603050405020304" pitchFamily="18" charset="0"/>
            </a:endParaRPr>
          </a:p>
        </p:txBody>
      </p:sp>
      <p:sp>
        <p:nvSpPr>
          <p:cNvPr id="11" name="Line 11"/>
          <p:cNvSpPr>
            <a:spLocks noChangeShapeType="1"/>
          </p:cNvSpPr>
          <p:nvPr/>
        </p:nvSpPr>
        <p:spPr bwMode="auto">
          <a:xfrm>
            <a:off x="2071688" y="4000500"/>
            <a:ext cx="3429000" cy="1643063"/>
          </a:xfrm>
          <a:prstGeom prst="line">
            <a:avLst/>
          </a:prstGeom>
        </p:spPr>
        <p:style>
          <a:lnRef idx="3">
            <a:schemeClr val="accent6"/>
          </a:lnRef>
          <a:fillRef idx="0">
            <a:schemeClr val="accent6"/>
          </a:fillRef>
          <a:effectRef idx="2">
            <a:schemeClr val="accent6"/>
          </a:effectRef>
          <a:fontRef idx="minor">
            <a:schemeClr val="tx1"/>
          </a:fontRef>
        </p:style>
        <p:txBody>
          <a:bodyPr/>
          <a:lstStyle/>
          <a:p>
            <a:pPr>
              <a:defRPr/>
            </a:pPr>
            <a:endParaRPr lang="zh-CN" altLang="en-US" sz="3200" i="1">
              <a:latin typeface="Times New Roman" panose="02020603050405020304" pitchFamily="18" charset="0"/>
              <a:cs typeface="Times New Roman" panose="02020603050405020304" pitchFamily="18" charset="0"/>
            </a:endParaRPr>
          </a:p>
        </p:txBody>
      </p:sp>
      <p:sp>
        <p:nvSpPr>
          <p:cNvPr id="12" name="Line 12"/>
          <p:cNvSpPr>
            <a:spLocks noChangeShapeType="1"/>
          </p:cNvSpPr>
          <p:nvPr/>
        </p:nvSpPr>
        <p:spPr bwMode="auto">
          <a:xfrm flipV="1">
            <a:off x="2071688" y="2357438"/>
            <a:ext cx="3286125" cy="3286125"/>
          </a:xfrm>
          <a:prstGeom prst="line">
            <a:avLst/>
          </a:prstGeom>
        </p:spPr>
        <p:style>
          <a:lnRef idx="3">
            <a:schemeClr val="accent6"/>
          </a:lnRef>
          <a:fillRef idx="0">
            <a:schemeClr val="accent6"/>
          </a:fillRef>
          <a:effectRef idx="2">
            <a:schemeClr val="accent6"/>
          </a:effectRef>
          <a:fontRef idx="minor">
            <a:schemeClr val="tx1"/>
          </a:fontRef>
        </p:style>
        <p:txBody>
          <a:bodyPr/>
          <a:lstStyle/>
          <a:p>
            <a:pPr>
              <a:defRPr/>
            </a:pPr>
            <a:endParaRPr lang="zh-CN" altLang="en-US" sz="3200" i="1">
              <a:latin typeface="Times New Roman" panose="02020603050405020304" pitchFamily="18" charset="0"/>
              <a:cs typeface="Times New Roman" panose="02020603050405020304" pitchFamily="18" charset="0"/>
            </a:endParaRPr>
          </a:p>
        </p:txBody>
      </p:sp>
      <p:sp>
        <p:nvSpPr>
          <p:cNvPr id="13" name="AutoShape 4"/>
          <p:cNvSpPr/>
          <p:nvPr/>
        </p:nvSpPr>
        <p:spPr bwMode="auto">
          <a:xfrm>
            <a:off x="5622925" y="5429250"/>
            <a:ext cx="104775" cy="727075"/>
          </a:xfrm>
          <a:prstGeom prst="leftBrace">
            <a:avLst>
              <a:gd name="adj1" fmla="val 82246"/>
              <a:gd name="adj2" fmla="val 50000"/>
            </a:avLst>
          </a:prstGeom>
          <a:ln>
            <a:solidFill>
              <a:schemeClr val="tx1"/>
            </a:solidFill>
          </a:ln>
        </p:spPr>
        <p:style>
          <a:lnRef idx="3">
            <a:schemeClr val="accent6"/>
          </a:lnRef>
          <a:fillRef idx="0">
            <a:schemeClr val="accent6"/>
          </a:fillRef>
          <a:effectRef idx="2">
            <a:schemeClr val="accent6"/>
          </a:effectRef>
          <a:fontRef idx="minor">
            <a:schemeClr val="tx1"/>
          </a:fontRef>
        </p:style>
        <p:txBody>
          <a:bodyPr wrap="none" anchor="ctr"/>
          <a:lstStyle/>
          <a:p>
            <a:pPr>
              <a:defRPr/>
            </a:pPr>
            <a:endParaRPr lang="zh-CN" altLang="en-US" sz="3200" i="1">
              <a:latin typeface="Times New Roman" panose="02020603050405020304" pitchFamily="18" charset="0"/>
              <a:cs typeface="Times New Roman" panose="02020603050405020304" pitchFamily="18" charset="0"/>
            </a:endParaRPr>
          </a:p>
        </p:txBody>
      </p:sp>
      <p:sp>
        <p:nvSpPr>
          <p:cNvPr id="14" name="AutoShape 4"/>
          <p:cNvSpPr/>
          <p:nvPr/>
        </p:nvSpPr>
        <p:spPr bwMode="auto">
          <a:xfrm>
            <a:off x="5572125" y="3643313"/>
            <a:ext cx="104775" cy="727075"/>
          </a:xfrm>
          <a:prstGeom prst="leftBrace">
            <a:avLst>
              <a:gd name="adj1" fmla="val 82246"/>
              <a:gd name="adj2" fmla="val 50000"/>
            </a:avLst>
          </a:prstGeom>
          <a:ln>
            <a:solidFill>
              <a:schemeClr val="tx1"/>
            </a:solidFill>
          </a:ln>
        </p:spPr>
        <p:style>
          <a:lnRef idx="3">
            <a:schemeClr val="accent6"/>
          </a:lnRef>
          <a:fillRef idx="0">
            <a:schemeClr val="accent6"/>
          </a:fillRef>
          <a:effectRef idx="2">
            <a:schemeClr val="accent6"/>
          </a:effectRef>
          <a:fontRef idx="minor">
            <a:schemeClr val="tx1"/>
          </a:fontRef>
        </p:style>
        <p:txBody>
          <a:bodyPr wrap="none" anchor="ctr"/>
          <a:lstStyle/>
          <a:p>
            <a:pPr>
              <a:defRPr/>
            </a:pPr>
            <a:endParaRPr lang="zh-CN" altLang="en-US" sz="3200" i="1">
              <a:latin typeface="Times New Roman" panose="02020603050405020304" pitchFamily="18" charset="0"/>
              <a:cs typeface="Times New Roman" panose="02020603050405020304" pitchFamily="18" charset="0"/>
            </a:endParaRPr>
          </a:p>
        </p:txBody>
      </p:sp>
      <p:sp>
        <p:nvSpPr>
          <p:cNvPr id="15" name="AutoShape 4"/>
          <p:cNvSpPr/>
          <p:nvPr/>
        </p:nvSpPr>
        <p:spPr bwMode="auto">
          <a:xfrm>
            <a:off x="5572125" y="1928813"/>
            <a:ext cx="104775" cy="727075"/>
          </a:xfrm>
          <a:prstGeom prst="leftBrace">
            <a:avLst>
              <a:gd name="adj1" fmla="val 82246"/>
              <a:gd name="adj2" fmla="val 50000"/>
            </a:avLst>
          </a:prstGeom>
          <a:ln>
            <a:solidFill>
              <a:schemeClr val="tx1"/>
            </a:solidFill>
          </a:ln>
        </p:spPr>
        <p:style>
          <a:lnRef idx="3">
            <a:schemeClr val="accent6"/>
          </a:lnRef>
          <a:fillRef idx="0">
            <a:schemeClr val="accent6"/>
          </a:fillRef>
          <a:effectRef idx="2">
            <a:schemeClr val="accent6"/>
          </a:effectRef>
          <a:fontRef idx="minor">
            <a:schemeClr val="tx1"/>
          </a:fontRef>
        </p:style>
        <p:txBody>
          <a:bodyPr wrap="none" anchor="ctr"/>
          <a:lstStyle/>
          <a:p>
            <a:pPr>
              <a:defRPr/>
            </a:pPr>
            <a:endParaRPr lang="zh-CN" altLang="en-US" sz="3200" i="1">
              <a:latin typeface="Times New Roman" panose="02020603050405020304" pitchFamily="18" charset="0"/>
              <a:cs typeface="Times New Roman" panose="02020603050405020304" pitchFamily="18" charset="0"/>
            </a:endParaRPr>
          </a:p>
        </p:txBody>
      </p:sp>
      <p:sp>
        <p:nvSpPr>
          <p:cNvPr id="16" name="AutoShape 4"/>
          <p:cNvSpPr/>
          <p:nvPr/>
        </p:nvSpPr>
        <p:spPr bwMode="auto">
          <a:xfrm>
            <a:off x="1096963" y="5416550"/>
            <a:ext cx="104775" cy="727075"/>
          </a:xfrm>
          <a:prstGeom prst="leftBrace">
            <a:avLst>
              <a:gd name="adj1" fmla="val 82246"/>
              <a:gd name="adj2" fmla="val 50000"/>
            </a:avLst>
          </a:prstGeom>
          <a:ln>
            <a:solidFill>
              <a:schemeClr val="tx1"/>
            </a:solidFill>
          </a:ln>
        </p:spPr>
        <p:style>
          <a:lnRef idx="3">
            <a:schemeClr val="accent6"/>
          </a:lnRef>
          <a:fillRef idx="0">
            <a:schemeClr val="accent6"/>
          </a:fillRef>
          <a:effectRef idx="2">
            <a:schemeClr val="accent6"/>
          </a:effectRef>
          <a:fontRef idx="minor">
            <a:schemeClr val="tx1"/>
          </a:fontRef>
        </p:style>
        <p:txBody>
          <a:bodyPr wrap="none" anchor="ctr"/>
          <a:lstStyle/>
          <a:p>
            <a:pPr>
              <a:defRPr/>
            </a:pPr>
            <a:endParaRPr lang="zh-CN" altLang="en-US" sz="3200" i="1">
              <a:latin typeface="Times New Roman" panose="02020603050405020304" pitchFamily="18" charset="0"/>
              <a:cs typeface="Times New Roman" panose="02020603050405020304" pitchFamily="18" charset="0"/>
            </a:endParaRPr>
          </a:p>
        </p:txBody>
      </p:sp>
      <p:sp>
        <p:nvSpPr>
          <p:cNvPr id="17" name="AutoShape 4"/>
          <p:cNvSpPr/>
          <p:nvPr/>
        </p:nvSpPr>
        <p:spPr bwMode="auto">
          <a:xfrm>
            <a:off x="1076325" y="3702050"/>
            <a:ext cx="104775" cy="727075"/>
          </a:xfrm>
          <a:prstGeom prst="leftBrace">
            <a:avLst>
              <a:gd name="adj1" fmla="val 82246"/>
              <a:gd name="adj2" fmla="val 50000"/>
            </a:avLst>
          </a:prstGeom>
          <a:ln>
            <a:solidFill>
              <a:schemeClr val="tx1"/>
            </a:solidFill>
          </a:ln>
        </p:spPr>
        <p:style>
          <a:lnRef idx="3">
            <a:schemeClr val="accent6"/>
          </a:lnRef>
          <a:fillRef idx="0">
            <a:schemeClr val="accent6"/>
          </a:fillRef>
          <a:effectRef idx="2">
            <a:schemeClr val="accent6"/>
          </a:effectRef>
          <a:fontRef idx="minor">
            <a:schemeClr val="tx1"/>
          </a:fontRef>
        </p:style>
        <p:txBody>
          <a:bodyPr wrap="none" anchor="ctr"/>
          <a:lstStyle/>
          <a:p>
            <a:pPr>
              <a:defRPr/>
            </a:pPr>
            <a:endParaRPr lang="zh-CN" altLang="en-US" sz="3200"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714375" y="1323975"/>
            <a:ext cx="6929438"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chemeClr val="accent1"/>
              </a:buClr>
              <a:buFont typeface="Wingdings" panose="05000000000000000000" pitchFamily="2" charset="2"/>
              <a:buNone/>
            </a:pPr>
            <a:r>
              <a:rPr lang="en-US" altLang="zh-CN" sz="2800">
                <a:latin typeface="Times New Roman" panose="02020603050405020304" pitchFamily="18" charset="0"/>
                <a:ea typeface="黑体" panose="02010609060101010101" pitchFamily="2" charset="-122"/>
                <a:cs typeface="Times New Roman" panose="02020603050405020304" pitchFamily="18" charset="0"/>
              </a:rPr>
              <a:t>1</a:t>
            </a:r>
            <a:r>
              <a:rPr lang="zh-CN" altLang="en-US" sz="2800">
                <a:latin typeface="Times New Roman" panose="02020603050405020304" pitchFamily="18" charset="0"/>
                <a:ea typeface="黑体" panose="02010609060101010101" pitchFamily="2" charset="-122"/>
                <a:cs typeface="Times New Roman" panose="02020603050405020304" pitchFamily="18" charset="0"/>
              </a:rPr>
              <a:t>、判断下列方程谁是二元一次方程？</a:t>
            </a:r>
          </a:p>
          <a:p>
            <a:pPr eaLnBrk="1" hangingPunct="1">
              <a:lnSpc>
                <a:spcPct val="150000"/>
              </a:lnSpc>
              <a:buClr>
                <a:schemeClr val="accent1"/>
              </a:buClr>
              <a:buFont typeface="Wingdings" panose="05000000000000000000" pitchFamily="2" charset="2"/>
              <a:buNone/>
            </a:pPr>
            <a:r>
              <a:rPr lang="zh-CN" altLang="en-US" sz="3200" i="1">
                <a:latin typeface="Times New Roman" panose="02020603050405020304" pitchFamily="18" charset="0"/>
                <a:ea typeface="黑体" panose="02010609060101010101" pitchFamily="2" charset="-122"/>
                <a:cs typeface="Times New Roman" panose="02020603050405020304" pitchFamily="18" charset="0"/>
              </a:rPr>
              <a:t>          </a:t>
            </a:r>
            <a:r>
              <a:rPr lang="en-US" altLang="zh-CN" sz="3200" i="1">
                <a:latin typeface="Times New Roman" panose="02020603050405020304" pitchFamily="18" charset="0"/>
                <a:ea typeface="黑体" panose="02010609060101010101" pitchFamily="2" charset="-122"/>
                <a:cs typeface="Times New Roman" panose="02020603050405020304" pitchFamily="18" charset="0"/>
              </a:rPr>
              <a:t>3a+5=9         m+n=18     </a:t>
            </a:r>
          </a:p>
          <a:p>
            <a:pPr eaLnBrk="1" hangingPunct="1">
              <a:lnSpc>
                <a:spcPct val="150000"/>
              </a:lnSpc>
              <a:buClr>
                <a:schemeClr val="accent1"/>
              </a:buClr>
              <a:buFont typeface="Wingdings" panose="05000000000000000000" pitchFamily="2" charset="2"/>
              <a:buNone/>
            </a:pPr>
            <a:r>
              <a:rPr lang="en-US" altLang="zh-CN" sz="3200" i="1">
                <a:latin typeface="Times New Roman" panose="02020603050405020304" pitchFamily="18" charset="0"/>
                <a:ea typeface="黑体" panose="02010609060101010101" pitchFamily="2" charset="-122"/>
                <a:cs typeface="Times New Roman" panose="02020603050405020304" pitchFamily="18" charset="0"/>
              </a:rPr>
              <a:t>          x</a:t>
            </a:r>
            <a:r>
              <a:rPr lang="en-US" altLang="zh-CN" sz="3200" i="1" baseline="30000">
                <a:latin typeface="Times New Roman" panose="02020603050405020304" pitchFamily="18" charset="0"/>
                <a:ea typeface="黑体" panose="02010609060101010101" pitchFamily="2" charset="-122"/>
                <a:cs typeface="Times New Roman" panose="02020603050405020304" pitchFamily="18" charset="0"/>
              </a:rPr>
              <a:t>2</a:t>
            </a:r>
            <a:r>
              <a:rPr lang="en-US" altLang="zh-CN" sz="3200" i="1">
                <a:latin typeface="Times New Roman" panose="02020603050405020304" pitchFamily="18" charset="0"/>
                <a:ea typeface="黑体" panose="02010609060101010101" pitchFamily="2" charset="-122"/>
                <a:cs typeface="Times New Roman" panose="02020603050405020304" pitchFamily="18" charset="0"/>
              </a:rPr>
              <a:t>+y=7          d+p+t+9  </a:t>
            </a:r>
          </a:p>
          <a:p>
            <a:pPr eaLnBrk="1" hangingPunct="1">
              <a:lnSpc>
                <a:spcPct val="150000"/>
              </a:lnSpc>
              <a:buClr>
                <a:schemeClr val="accent1"/>
              </a:buClr>
              <a:buFont typeface="Wingdings" panose="05000000000000000000" pitchFamily="2" charset="2"/>
              <a:buNone/>
            </a:pPr>
            <a:r>
              <a:rPr lang="en-US" altLang="zh-CN" sz="3200" i="1">
                <a:latin typeface="Times New Roman" panose="02020603050405020304" pitchFamily="18" charset="0"/>
                <a:ea typeface="黑体" panose="02010609060101010101" pitchFamily="2" charset="-122"/>
                <a:cs typeface="Times New Roman" panose="02020603050405020304" pitchFamily="18" charset="0"/>
              </a:rPr>
              <a:t>         2xy=8             x+y=3</a:t>
            </a:r>
          </a:p>
          <a:p>
            <a:pPr eaLnBrk="1" hangingPunct="1">
              <a:lnSpc>
                <a:spcPct val="150000"/>
              </a:lnSpc>
              <a:buClr>
                <a:schemeClr val="accent1"/>
              </a:buClr>
              <a:buFont typeface="Wingdings" panose="05000000000000000000" pitchFamily="2" charset="2"/>
              <a:buNone/>
            </a:pPr>
            <a:endParaRPr lang="en-US" altLang="zh-CN" sz="3200" i="1">
              <a:latin typeface="Times New Roman" panose="02020603050405020304" pitchFamily="18" charset="0"/>
              <a:ea typeface="黑体" panose="02010609060101010101" pitchFamily="2" charset="-122"/>
              <a:cs typeface="Times New Roman" panose="02020603050405020304" pitchFamily="18" charset="0"/>
            </a:endParaRPr>
          </a:p>
        </p:txBody>
      </p:sp>
      <p:sp>
        <p:nvSpPr>
          <p:cNvPr id="12" name="矩形 11"/>
          <p:cNvSpPr/>
          <p:nvPr/>
        </p:nvSpPr>
        <p:spPr>
          <a:xfrm>
            <a:off x="4000500" y="2181225"/>
            <a:ext cx="1714500" cy="571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矩形 12"/>
          <p:cNvSpPr/>
          <p:nvPr/>
        </p:nvSpPr>
        <p:spPr>
          <a:xfrm>
            <a:off x="4000500" y="3681413"/>
            <a:ext cx="1714500" cy="571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任意多边形 17"/>
          <p:cNvSpPr/>
          <p:nvPr/>
        </p:nvSpPr>
        <p:spPr bwMode="auto">
          <a:xfrm>
            <a:off x="-1588" y="0"/>
            <a:ext cx="5437188" cy="6858000"/>
          </a:xfrm>
          <a:custGeom>
            <a:avLst/>
            <a:gdLst>
              <a:gd name="T0" fmla="*/ 0 w 5437991"/>
              <a:gd name="T1" fmla="*/ 0 h 6858000"/>
              <a:gd name="T2" fmla="*/ 5429977 w 5437991"/>
              <a:gd name="T3" fmla="*/ 0 h 6858000"/>
              <a:gd name="T4" fmla="*/ 1630723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 name="T15" fmla="*/ 0 w 5437991"/>
              <a:gd name="T16" fmla="*/ 0 h 6858000"/>
              <a:gd name="T17" fmla="*/ 5437991 w 5437991"/>
              <a:gd name="T18" fmla="*/ 6858000 h 6858000"/>
            </a:gdLst>
            <a:ahLst/>
            <a:cxnLst>
              <a:cxn ang="T10">
                <a:pos x="T0" y="T1"/>
              </a:cxn>
              <a:cxn ang="T11">
                <a:pos x="T2" y="T3"/>
              </a:cxn>
              <a:cxn ang="T12">
                <a:pos x="T4" y="T5"/>
              </a:cxn>
              <a:cxn ang="T13">
                <a:pos x="T6" y="T7"/>
              </a:cxn>
              <a:cxn ang="T14">
                <a:pos x="T8" y="T9"/>
              </a:cxn>
            </a:cxnLst>
            <a:rect l="T15" t="T16" r="T17" b="T18"/>
            <a:pathLst>
              <a:path w="5437991" h="6858000">
                <a:moveTo>
                  <a:pt x="0" y="0"/>
                </a:moveTo>
                <a:lnTo>
                  <a:pt x="5437991" y="0"/>
                </a:lnTo>
                <a:lnTo>
                  <a:pt x="1633127" y="6858000"/>
                </a:lnTo>
                <a:lnTo>
                  <a:pt x="0" y="6858000"/>
                </a:lnTo>
                <a:lnTo>
                  <a:pt x="0" y="0"/>
                </a:lnTo>
                <a:close/>
              </a:path>
            </a:pathLst>
          </a:custGeom>
          <a:solidFill>
            <a:srgbClr val="A1D74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4339" name="Text Box 20"/>
          <p:cNvSpPr txBox="1">
            <a:spLocks noChangeArrowheads="1"/>
          </p:cNvSpPr>
          <p:nvPr/>
        </p:nvSpPr>
        <p:spPr bwMode="auto">
          <a:xfrm>
            <a:off x="1306513" y="1206500"/>
            <a:ext cx="1811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400">
                <a:solidFill>
                  <a:srgbClr val="FFFFFF"/>
                </a:solidFill>
                <a:latin typeface="Arial Black" panose="020B0A04020102020204" pitchFamily="34" charset="0"/>
                <a:ea typeface="华文新魏" panose="02010800040101010101" pitchFamily="2" charset="-122"/>
              </a:rPr>
              <a:t>Contents</a:t>
            </a:r>
          </a:p>
        </p:txBody>
      </p:sp>
      <p:sp>
        <p:nvSpPr>
          <p:cNvPr id="14340" name="文本框 20"/>
          <p:cNvSpPr txBox="1">
            <a:spLocks noChangeArrowheads="1"/>
          </p:cNvSpPr>
          <p:nvPr/>
        </p:nvSpPr>
        <p:spPr bwMode="auto">
          <a:xfrm>
            <a:off x="277813" y="828675"/>
            <a:ext cx="13477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800">
                <a:solidFill>
                  <a:srgbClr val="FFFFFF"/>
                </a:solidFill>
                <a:latin typeface="微软雅黑" panose="020B0503020204020204" pitchFamily="34" charset="-122"/>
                <a:ea typeface="微软雅黑" panose="020B0503020204020204" pitchFamily="34" charset="-122"/>
              </a:rPr>
              <a:t>目录</a:t>
            </a:r>
          </a:p>
        </p:txBody>
      </p:sp>
      <p:cxnSp>
        <p:nvCxnSpPr>
          <p:cNvPr id="14341" name="直接连接符 22"/>
          <p:cNvCxnSpPr>
            <a:cxnSpLocks noChangeShapeType="1"/>
          </p:cNvCxnSpPr>
          <p:nvPr/>
        </p:nvCxnSpPr>
        <p:spPr bwMode="auto">
          <a:xfrm>
            <a:off x="571500" y="1628775"/>
            <a:ext cx="2430463" cy="0"/>
          </a:xfrm>
          <a:prstGeom prst="line">
            <a:avLst/>
          </a:prstGeom>
          <a:noFill/>
          <a:ln w="9525">
            <a:solidFill>
              <a:srgbClr val="FFFFFF"/>
            </a:solidFill>
            <a:prstDash val="sysDash"/>
            <a:round/>
          </a:ln>
          <a:extLst>
            <a:ext uri="{909E8E84-426E-40DD-AFC4-6F175D3DCCD1}">
              <a14:hiddenFill xmlns:a14="http://schemas.microsoft.com/office/drawing/2010/main">
                <a:noFill/>
              </a14:hiddenFill>
            </a:ext>
          </a:extLst>
        </p:spPr>
      </p:cxnSp>
      <p:cxnSp>
        <p:nvCxnSpPr>
          <p:cNvPr id="14342" name="直接连接符 24"/>
          <p:cNvCxnSpPr>
            <a:cxnSpLocks noChangeShapeType="1"/>
          </p:cNvCxnSpPr>
          <p:nvPr/>
        </p:nvCxnSpPr>
        <p:spPr bwMode="auto">
          <a:xfrm>
            <a:off x="1320800" y="534988"/>
            <a:ext cx="0" cy="2124075"/>
          </a:xfrm>
          <a:prstGeom prst="line">
            <a:avLst/>
          </a:prstGeom>
          <a:noFill/>
          <a:ln w="9525">
            <a:solidFill>
              <a:srgbClr val="FFFFFF"/>
            </a:solidFill>
            <a:prstDash val="sysDash"/>
            <a:round/>
          </a:ln>
          <a:extLst>
            <a:ext uri="{909E8E84-426E-40DD-AFC4-6F175D3DCCD1}">
              <a14:hiddenFill xmlns:a14="http://schemas.microsoft.com/office/drawing/2010/main">
                <a:noFill/>
              </a14:hiddenFill>
            </a:ext>
          </a:extLst>
        </p:spPr>
      </p:cxnSp>
      <p:sp>
        <p:nvSpPr>
          <p:cNvPr id="14343" name="椭圆 25"/>
          <p:cNvSpPr>
            <a:spLocks noChangeArrowheads="1"/>
          </p:cNvSpPr>
          <p:nvPr/>
        </p:nvSpPr>
        <p:spPr bwMode="auto">
          <a:xfrm>
            <a:off x="4192588" y="1246188"/>
            <a:ext cx="736600" cy="7350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latin typeface="Arial Narrow" panose="020B0606020202030204" pitchFamily="34" charset="0"/>
              <a:ea typeface="微软雅黑" panose="020B0503020204020204" pitchFamily="34" charset="-122"/>
            </a:endParaRPr>
          </a:p>
        </p:txBody>
      </p:sp>
      <p:sp>
        <p:nvSpPr>
          <p:cNvPr id="14344" name="椭圆 28"/>
          <p:cNvSpPr>
            <a:spLocks noChangeArrowheads="1"/>
          </p:cNvSpPr>
          <p:nvPr/>
        </p:nvSpPr>
        <p:spPr bwMode="auto">
          <a:xfrm>
            <a:off x="3709988" y="2103438"/>
            <a:ext cx="736600" cy="7366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latin typeface="Arial Narrow" panose="020B0606020202030204" pitchFamily="34" charset="0"/>
              <a:ea typeface="微软雅黑" panose="020B0503020204020204" pitchFamily="34" charset="-122"/>
            </a:endParaRPr>
          </a:p>
        </p:txBody>
      </p:sp>
      <p:sp>
        <p:nvSpPr>
          <p:cNvPr id="14345" name="椭圆 31"/>
          <p:cNvSpPr>
            <a:spLocks noChangeArrowheads="1"/>
          </p:cNvSpPr>
          <p:nvPr/>
        </p:nvSpPr>
        <p:spPr bwMode="auto">
          <a:xfrm>
            <a:off x="4246563" y="1298575"/>
            <a:ext cx="628650" cy="63023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buFont typeface="Arial" panose="020B0604020202020204" pitchFamily="34" charset="0"/>
              <a:buNone/>
            </a:pPr>
            <a:r>
              <a:rPr lang="en-US" altLang="zh-CN" sz="2000">
                <a:solidFill>
                  <a:srgbClr val="FFFFFF"/>
                </a:solidFill>
                <a:latin typeface="Arial Black" panose="020B0A04020102020204" pitchFamily="34" charset="0"/>
                <a:ea typeface="微软雅黑" panose="020B0503020204020204" pitchFamily="34" charset="-122"/>
              </a:rPr>
              <a:t>01</a:t>
            </a:r>
          </a:p>
        </p:txBody>
      </p:sp>
      <p:sp>
        <p:nvSpPr>
          <p:cNvPr id="14346" name="椭圆 32"/>
          <p:cNvSpPr>
            <a:spLocks noChangeArrowheads="1"/>
          </p:cNvSpPr>
          <p:nvPr/>
        </p:nvSpPr>
        <p:spPr bwMode="auto">
          <a:xfrm>
            <a:off x="3762375" y="2157413"/>
            <a:ext cx="630238" cy="62865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buFont typeface="Arial" panose="020B0604020202020204" pitchFamily="34" charset="0"/>
              <a:buNone/>
            </a:pPr>
            <a:r>
              <a:rPr lang="en-US" altLang="zh-CN" sz="2000">
                <a:solidFill>
                  <a:srgbClr val="FFFFFF"/>
                </a:solidFill>
                <a:latin typeface="Arial Black" panose="020B0A04020102020204" pitchFamily="34" charset="0"/>
                <a:ea typeface="微软雅黑" panose="020B0503020204020204" pitchFamily="34" charset="-122"/>
              </a:rPr>
              <a:t>02</a:t>
            </a:r>
          </a:p>
        </p:txBody>
      </p:sp>
      <p:grpSp>
        <p:nvGrpSpPr>
          <p:cNvPr id="14347" name="组合 23"/>
          <p:cNvGrpSpPr/>
          <p:nvPr/>
        </p:nvGrpSpPr>
        <p:grpSpPr bwMode="auto">
          <a:xfrm>
            <a:off x="3246438" y="2955925"/>
            <a:ext cx="735012" cy="736600"/>
            <a:chOff x="2986088" y="3314700"/>
            <a:chExt cx="735012" cy="736600"/>
          </a:xfrm>
        </p:grpSpPr>
        <p:sp>
          <p:nvSpPr>
            <p:cNvPr id="14359" name="椭圆 29"/>
            <p:cNvSpPr>
              <a:spLocks noChangeArrowheads="1"/>
            </p:cNvSpPr>
            <p:nvPr/>
          </p:nvSpPr>
          <p:spPr bwMode="auto">
            <a:xfrm>
              <a:off x="2986088" y="3314700"/>
              <a:ext cx="735012" cy="7366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latin typeface="Arial Narrow" panose="020B0606020202030204" pitchFamily="34" charset="0"/>
                <a:ea typeface="微软雅黑" panose="020B0503020204020204" pitchFamily="34" charset="-122"/>
              </a:endParaRPr>
            </a:p>
          </p:txBody>
        </p:sp>
        <p:sp>
          <p:nvSpPr>
            <p:cNvPr id="14360" name="椭圆 33"/>
            <p:cNvSpPr>
              <a:spLocks noChangeArrowheads="1"/>
            </p:cNvSpPr>
            <p:nvPr/>
          </p:nvSpPr>
          <p:spPr bwMode="auto">
            <a:xfrm>
              <a:off x="3038475" y="3367088"/>
              <a:ext cx="630238" cy="630237"/>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buFont typeface="Arial" panose="020B0604020202020204" pitchFamily="34" charset="0"/>
                <a:buNone/>
              </a:pPr>
              <a:r>
                <a:rPr lang="en-US" altLang="zh-CN" sz="2000">
                  <a:solidFill>
                    <a:srgbClr val="FFFFFF"/>
                  </a:solidFill>
                  <a:latin typeface="Arial Black" panose="020B0A04020102020204" pitchFamily="34" charset="0"/>
                  <a:ea typeface="微软雅黑" panose="020B0503020204020204" pitchFamily="34" charset="-122"/>
                </a:rPr>
                <a:t>03</a:t>
              </a:r>
            </a:p>
          </p:txBody>
        </p:sp>
      </p:grpSp>
      <p:grpSp>
        <p:nvGrpSpPr>
          <p:cNvPr id="14348" name="组合 18"/>
          <p:cNvGrpSpPr/>
          <p:nvPr/>
        </p:nvGrpSpPr>
        <p:grpSpPr bwMode="auto">
          <a:xfrm>
            <a:off x="2773363" y="3849688"/>
            <a:ext cx="735012" cy="735012"/>
            <a:chOff x="2513013" y="4183063"/>
            <a:chExt cx="735012" cy="735012"/>
          </a:xfrm>
        </p:grpSpPr>
        <p:sp>
          <p:nvSpPr>
            <p:cNvPr id="14357" name="椭圆 30"/>
            <p:cNvSpPr>
              <a:spLocks noChangeArrowheads="1"/>
            </p:cNvSpPr>
            <p:nvPr/>
          </p:nvSpPr>
          <p:spPr bwMode="auto">
            <a:xfrm>
              <a:off x="2513013" y="4183063"/>
              <a:ext cx="735012" cy="7350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latin typeface="Arial Narrow" panose="020B0606020202030204" pitchFamily="34" charset="0"/>
                <a:ea typeface="微软雅黑" panose="020B0503020204020204" pitchFamily="34" charset="-122"/>
              </a:endParaRPr>
            </a:p>
          </p:txBody>
        </p:sp>
        <p:sp>
          <p:nvSpPr>
            <p:cNvPr id="14358" name="椭圆 34"/>
            <p:cNvSpPr>
              <a:spLocks noChangeArrowheads="1"/>
            </p:cNvSpPr>
            <p:nvPr/>
          </p:nvSpPr>
          <p:spPr bwMode="auto">
            <a:xfrm>
              <a:off x="2565400" y="4227513"/>
              <a:ext cx="630238" cy="630237"/>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buFont typeface="Arial" panose="020B0604020202020204" pitchFamily="34" charset="0"/>
                <a:buNone/>
              </a:pPr>
              <a:r>
                <a:rPr lang="en-US" altLang="zh-CN" sz="2000">
                  <a:solidFill>
                    <a:srgbClr val="FFFFFF"/>
                  </a:solidFill>
                  <a:latin typeface="Arial Black" panose="020B0A04020102020204" pitchFamily="34" charset="0"/>
                  <a:ea typeface="微软雅黑" panose="020B0503020204020204" pitchFamily="34" charset="-122"/>
                </a:rPr>
                <a:t>04</a:t>
              </a:r>
            </a:p>
          </p:txBody>
        </p:sp>
      </p:grpSp>
      <p:sp>
        <p:nvSpPr>
          <p:cNvPr id="14349" name="文本框 35"/>
          <p:cNvSpPr txBox="1">
            <a:spLocks noChangeArrowheads="1"/>
          </p:cNvSpPr>
          <p:nvPr/>
        </p:nvSpPr>
        <p:spPr bwMode="auto">
          <a:xfrm>
            <a:off x="4929188" y="1428750"/>
            <a:ext cx="307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黑体" panose="02010609060101010101" pitchFamily="2" charset="-122"/>
                <a:ea typeface="黑体" panose="02010609060101010101" pitchFamily="2" charset="-122"/>
              </a:rPr>
              <a:t>旧知回顾</a:t>
            </a:r>
          </a:p>
        </p:txBody>
      </p:sp>
      <p:sp>
        <p:nvSpPr>
          <p:cNvPr id="14350" name="文本框 36"/>
          <p:cNvSpPr txBox="1">
            <a:spLocks noChangeArrowheads="1"/>
          </p:cNvSpPr>
          <p:nvPr/>
        </p:nvSpPr>
        <p:spPr bwMode="auto">
          <a:xfrm>
            <a:off x="4478338" y="2268538"/>
            <a:ext cx="307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黑体" panose="02010609060101010101" pitchFamily="2" charset="-122"/>
                <a:ea typeface="黑体" panose="02010609060101010101" pitchFamily="2" charset="-122"/>
              </a:rPr>
              <a:t>学习目标</a:t>
            </a:r>
          </a:p>
        </p:txBody>
      </p:sp>
      <p:sp>
        <p:nvSpPr>
          <p:cNvPr id="14351" name="文本框 37"/>
          <p:cNvSpPr txBox="1">
            <a:spLocks noChangeArrowheads="1"/>
          </p:cNvSpPr>
          <p:nvPr/>
        </p:nvSpPr>
        <p:spPr bwMode="auto">
          <a:xfrm>
            <a:off x="3975100" y="3182938"/>
            <a:ext cx="307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黑体" panose="02010609060101010101" pitchFamily="2" charset="-122"/>
                <a:ea typeface="黑体" panose="02010609060101010101" pitchFamily="2" charset="-122"/>
              </a:rPr>
              <a:t>新知探究</a:t>
            </a:r>
          </a:p>
        </p:txBody>
      </p:sp>
      <p:sp>
        <p:nvSpPr>
          <p:cNvPr id="14352" name="文本框 38"/>
          <p:cNvSpPr txBox="1">
            <a:spLocks noChangeArrowheads="1"/>
          </p:cNvSpPr>
          <p:nvPr/>
        </p:nvSpPr>
        <p:spPr bwMode="auto">
          <a:xfrm>
            <a:off x="3494088" y="4049713"/>
            <a:ext cx="307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黑体" panose="02010609060101010101" pitchFamily="2" charset="-122"/>
                <a:ea typeface="黑体" panose="02010609060101010101" pitchFamily="2" charset="-122"/>
              </a:rPr>
              <a:t>随堂练习</a:t>
            </a:r>
          </a:p>
        </p:txBody>
      </p:sp>
      <p:grpSp>
        <p:nvGrpSpPr>
          <p:cNvPr id="14353" name="组合 19"/>
          <p:cNvGrpSpPr/>
          <p:nvPr/>
        </p:nvGrpSpPr>
        <p:grpSpPr bwMode="auto">
          <a:xfrm>
            <a:off x="2279650" y="4821238"/>
            <a:ext cx="735013" cy="735012"/>
            <a:chOff x="2513013" y="4183063"/>
            <a:chExt cx="735012" cy="735012"/>
          </a:xfrm>
        </p:grpSpPr>
        <p:sp>
          <p:nvSpPr>
            <p:cNvPr id="14355" name="椭圆 30"/>
            <p:cNvSpPr>
              <a:spLocks noChangeArrowheads="1"/>
            </p:cNvSpPr>
            <p:nvPr/>
          </p:nvSpPr>
          <p:spPr bwMode="auto">
            <a:xfrm>
              <a:off x="2513013" y="4183063"/>
              <a:ext cx="735012" cy="7350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latin typeface="Arial Narrow" panose="020B0606020202030204" pitchFamily="34" charset="0"/>
                <a:ea typeface="微软雅黑" panose="020B0503020204020204" pitchFamily="34" charset="-122"/>
              </a:endParaRPr>
            </a:p>
          </p:txBody>
        </p:sp>
        <p:sp>
          <p:nvSpPr>
            <p:cNvPr id="14356" name="椭圆 34"/>
            <p:cNvSpPr>
              <a:spLocks noChangeArrowheads="1"/>
            </p:cNvSpPr>
            <p:nvPr/>
          </p:nvSpPr>
          <p:spPr bwMode="auto">
            <a:xfrm>
              <a:off x="2565400" y="4227513"/>
              <a:ext cx="630238" cy="630237"/>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buFont typeface="Arial" panose="020B0604020202020204" pitchFamily="34" charset="0"/>
                <a:buNone/>
              </a:pPr>
              <a:r>
                <a:rPr lang="en-US" altLang="zh-CN" sz="2000">
                  <a:solidFill>
                    <a:srgbClr val="FFFFFF"/>
                  </a:solidFill>
                  <a:latin typeface="Arial Black" panose="020B0A04020102020204" pitchFamily="34" charset="0"/>
                  <a:ea typeface="微软雅黑" panose="020B0503020204020204" pitchFamily="34" charset="-122"/>
                </a:rPr>
                <a:t>05</a:t>
              </a:r>
            </a:p>
          </p:txBody>
        </p:sp>
      </p:grpSp>
      <p:sp>
        <p:nvSpPr>
          <p:cNvPr id="14354" name="文本框 38"/>
          <p:cNvSpPr txBox="1">
            <a:spLocks noChangeArrowheads="1"/>
          </p:cNvSpPr>
          <p:nvPr/>
        </p:nvSpPr>
        <p:spPr bwMode="auto">
          <a:xfrm>
            <a:off x="3000375" y="4983163"/>
            <a:ext cx="307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黑体" panose="02010609060101010101" pitchFamily="2" charset="-122"/>
                <a:ea typeface="黑体" panose="02010609060101010101" pitchFamily="2" charset="-122"/>
              </a:rPr>
              <a:t>课堂小结</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组合 7"/>
          <p:cNvGrpSpPr/>
          <p:nvPr/>
        </p:nvGrpSpPr>
        <p:grpSpPr bwMode="auto">
          <a:xfrm>
            <a:off x="655638" y="1176338"/>
            <a:ext cx="8104187" cy="2714625"/>
            <a:chOff x="611188" y="1428736"/>
            <a:chExt cx="8104216" cy="2714644"/>
          </a:xfrm>
        </p:grpSpPr>
        <p:sp>
          <p:nvSpPr>
            <p:cNvPr id="1029" name="Rectangle 3"/>
            <p:cNvSpPr txBox="1">
              <a:spLocks noChangeArrowheads="1"/>
            </p:cNvSpPr>
            <p:nvPr/>
          </p:nvSpPr>
          <p:spPr bwMode="auto">
            <a:xfrm>
              <a:off x="611188" y="1773238"/>
              <a:ext cx="8104216" cy="237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Wingdings" panose="05000000000000000000" pitchFamily="2" charset="2"/>
                <a:buNone/>
              </a:pPr>
              <a:r>
                <a:rPr lang="en-US" altLang="zh-CN" sz="2600">
                  <a:latin typeface="Times New Roman" panose="02020603050405020304" pitchFamily="18" charset="0"/>
                  <a:ea typeface="黑体" panose="02010609060101010101" pitchFamily="2" charset="-122"/>
                  <a:cs typeface="Times New Roman" panose="02020603050405020304" pitchFamily="18" charset="0"/>
                </a:rPr>
                <a:t>2</a:t>
              </a:r>
              <a:r>
                <a:rPr lang="zh-CN" altLang="en-US" sz="2600">
                  <a:latin typeface="Times New Roman" panose="02020603050405020304" pitchFamily="18" charset="0"/>
                  <a:ea typeface="黑体" panose="02010609060101010101" pitchFamily="2" charset="-122"/>
                  <a:cs typeface="Times New Roman" panose="02020603050405020304" pitchFamily="18" charset="0"/>
                </a:rPr>
                <a:t>、已知二元一次方程组 </a:t>
              </a:r>
              <a:r>
                <a:rPr lang="en-US" altLang="zh-CN" sz="2600">
                  <a:latin typeface="Times New Roman" panose="02020603050405020304" pitchFamily="18" charset="0"/>
                  <a:ea typeface="黑体" panose="02010609060101010101" pitchFamily="2" charset="-122"/>
                  <a:cs typeface="Times New Roman" panose="02020603050405020304" pitchFamily="18" charset="0"/>
                </a:rPr>
                <a:t>                                    </a:t>
              </a:r>
              <a:r>
                <a:rPr lang="zh-CN" altLang="en-US" sz="2600">
                  <a:latin typeface="Times New Roman" panose="02020603050405020304" pitchFamily="18" charset="0"/>
                  <a:ea typeface="黑体" panose="02010609060101010101" pitchFamily="2" charset="-122"/>
                  <a:cs typeface="Times New Roman" panose="02020603050405020304" pitchFamily="18" charset="0"/>
                </a:rPr>
                <a:t>的解</a:t>
              </a:r>
              <a:r>
                <a:rPr lang="en-US" altLang="zh-CN" sz="2600" i="1">
                  <a:latin typeface="Times New Roman" panose="02020603050405020304" pitchFamily="18" charset="0"/>
                  <a:ea typeface="黑体" panose="02010609060101010101" pitchFamily="2" charset="-122"/>
                  <a:cs typeface="Times New Roman" panose="02020603050405020304" pitchFamily="18" charset="0"/>
                </a:rPr>
                <a:t>x</a:t>
              </a:r>
              <a:r>
                <a:rPr lang="zh-CN" altLang="en-US" sz="2600">
                  <a:latin typeface="Times New Roman" panose="02020603050405020304" pitchFamily="18" charset="0"/>
                  <a:ea typeface="黑体" panose="02010609060101010101" pitchFamily="2" charset="-122"/>
                  <a:cs typeface="Times New Roman" panose="02020603050405020304" pitchFamily="18" charset="0"/>
                </a:rPr>
                <a:t>与</a:t>
              </a:r>
              <a:endParaRPr lang="en-US" altLang="zh-CN" sz="2600">
                <a:latin typeface="Times New Roman" panose="02020603050405020304" pitchFamily="18" charset="0"/>
                <a:ea typeface="黑体" panose="02010609060101010101" pitchFamily="2" charset="-122"/>
                <a:cs typeface="Times New Roman" panose="02020603050405020304" pitchFamily="18" charset="0"/>
              </a:endParaRPr>
            </a:p>
            <a:p>
              <a:pPr>
                <a:spcBef>
                  <a:spcPct val="20000"/>
                </a:spcBef>
                <a:buFont typeface="Wingdings" panose="05000000000000000000" pitchFamily="2" charset="2"/>
                <a:buNone/>
              </a:pPr>
              <a:endParaRPr lang="en-US" altLang="zh-CN" sz="2600" i="1">
                <a:latin typeface="Times New Roman" panose="02020603050405020304" pitchFamily="18" charset="0"/>
                <a:ea typeface="黑体" panose="02010609060101010101" pitchFamily="2" charset="-122"/>
                <a:cs typeface="Times New Roman" panose="02020603050405020304" pitchFamily="18" charset="0"/>
              </a:endParaRPr>
            </a:p>
            <a:p>
              <a:pPr>
                <a:spcBef>
                  <a:spcPct val="20000"/>
                </a:spcBef>
                <a:buFont typeface="Wingdings" panose="05000000000000000000" pitchFamily="2" charset="2"/>
                <a:buNone/>
              </a:pPr>
              <a:r>
                <a:rPr lang="en-US" altLang="zh-CN" sz="2600" i="1">
                  <a:latin typeface="Times New Roman" panose="02020603050405020304" pitchFamily="18" charset="0"/>
                  <a:ea typeface="黑体" panose="02010609060101010101" pitchFamily="2" charset="-122"/>
                  <a:cs typeface="Times New Roman" panose="02020603050405020304" pitchFamily="18" charset="0"/>
                </a:rPr>
                <a:t>      y</a:t>
              </a:r>
              <a:r>
                <a:rPr lang="zh-CN" altLang="en-US" sz="2600">
                  <a:latin typeface="Times New Roman" panose="02020603050405020304" pitchFamily="18" charset="0"/>
                  <a:ea typeface="黑体" panose="02010609060101010101" pitchFamily="2" charset="-122"/>
                  <a:cs typeface="Times New Roman" panose="02020603050405020304" pitchFamily="18" charset="0"/>
                </a:rPr>
                <a:t>的值相等，求</a:t>
              </a:r>
              <a:r>
                <a:rPr lang="en-US" altLang="zh-CN" sz="2600" i="1">
                  <a:latin typeface="Times New Roman" panose="02020603050405020304" pitchFamily="18" charset="0"/>
                  <a:ea typeface="黑体" panose="02010609060101010101" pitchFamily="2" charset="-122"/>
                  <a:cs typeface="Times New Roman" panose="02020603050405020304" pitchFamily="18" charset="0"/>
                </a:rPr>
                <a:t>k</a:t>
              </a:r>
              <a:r>
                <a:rPr lang="zh-CN" altLang="en-US" sz="2600">
                  <a:latin typeface="Times New Roman" panose="02020603050405020304" pitchFamily="18" charset="0"/>
                  <a:ea typeface="黑体" panose="02010609060101010101" pitchFamily="2" charset="-122"/>
                  <a:cs typeface="Times New Roman" panose="02020603050405020304" pitchFamily="18" charset="0"/>
                </a:rPr>
                <a:t>的值</a:t>
              </a:r>
              <a:r>
                <a:rPr lang="en-US" altLang="zh-CN" sz="2600" i="1">
                  <a:latin typeface="Times New Roman" panose="02020603050405020304" pitchFamily="18" charset="0"/>
                  <a:ea typeface="黑体" panose="02010609060101010101" pitchFamily="2" charset="-122"/>
                  <a:cs typeface="Times New Roman" panose="02020603050405020304" pitchFamily="18" charset="0"/>
                </a:rPr>
                <a:t>.</a:t>
              </a:r>
              <a:r>
                <a:rPr lang="zh-CN" altLang="en-US" sz="2600" i="1">
                  <a:latin typeface="Times New Roman" panose="02020603050405020304" pitchFamily="18" charset="0"/>
                  <a:ea typeface="黑体" panose="02010609060101010101" pitchFamily="2" charset="-122"/>
                  <a:cs typeface="Times New Roman" panose="02020603050405020304" pitchFamily="18" charset="0"/>
                </a:rPr>
                <a:t>                              </a:t>
              </a:r>
              <a:endParaRPr lang="en-US" altLang="zh-CN" sz="2600" i="1">
                <a:latin typeface="Times New Roman" panose="02020603050405020304" pitchFamily="18" charset="0"/>
                <a:ea typeface="黑体" panose="02010609060101010101" pitchFamily="2" charset="-122"/>
                <a:cs typeface="Times New Roman" panose="02020603050405020304" pitchFamily="18" charset="0"/>
              </a:endParaRPr>
            </a:p>
            <a:p>
              <a:pPr>
                <a:spcBef>
                  <a:spcPct val="20000"/>
                </a:spcBef>
                <a:buFont typeface="Wingdings" panose="05000000000000000000" pitchFamily="2" charset="2"/>
                <a:buNone/>
              </a:pPr>
              <a:endParaRPr lang="en-US" altLang="zh-CN" sz="2600" i="1">
                <a:latin typeface="Times New Roman" panose="02020603050405020304" pitchFamily="18" charset="0"/>
                <a:ea typeface="黑体" panose="02010609060101010101" pitchFamily="2" charset="-122"/>
                <a:cs typeface="Times New Roman" panose="02020603050405020304" pitchFamily="18" charset="0"/>
              </a:endParaRPr>
            </a:p>
            <a:p>
              <a:pPr>
                <a:spcBef>
                  <a:spcPct val="20000"/>
                </a:spcBef>
                <a:buFont typeface="Wingdings" panose="05000000000000000000" pitchFamily="2" charset="2"/>
                <a:buNone/>
              </a:pPr>
              <a:endParaRPr lang="en-US" altLang="zh-CN" sz="2600" i="1">
                <a:latin typeface="Times New Roman" panose="02020603050405020304" pitchFamily="18" charset="0"/>
                <a:ea typeface="黑体" panose="02010609060101010101" pitchFamily="2" charset="-122"/>
                <a:cs typeface="Times New Roman" panose="02020603050405020304" pitchFamily="18" charset="0"/>
              </a:endParaRPr>
            </a:p>
            <a:p>
              <a:pPr>
                <a:spcBef>
                  <a:spcPct val="20000"/>
                </a:spcBef>
                <a:buFont typeface="Wingdings" panose="05000000000000000000" pitchFamily="2" charset="2"/>
                <a:buNone/>
              </a:pPr>
              <a:endParaRPr lang="en-US" altLang="zh-CN" sz="2600" i="1">
                <a:latin typeface="Times New Roman" panose="02020603050405020304" pitchFamily="18" charset="0"/>
                <a:ea typeface="黑体" panose="02010609060101010101" pitchFamily="2" charset="-122"/>
                <a:cs typeface="Times New Roman" panose="02020603050405020304" pitchFamily="18" charset="0"/>
              </a:endParaRPr>
            </a:p>
          </p:txBody>
        </p:sp>
        <p:graphicFrame>
          <p:nvGraphicFramePr>
            <p:cNvPr id="1026" name="Object 2"/>
            <p:cNvGraphicFramePr>
              <a:graphicFrameLocks noChangeAspect="1"/>
            </p:cNvGraphicFramePr>
            <p:nvPr/>
          </p:nvGraphicFramePr>
          <p:xfrm>
            <a:off x="4214810" y="1428736"/>
            <a:ext cx="2921235" cy="1214446"/>
          </p:xfrm>
          <a:graphic>
            <a:graphicData uri="http://schemas.openxmlformats.org/presentationml/2006/ole">
              <mc:AlternateContent xmlns:mc="http://schemas.openxmlformats.org/markup-compatibility/2006">
                <mc:Choice xmlns:v="urn:schemas-microsoft-com:vml" Requires="v">
                  <p:oleObj spid="_x0000_s1035" name="Equation" r:id="rId3" imgW="1129665" imgH="469900" progId="Equation.DSMT4">
                    <p:embed/>
                  </p:oleObj>
                </mc:Choice>
                <mc:Fallback>
                  <p:oleObj name="Equation" r:id="rId3" imgW="1129665" imgH="4699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0" y="1428736"/>
                          <a:ext cx="2921235" cy="1214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 name="矩形 6"/>
          <p:cNvSpPr>
            <a:spLocks noChangeArrowheads="1"/>
          </p:cNvSpPr>
          <p:nvPr/>
        </p:nvSpPr>
        <p:spPr bwMode="auto">
          <a:xfrm>
            <a:off x="2214563" y="3500438"/>
            <a:ext cx="931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eaLnBrk="0" hangingPunct="0">
              <a:spcBef>
                <a:spcPct val="20000"/>
              </a:spcBef>
            </a:pPr>
            <a:r>
              <a:rPr lang="en-US" altLang="zh-CN" sz="3600" i="1">
                <a:solidFill>
                  <a:srgbClr val="0000FF"/>
                </a:solidFill>
                <a:latin typeface="Times New Roman" panose="02020603050405020304" pitchFamily="18" charset="0"/>
                <a:ea typeface="黑体" panose="02010609060101010101" pitchFamily="2" charset="-122"/>
                <a:cs typeface="Times New Roman" panose="02020603050405020304" pitchFamily="18" charset="0"/>
              </a:rPr>
              <a:t>k=2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3"/>
          <p:cNvSpPr txBox="1">
            <a:spLocks noChangeArrowheads="1"/>
          </p:cNvSpPr>
          <p:nvPr/>
        </p:nvSpPr>
        <p:spPr bwMode="auto">
          <a:xfrm>
            <a:off x="528638" y="1428750"/>
            <a:ext cx="8043862"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800">
                <a:latin typeface="Times New Roman" panose="02020603050405020304" pitchFamily="18" charset="0"/>
                <a:ea typeface="黑体" panose="02010609060101010101" pitchFamily="2" charset="-122"/>
                <a:cs typeface="Times New Roman" panose="02020603050405020304" pitchFamily="18" charset="0"/>
              </a:rPr>
              <a:t>     3</a:t>
            </a:r>
            <a:r>
              <a:rPr lang="zh-CN" altLang="en-US" sz="2800">
                <a:latin typeface="Times New Roman" panose="02020603050405020304" pitchFamily="18" charset="0"/>
                <a:ea typeface="黑体" panose="02010609060101010101" pitchFamily="2" charset="-122"/>
                <a:cs typeface="Times New Roman" panose="02020603050405020304" pitchFamily="18" charset="0"/>
              </a:rPr>
              <a:t>、买</a:t>
            </a:r>
            <a:r>
              <a:rPr lang="en-US" altLang="zh-CN" sz="2800">
                <a:latin typeface="Times New Roman" panose="02020603050405020304" pitchFamily="18" charset="0"/>
                <a:ea typeface="黑体" panose="02010609060101010101" pitchFamily="2" charset="-122"/>
                <a:cs typeface="Times New Roman" panose="02020603050405020304" pitchFamily="18" charset="0"/>
              </a:rPr>
              <a:t>10</a:t>
            </a:r>
            <a:r>
              <a:rPr lang="zh-CN" altLang="en-US" sz="2800">
                <a:latin typeface="Times New Roman" panose="02020603050405020304" pitchFamily="18" charset="0"/>
                <a:ea typeface="黑体" panose="02010609060101010101" pitchFamily="2" charset="-122"/>
                <a:cs typeface="Times New Roman" panose="02020603050405020304" pitchFamily="18" charset="0"/>
              </a:rPr>
              <a:t>支铅笔和</a:t>
            </a:r>
            <a:r>
              <a:rPr lang="en-US" altLang="zh-CN" sz="2800">
                <a:latin typeface="Times New Roman" panose="02020603050405020304" pitchFamily="18" charset="0"/>
                <a:ea typeface="黑体" panose="02010609060101010101" pitchFamily="2" charset="-122"/>
                <a:cs typeface="Times New Roman" panose="02020603050405020304" pitchFamily="18" charset="0"/>
              </a:rPr>
              <a:t>5</a:t>
            </a:r>
            <a:r>
              <a:rPr lang="zh-CN" altLang="en-US" sz="2800">
                <a:latin typeface="Times New Roman" panose="02020603050405020304" pitchFamily="18" charset="0"/>
                <a:ea typeface="黑体" panose="02010609060101010101" pitchFamily="2" charset="-122"/>
                <a:cs typeface="Times New Roman" panose="02020603050405020304" pitchFamily="18" charset="0"/>
              </a:rPr>
              <a:t>个本用</a:t>
            </a:r>
            <a:r>
              <a:rPr lang="en-US" altLang="zh-CN" sz="2800">
                <a:latin typeface="Times New Roman" panose="02020603050405020304" pitchFamily="18" charset="0"/>
                <a:ea typeface="黑体" panose="02010609060101010101" pitchFamily="2" charset="-122"/>
                <a:cs typeface="Times New Roman" panose="02020603050405020304" pitchFamily="18" charset="0"/>
              </a:rPr>
              <a:t>10.5</a:t>
            </a:r>
            <a:r>
              <a:rPr lang="zh-CN" altLang="en-US" sz="2800">
                <a:latin typeface="Times New Roman" panose="02020603050405020304" pitchFamily="18" charset="0"/>
                <a:ea typeface="黑体" panose="02010609060101010101" pitchFamily="2" charset="-122"/>
                <a:cs typeface="Times New Roman" panose="02020603050405020304" pitchFamily="18" charset="0"/>
              </a:rPr>
              <a:t>元，买</a:t>
            </a:r>
            <a:r>
              <a:rPr lang="en-US" altLang="zh-CN" sz="2800">
                <a:latin typeface="Times New Roman" panose="02020603050405020304" pitchFamily="18" charset="0"/>
                <a:ea typeface="黑体" panose="02010609060101010101" pitchFamily="2" charset="-122"/>
                <a:cs typeface="Times New Roman" panose="02020603050405020304" pitchFamily="18" charset="0"/>
              </a:rPr>
              <a:t>6</a:t>
            </a:r>
            <a:r>
              <a:rPr lang="zh-CN" altLang="en-US" sz="2800">
                <a:latin typeface="Times New Roman" panose="02020603050405020304" pitchFamily="18" charset="0"/>
                <a:ea typeface="黑体" panose="02010609060101010101" pitchFamily="2" charset="-122"/>
                <a:cs typeface="Times New Roman" panose="02020603050405020304" pitchFamily="18" charset="0"/>
              </a:rPr>
              <a:t>支铅笔和</a:t>
            </a:r>
            <a:r>
              <a:rPr lang="en-US" altLang="zh-CN" sz="2800">
                <a:latin typeface="Times New Roman" panose="02020603050405020304" pitchFamily="18" charset="0"/>
                <a:ea typeface="黑体" panose="02010609060101010101" pitchFamily="2" charset="-122"/>
                <a:cs typeface="Times New Roman" panose="02020603050405020304" pitchFamily="18" charset="0"/>
              </a:rPr>
              <a:t>2</a:t>
            </a:r>
            <a:r>
              <a:rPr lang="zh-CN" altLang="en-US" sz="2800">
                <a:latin typeface="Times New Roman" panose="02020603050405020304" pitchFamily="18" charset="0"/>
                <a:ea typeface="黑体" panose="02010609060101010101" pitchFamily="2" charset="-122"/>
                <a:cs typeface="Times New Roman" panose="02020603050405020304" pitchFamily="18" charset="0"/>
              </a:rPr>
              <a:t>个本用</a:t>
            </a:r>
            <a:r>
              <a:rPr lang="en-US" altLang="zh-CN" sz="2800">
                <a:latin typeface="Times New Roman" panose="02020603050405020304" pitchFamily="18" charset="0"/>
                <a:ea typeface="黑体" panose="02010609060101010101" pitchFamily="2" charset="-122"/>
                <a:cs typeface="Times New Roman" panose="02020603050405020304" pitchFamily="18" charset="0"/>
              </a:rPr>
              <a:t>4.8</a:t>
            </a:r>
            <a:r>
              <a:rPr lang="zh-CN" altLang="en-US" sz="2800">
                <a:latin typeface="Times New Roman" panose="02020603050405020304" pitchFamily="18" charset="0"/>
                <a:ea typeface="黑体" panose="02010609060101010101" pitchFamily="2" charset="-122"/>
                <a:cs typeface="Times New Roman" panose="02020603050405020304" pitchFamily="18" charset="0"/>
              </a:rPr>
              <a:t>元</a:t>
            </a:r>
            <a:r>
              <a:rPr lang="en-US" altLang="zh-CN" sz="2800">
                <a:latin typeface="Times New Roman" panose="02020603050405020304" pitchFamily="18" charset="0"/>
                <a:ea typeface="黑体" panose="02010609060101010101" pitchFamily="2" charset="-122"/>
                <a:cs typeface="Times New Roman" panose="02020603050405020304" pitchFamily="18" charset="0"/>
              </a:rPr>
              <a:t>.</a:t>
            </a:r>
            <a:r>
              <a:rPr lang="zh-CN" altLang="en-US" sz="2800">
                <a:latin typeface="Times New Roman" panose="02020603050405020304" pitchFamily="18" charset="0"/>
                <a:ea typeface="黑体" panose="02010609060101010101" pitchFamily="2" charset="-122"/>
                <a:cs typeface="Times New Roman" panose="02020603050405020304" pitchFamily="18" charset="0"/>
              </a:rPr>
              <a:t>铅笔和本的单价各是多少元？</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bwMode="auto">
          <a:xfrm>
            <a:off x="642938" y="857250"/>
            <a:ext cx="80010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buFont typeface="Wingdings" panose="05000000000000000000" pitchFamily="2" charset="2"/>
              <a:buNone/>
            </a:pPr>
            <a:r>
              <a:rPr lang="en-US" altLang="zh-CN" sz="24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1</a:t>
            </a:r>
            <a:r>
              <a:rPr lang="zh-CN" altLang="en-US" sz="24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、什么是二元一次方程？</a:t>
            </a:r>
          </a:p>
          <a:p>
            <a:pPr>
              <a:lnSpc>
                <a:spcPct val="130000"/>
              </a:lnSpc>
              <a:buFont typeface="Wingdings" panose="05000000000000000000" pitchFamily="2" charset="2"/>
              <a:buNone/>
            </a:pPr>
            <a:r>
              <a:rPr lang="zh-CN" altLang="en-US" sz="24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             含有两个未知数，并且未知数的指数都是</a:t>
            </a:r>
            <a:r>
              <a:rPr lang="en-US" altLang="zh-CN" sz="24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1</a:t>
            </a:r>
            <a:r>
              <a:rPr lang="zh-CN" altLang="en-US" sz="24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的方程 </a:t>
            </a:r>
            <a:endParaRPr lang="en-US" altLang="zh-CN" sz="24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endParaRPr>
          </a:p>
          <a:p>
            <a:pPr>
              <a:lnSpc>
                <a:spcPct val="130000"/>
              </a:lnSpc>
              <a:buFont typeface="Wingdings" panose="05000000000000000000" pitchFamily="2" charset="2"/>
              <a:buNone/>
            </a:pPr>
            <a:r>
              <a:rPr lang="en-US" altLang="zh-CN" sz="24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     </a:t>
            </a:r>
            <a:r>
              <a:rPr lang="zh-CN" altLang="en-US" sz="24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叫做</a:t>
            </a:r>
            <a:r>
              <a:rPr lang="zh-CN" altLang="en-US" sz="2400" dirty="0">
                <a:solidFill>
                  <a:srgbClr val="0000FF"/>
                </a:solidFill>
                <a:latin typeface="Times New Roman" panose="02020603050405020304" pitchFamily="18" charset="0"/>
                <a:ea typeface="黑体" panose="02010609060101010101" pitchFamily="2" charset="-122"/>
                <a:cs typeface="Times New Roman" panose="02020603050405020304" pitchFamily="18" charset="0"/>
              </a:rPr>
              <a:t>二元一次方程</a:t>
            </a:r>
            <a:r>
              <a:rPr lang="en-US" altLang="zh-CN" sz="24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4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26" name="矩形 25"/>
          <p:cNvSpPr>
            <a:spLocks noChangeArrowheads="1"/>
          </p:cNvSpPr>
          <p:nvPr/>
        </p:nvSpPr>
        <p:spPr bwMode="auto">
          <a:xfrm>
            <a:off x="571500" y="2500313"/>
            <a:ext cx="72866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30000"/>
              </a:lnSpc>
            </a:pPr>
            <a:r>
              <a:rPr lang="en-US" altLang="zh-CN" sz="2400">
                <a:solidFill>
                  <a:srgbClr val="003300"/>
                </a:solidFill>
                <a:latin typeface="Times New Roman" panose="02020603050405020304" pitchFamily="18" charset="0"/>
                <a:ea typeface="黑体" panose="02010609060101010101" pitchFamily="2" charset="-122"/>
                <a:cs typeface="Times New Roman" panose="02020603050405020304" pitchFamily="18" charset="0"/>
              </a:rPr>
              <a:t>2</a:t>
            </a:r>
            <a:r>
              <a:rPr lang="zh-CN" altLang="en-US" sz="2400">
                <a:solidFill>
                  <a:srgbClr val="003300"/>
                </a:solidFill>
                <a:latin typeface="Times New Roman" panose="02020603050405020304" pitchFamily="18" charset="0"/>
                <a:ea typeface="黑体" panose="02010609060101010101" pitchFamily="2" charset="-122"/>
                <a:cs typeface="Times New Roman" panose="02020603050405020304" pitchFamily="18" charset="0"/>
              </a:rPr>
              <a:t>、二元一次方程的特点是什么？</a:t>
            </a:r>
          </a:p>
          <a:p>
            <a:pPr eaLnBrk="0" hangingPunct="0">
              <a:lnSpc>
                <a:spcPct val="130000"/>
              </a:lnSpc>
            </a:pPr>
            <a:r>
              <a:rPr lang="zh-CN" altLang="en-US" sz="2400">
                <a:solidFill>
                  <a:srgbClr val="00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2400">
                <a:solidFill>
                  <a:srgbClr val="000000"/>
                </a:solidFill>
                <a:latin typeface="Times New Roman" panose="02020603050405020304" pitchFamily="18" charset="0"/>
                <a:ea typeface="黑体" panose="02010609060101010101" pitchFamily="2" charset="-122"/>
                <a:cs typeface="Times New Roman" panose="02020603050405020304" pitchFamily="18" charset="0"/>
              </a:rPr>
              <a:t>1</a:t>
            </a:r>
            <a:r>
              <a:rPr lang="zh-CN" altLang="en-US" sz="2400">
                <a:solidFill>
                  <a:srgbClr val="000000"/>
                </a:solidFill>
                <a:latin typeface="Times New Roman" panose="02020603050405020304" pitchFamily="18" charset="0"/>
                <a:ea typeface="黑体" panose="02010609060101010101" pitchFamily="2" charset="-122"/>
                <a:cs typeface="Times New Roman" panose="02020603050405020304" pitchFamily="18" charset="0"/>
              </a:rPr>
              <a:t>）有二个未知数</a:t>
            </a:r>
          </a:p>
          <a:p>
            <a:pPr eaLnBrk="0" hangingPunct="0">
              <a:lnSpc>
                <a:spcPct val="130000"/>
              </a:lnSpc>
            </a:pPr>
            <a:r>
              <a:rPr lang="zh-CN" altLang="en-US" sz="2400">
                <a:solidFill>
                  <a:srgbClr val="00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2400">
                <a:solidFill>
                  <a:srgbClr val="000000"/>
                </a:solidFill>
                <a:latin typeface="Times New Roman" panose="02020603050405020304" pitchFamily="18" charset="0"/>
                <a:ea typeface="黑体" panose="02010609060101010101" pitchFamily="2" charset="-122"/>
                <a:cs typeface="Times New Roman" panose="02020603050405020304" pitchFamily="18" charset="0"/>
              </a:rPr>
              <a:t>2</a:t>
            </a:r>
            <a:r>
              <a:rPr lang="zh-CN" altLang="en-US" sz="2400">
                <a:solidFill>
                  <a:srgbClr val="000000"/>
                </a:solidFill>
                <a:latin typeface="Times New Roman" panose="02020603050405020304" pitchFamily="18" charset="0"/>
                <a:ea typeface="黑体" panose="02010609060101010101" pitchFamily="2" charset="-122"/>
                <a:cs typeface="Times New Roman" panose="02020603050405020304" pitchFamily="18" charset="0"/>
              </a:rPr>
              <a:t>）含有未知数的项的指数都是</a:t>
            </a:r>
            <a:r>
              <a:rPr lang="en-US" altLang="zh-CN" sz="2400">
                <a:solidFill>
                  <a:srgbClr val="000000"/>
                </a:solidFill>
                <a:latin typeface="Times New Roman" panose="02020603050405020304" pitchFamily="18" charset="0"/>
                <a:ea typeface="黑体" panose="02010609060101010101" pitchFamily="2" charset="-122"/>
                <a:cs typeface="Times New Roman" panose="02020603050405020304" pitchFamily="18" charset="0"/>
              </a:rPr>
              <a:t>1</a:t>
            </a:r>
          </a:p>
          <a:p>
            <a:pPr eaLnBrk="0" hangingPunct="0">
              <a:lnSpc>
                <a:spcPct val="130000"/>
              </a:lnSpc>
            </a:pPr>
            <a:r>
              <a:rPr lang="zh-CN" altLang="en-US" sz="2400">
                <a:solidFill>
                  <a:srgbClr val="00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2400">
                <a:solidFill>
                  <a:srgbClr val="000000"/>
                </a:solidFill>
                <a:latin typeface="Times New Roman" panose="02020603050405020304" pitchFamily="18" charset="0"/>
                <a:ea typeface="黑体" panose="02010609060101010101" pitchFamily="2" charset="-122"/>
                <a:cs typeface="Times New Roman" panose="02020603050405020304" pitchFamily="18" charset="0"/>
              </a:rPr>
              <a:t>3</a:t>
            </a:r>
            <a:r>
              <a:rPr lang="zh-CN" altLang="en-US" sz="2400">
                <a:solidFill>
                  <a:srgbClr val="000000"/>
                </a:solidFill>
                <a:latin typeface="Times New Roman" panose="02020603050405020304" pitchFamily="18" charset="0"/>
                <a:ea typeface="黑体" panose="02010609060101010101" pitchFamily="2" charset="-122"/>
                <a:cs typeface="Times New Roman" panose="02020603050405020304" pitchFamily="18" charset="0"/>
              </a:rPr>
              <a:t>）等号左右两边的式子是整式</a:t>
            </a:r>
          </a:p>
          <a:p>
            <a:pPr eaLnBrk="0" hangingPunct="0">
              <a:lnSpc>
                <a:spcPct val="130000"/>
              </a:lnSpc>
            </a:pPr>
            <a:r>
              <a:rPr lang="zh-CN" altLang="en-US" sz="2400">
                <a:solidFill>
                  <a:srgbClr val="00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2400">
                <a:solidFill>
                  <a:srgbClr val="000000"/>
                </a:solidFill>
                <a:latin typeface="Times New Roman" panose="02020603050405020304" pitchFamily="18" charset="0"/>
                <a:ea typeface="黑体" panose="02010609060101010101" pitchFamily="2" charset="-122"/>
                <a:cs typeface="Times New Roman" panose="02020603050405020304" pitchFamily="18" charset="0"/>
              </a:rPr>
              <a:t>4</a:t>
            </a:r>
            <a:r>
              <a:rPr lang="zh-CN" altLang="en-US" sz="2400">
                <a:solidFill>
                  <a:srgbClr val="000000"/>
                </a:solidFill>
                <a:latin typeface="Times New Roman" panose="02020603050405020304" pitchFamily="18" charset="0"/>
                <a:ea typeface="黑体" panose="02010609060101010101" pitchFamily="2" charset="-122"/>
                <a:cs typeface="Times New Roman" panose="02020603050405020304" pitchFamily="18" charset="0"/>
              </a:rPr>
              <a:t>）有无数个解</a:t>
            </a:r>
          </a:p>
        </p:txBody>
      </p:sp>
      <p:sp>
        <p:nvSpPr>
          <p:cNvPr id="27" name="矩形 26"/>
          <p:cNvSpPr>
            <a:spLocks noChangeArrowheads="1"/>
          </p:cNvSpPr>
          <p:nvPr/>
        </p:nvSpPr>
        <p:spPr bwMode="auto">
          <a:xfrm>
            <a:off x="642938" y="5013325"/>
            <a:ext cx="7358062"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30000"/>
              </a:lnSpc>
            </a:pPr>
            <a:r>
              <a:rPr lang="en-US" altLang="zh-CN" sz="2400">
                <a:solidFill>
                  <a:srgbClr val="000000"/>
                </a:solidFill>
                <a:latin typeface="Times New Roman" panose="02020603050405020304" pitchFamily="18" charset="0"/>
                <a:ea typeface="黑体" panose="02010609060101010101" pitchFamily="2" charset="-122"/>
                <a:cs typeface="Times New Roman" panose="02020603050405020304" pitchFamily="18" charset="0"/>
              </a:rPr>
              <a:t>3</a:t>
            </a:r>
            <a:r>
              <a:rPr lang="zh-CN" altLang="en-US" sz="2400">
                <a:solidFill>
                  <a:srgbClr val="000000"/>
                </a:solidFill>
                <a:latin typeface="Times New Roman" panose="02020603050405020304" pitchFamily="18" charset="0"/>
                <a:ea typeface="黑体" panose="02010609060101010101" pitchFamily="2" charset="-122"/>
                <a:cs typeface="Times New Roman" panose="02020603050405020304" pitchFamily="18" charset="0"/>
              </a:rPr>
              <a:t>、什么是二元一次方程组？ 二元一次方程组的解？</a:t>
            </a:r>
          </a:p>
        </p:txBody>
      </p:sp>
      <p:sp>
        <p:nvSpPr>
          <p:cNvPr id="28" name="矩形 27"/>
          <p:cNvSpPr>
            <a:spLocks noChangeArrowheads="1"/>
          </p:cNvSpPr>
          <p:nvPr/>
        </p:nvSpPr>
        <p:spPr bwMode="auto">
          <a:xfrm>
            <a:off x="2298700" y="5929313"/>
            <a:ext cx="297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40000"/>
              </a:lnSpc>
            </a:pPr>
            <a:r>
              <a:rPr lang="zh-CN" altLang="en-US" sz="2400">
                <a:latin typeface="Times New Roman" panose="02020603050405020304" pitchFamily="18" charset="0"/>
                <a:ea typeface="黑体" panose="02010609060101010101" pitchFamily="2" charset="-122"/>
                <a:cs typeface="Times New Roman" panose="02020603050405020304" pitchFamily="18" charset="0"/>
              </a:rPr>
              <a:t>习题</a:t>
            </a:r>
            <a:r>
              <a:rPr lang="en-US" altLang="zh-CN" sz="2400">
                <a:latin typeface="Times New Roman" panose="02020603050405020304" pitchFamily="18" charset="0"/>
                <a:ea typeface="黑体" panose="02010609060101010101" pitchFamily="2" charset="-122"/>
                <a:cs typeface="Times New Roman" panose="02020603050405020304" pitchFamily="18" charset="0"/>
              </a:rPr>
              <a:t>P4</a:t>
            </a:r>
            <a:r>
              <a:rPr lang="zh-CN" altLang="en-US" sz="2400">
                <a:latin typeface="Times New Roman" panose="02020603050405020304" pitchFamily="18" charset="0"/>
                <a:ea typeface="黑体" panose="02010609060101010101" pitchFamily="2" charset="-122"/>
                <a:cs typeface="Times New Roman" panose="02020603050405020304" pitchFamily="18" charset="0"/>
              </a:rPr>
              <a:t>，第</a:t>
            </a:r>
            <a:r>
              <a:rPr lang="en-US" altLang="zh-CN" sz="2400">
                <a:latin typeface="Times New Roman" panose="02020603050405020304" pitchFamily="18" charset="0"/>
                <a:ea typeface="黑体" panose="02010609060101010101" pitchFamily="2" charset="-122"/>
                <a:cs typeface="Times New Roman" panose="02020603050405020304" pitchFamily="18" charset="0"/>
              </a:rPr>
              <a:t>1</a:t>
            </a:r>
            <a:r>
              <a:rPr lang="zh-CN" altLang="en-US" sz="2400">
                <a:latin typeface="Times New Roman" panose="02020603050405020304" pitchFamily="18" charset="0"/>
                <a:ea typeface="黑体" panose="02010609060101010101" pitchFamily="2" charset="-122"/>
                <a:cs typeface="Times New Roman" panose="02020603050405020304" pitchFamily="18" charset="0"/>
              </a:rPr>
              <a:t>、</a:t>
            </a:r>
            <a:r>
              <a:rPr lang="en-US" altLang="zh-CN" sz="2400">
                <a:latin typeface="Times New Roman" panose="02020603050405020304" pitchFamily="18" charset="0"/>
                <a:ea typeface="黑体" panose="02010609060101010101" pitchFamily="2" charset="-122"/>
                <a:cs typeface="Times New Roman" panose="02020603050405020304" pitchFamily="18" charset="0"/>
              </a:rPr>
              <a:t>2</a:t>
            </a:r>
            <a:r>
              <a:rPr lang="zh-CN" altLang="en-US" sz="2400">
                <a:latin typeface="Times New Roman" panose="02020603050405020304" pitchFamily="18" charset="0"/>
                <a:ea typeface="黑体" panose="02010609060101010101" pitchFamily="2" charset="-122"/>
                <a:cs typeface="Times New Roman" panose="02020603050405020304" pitchFamily="18" charset="0"/>
              </a:rPr>
              <a:t>题．</a:t>
            </a:r>
          </a:p>
        </p:txBody>
      </p:sp>
      <p:grpSp>
        <p:nvGrpSpPr>
          <p:cNvPr id="2" name="组合 14"/>
          <p:cNvGrpSpPr/>
          <p:nvPr/>
        </p:nvGrpSpPr>
        <p:grpSpPr bwMode="auto">
          <a:xfrm>
            <a:off x="749300" y="5929313"/>
            <a:ext cx="1355725" cy="676275"/>
            <a:chOff x="214283" y="5193447"/>
            <a:chExt cx="1356511" cy="675992"/>
          </a:xfrm>
        </p:grpSpPr>
        <p:pic>
          <p:nvPicPr>
            <p:cNvPr id="33799" name="Picture 2" descr="C:\Documents and Settings\Administrator\Local Settings\Temporary Internet Files\Content.IE5\UV41EZ01\MC900234083[1].wmf"/>
            <p:cNvPicPr>
              <a:picLocks noChangeAspect="1" noChangeArrowheads="1"/>
            </p:cNvPicPr>
            <p:nvPr/>
          </p:nvPicPr>
          <p:blipFill>
            <a:blip r:embed="rId3" cstate="email"/>
            <a:srcRect/>
            <a:stretch>
              <a:fillRect/>
            </a:stretch>
          </p:blipFill>
          <p:spPr bwMode="auto">
            <a:xfrm>
              <a:off x="214283" y="5193447"/>
              <a:ext cx="1356511" cy="67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矩形 16"/>
            <p:cNvSpPr>
              <a:spLocks noChangeArrowheads="1"/>
            </p:cNvSpPr>
            <p:nvPr/>
          </p:nvSpPr>
          <p:spPr bwMode="auto">
            <a:xfrm>
              <a:off x="341172" y="5266526"/>
              <a:ext cx="959473" cy="46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0000FF"/>
                  </a:solidFill>
                  <a:latin typeface="黑体" panose="02010609060101010101" pitchFamily="2" charset="-122"/>
                  <a:ea typeface="黑体" panose="02010609060101010101" pitchFamily="2" charset="-122"/>
                </a:rPr>
                <a:t>作 业</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Effect transition="in" filter="blinds(horizontal)">
                                      <p:cBhvr>
                                        <p:cTn id="7" dur="500"/>
                                        <p:tgtEl>
                                          <p:spTgt spid="2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
                                            <p:txEl>
                                              <p:pRg st="2" end="2"/>
                                            </p:txEl>
                                          </p:spTgt>
                                        </p:tgtEl>
                                        <p:attrNameLst>
                                          <p:attrName>style.visibility</p:attrName>
                                        </p:attrNameLst>
                                      </p:cBhvr>
                                      <p:to>
                                        <p:strVal val="visible"/>
                                      </p:to>
                                    </p:set>
                                    <p:animEffect transition="in" filter="blinds(horizontal)">
                                      <p:cBhvr>
                                        <p:cTn id="10" dur="500"/>
                                        <p:tgtEl>
                                          <p:spTgt spid="2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blinds(horizontal)">
                                      <p:cBhvr>
                                        <p:cTn id="15" dur="500"/>
                                        <p:tgtEl>
                                          <p:spTgt spid="2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6">
                                            <p:txEl>
                                              <p:pRg st="1" end="1"/>
                                            </p:txEl>
                                          </p:spTgt>
                                        </p:tgtEl>
                                        <p:attrNameLst>
                                          <p:attrName>style.visibility</p:attrName>
                                        </p:attrNameLst>
                                      </p:cBhvr>
                                      <p:to>
                                        <p:strVal val="visible"/>
                                      </p:to>
                                    </p:set>
                                    <p:animEffect transition="in" filter="blinds(horizontal)">
                                      <p:cBhvr>
                                        <p:cTn id="20" dur="500"/>
                                        <p:tgtEl>
                                          <p:spTgt spid="26">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6">
                                            <p:txEl>
                                              <p:pRg st="2" end="2"/>
                                            </p:txEl>
                                          </p:spTgt>
                                        </p:tgtEl>
                                        <p:attrNameLst>
                                          <p:attrName>style.visibility</p:attrName>
                                        </p:attrNameLst>
                                      </p:cBhvr>
                                      <p:to>
                                        <p:strVal val="visible"/>
                                      </p:to>
                                    </p:set>
                                    <p:animEffect transition="in" filter="blinds(horizontal)">
                                      <p:cBhvr>
                                        <p:cTn id="23" dur="500"/>
                                        <p:tgtEl>
                                          <p:spTgt spid="26">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blinds(horizontal)">
                                      <p:cBhvr>
                                        <p:cTn id="26" dur="500"/>
                                        <p:tgtEl>
                                          <p:spTgt spid="26">
                                            <p:txEl>
                                              <p:pRg st="3" end="3"/>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6">
                                            <p:txEl>
                                              <p:pRg st="4" end="4"/>
                                            </p:txEl>
                                          </p:spTgt>
                                        </p:tgtEl>
                                        <p:attrNameLst>
                                          <p:attrName>style.visibility</p:attrName>
                                        </p:attrNameLst>
                                      </p:cBhvr>
                                      <p:to>
                                        <p:strVal val="visible"/>
                                      </p:to>
                                    </p:set>
                                    <p:animEffect transition="in" filter="blinds(horizontal)">
                                      <p:cBhvr>
                                        <p:cTn id="29" dur="500"/>
                                        <p:tgtEl>
                                          <p:spTgt spid="2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linds(horizontal)">
                                      <p:cBhvr>
                                        <p:cTn id="39" dur="500"/>
                                        <p:tgtEl>
                                          <p:spTgt spid="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linds(horizontal)">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896938" y="1214438"/>
            <a:ext cx="69945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000"/>
              </a:lnSpc>
            </a:pPr>
            <a:r>
              <a:rPr kumimoji="1" lang="en-US" altLang="zh-CN" sz="2800">
                <a:latin typeface="Times New Roman" panose="02020603050405020304" pitchFamily="18" charset="0"/>
                <a:ea typeface="黑体" panose="02010609060101010101" pitchFamily="2" charset="-122"/>
                <a:cs typeface="Times New Roman" panose="02020603050405020304" pitchFamily="18" charset="0"/>
              </a:rPr>
              <a:t>1</a:t>
            </a:r>
            <a:r>
              <a:rPr kumimoji="1" lang="zh-CN" altLang="en-US" sz="2800">
                <a:latin typeface="Times New Roman" panose="02020603050405020304" pitchFamily="18" charset="0"/>
                <a:ea typeface="黑体" panose="02010609060101010101" pitchFamily="2" charset="-122"/>
                <a:cs typeface="Times New Roman" panose="02020603050405020304" pitchFamily="18" charset="0"/>
              </a:rPr>
              <a:t>、什么是一元一次方程？“</a:t>
            </a:r>
            <a:r>
              <a:rPr kumimoji="1" lang="zh-CN" altLang="en-US" sz="2800">
                <a:solidFill>
                  <a:srgbClr val="FF0000"/>
                </a:solidFill>
                <a:latin typeface="Times New Roman" panose="02020603050405020304" pitchFamily="18" charset="0"/>
                <a:ea typeface="黑体" panose="02010609060101010101" pitchFamily="2" charset="-122"/>
                <a:cs typeface="Times New Roman" panose="02020603050405020304" pitchFamily="18" charset="0"/>
              </a:rPr>
              <a:t>元</a:t>
            </a:r>
            <a:r>
              <a:rPr kumimoji="1" lang="zh-CN" altLang="en-US" sz="2800">
                <a:latin typeface="Times New Roman" panose="02020603050405020304" pitchFamily="18" charset="0"/>
                <a:ea typeface="黑体" panose="02010609060101010101" pitchFamily="2" charset="-122"/>
                <a:cs typeface="Times New Roman" panose="02020603050405020304" pitchFamily="18" charset="0"/>
              </a:rPr>
              <a:t>”指什么？</a:t>
            </a:r>
            <a:endParaRPr kumimoji="1" lang="en-US" altLang="zh-CN" sz="2800">
              <a:latin typeface="Times New Roman" panose="02020603050405020304" pitchFamily="18" charset="0"/>
              <a:ea typeface="黑体" panose="02010609060101010101" pitchFamily="2" charset="-122"/>
              <a:cs typeface="Times New Roman" panose="02020603050405020304" pitchFamily="18" charset="0"/>
            </a:endParaRPr>
          </a:p>
          <a:p>
            <a:pPr>
              <a:lnSpc>
                <a:spcPts val="4000"/>
              </a:lnSpc>
            </a:pPr>
            <a:r>
              <a:rPr kumimoji="1" lang="en-US" altLang="zh-CN" sz="2800">
                <a:latin typeface="Times New Roman" panose="02020603050405020304" pitchFamily="18" charset="0"/>
                <a:ea typeface="黑体" panose="02010609060101010101" pitchFamily="2" charset="-122"/>
                <a:cs typeface="Times New Roman" panose="02020603050405020304" pitchFamily="18" charset="0"/>
              </a:rPr>
              <a:t>     </a:t>
            </a:r>
            <a:r>
              <a:rPr kumimoji="1" lang="zh-CN" altLang="en-US" sz="2800">
                <a:latin typeface="Times New Roman" panose="02020603050405020304" pitchFamily="18" charset="0"/>
                <a:ea typeface="黑体" panose="02010609060101010101" pitchFamily="2" charset="-122"/>
                <a:cs typeface="Times New Roman" panose="02020603050405020304" pitchFamily="18" charset="0"/>
              </a:rPr>
              <a:t>“</a:t>
            </a:r>
            <a:r>
              <a:rPr kumimoji="1" lang="zh-CN" altLang="en-US" sz="2800">
                <a:solidFill>
                  <a:srgbClr val="FF0000"/>
                </a:solidFill>
                <a:latin typeface="Times New Roman" panose="02020603050405020304" pitchFamily="18" charset="0"/>
                <a:ea typeface="黑体" panose="02010609060101010101" pitchFamily="2" charset="-122"/>
                <a:cs typeface="Times New Roman" panose="02020603050405020304" pitchFamily="18" charset="0"/>
              </a:rPr>
              <a:t>次</a:t>
            </a:r>
            <a:r>
              <a:rPr kumimoji="1" lang="zh-CN" altLang="en-US" sz="2800">
                <a:latin typeface="Times New Roman" panose="02020603050405020304" pitchFamily="18" charset="0"/>
                <a:ea typeface="黑体" panose="02010609060101010101" pitchFamily="2" charset="-122"/>
                <a:cs typeface="Times New Roman" panose="02020603050405020304" pitchFamily="18" charset="0"/>
              </a:rPr>
              <a:t>”指什么？</a:t>
            </a:r>
          </a:p>
        </p:txBody>
      </p:sp>
      <p:sp>
        <p:nvSpPr>
          <p:cNvPr id="3" name="Rectangle 6"/>
          <p:cNvSpPr>
            <a:spLocks noChangeArrowheads="1"/>
          </p:cNvSpPr>
          <p:nvPr/>
        </p:nvSpPr>
        <p:spPr bwMode="auto">
          <a:xfrm>
            <a:off x="928688" y="2803525"/>
            <a:ext cx="489585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700"/>
              </a:lnSpc>
              <a:spcBef>
                <a:spcPct val="50000"/>
              </a:spcBef>
            </a:pPr>
            <a:r>
              <a:rPr kumimoji="1" lang="en-US" altLang="zh-CN" sz="2800">
                <a:latin typeface="Times New Roman" panose="02020603050405020304" pitchFamily="18" charset="0"/>
                <a:ea typeface="黑体" panose="02010609060101010101" pitchFamily="2" charset="-122"/>
                <a:cs typeface="Times New Roman" panose="02020603050405020304" pitchFamily="18" charset="0"/>
              </a:rPr>
              <a:t>2</a:t>
            </a:r>
            <a:r>
              <a:rPr kumimoji="1" lang="zh-CN" altLang="en-US" sz="2800">
                <a:latin typeface="Times New Roman" panose="02020603050405020304" pitchFamily="18" charset="0"/>
                <a:ea typeface="黑体" panose="02010609060101010101" pitchFamily="2" charset="-122"/>
                <a:cs typeface="Times New Roman" panose="02020603050405020304" pitchFamily="18" charset="0"/>
              </a:rPr>
              <a:t>、什么是一元一次方程的解？</a:t>
            </a:r>
          </a:p>
        </p:txBody>
      </p:sp>
      <p:sp>
        <p:nvSpPr>
          <p:cNvPr id="4" name="Rectangle 7"/>
          <p:cNvSpPr>
            <a:spLocks noChangeArrowheads="1"/>
          </p:cNvSpPr>
          <p:nvPr/>
        </p:nvSpPr>
        <p:spPr bwMode="auto">
          <a:xfrm>
            <a:off x="896938" y="3879850"/>
            <a:ext cx="7246937"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700"/>
              </a:lnSpc>
              <a:spcBef>
                <a:spcPct val="50000"/>
              </a:spcBef>
            </a:pPr>
            <a:r>
              <a:rPr kumimoji="1" lang="en-US" altLang="zh-CN" sz="2800">
                <a:latin typeface="Times New Roman" panose="02020603050405020304" pitchFamily="18" charset="0"/>
                <a:ea typeface="黑体" panose="02010609060101010101" pitchFamily="2" charset="-122"/>
                <a:cs typeface="Times New Roman" panose="02020603050405020304" pitchFamily="18" charset="0"/>
              </a:rPr>
              <a:t>3</a:t>
            </a:r>
            <a:r>
              <a:rPr kumimoji="1" lang="zh-CN" altLang="en-US" sz="2800">
                <a:latin typeface="Times New Roman" panose="02020603050405020304" pitchFamily="18" charset="0"/>
                <a:ea typeface="黑体" panose="02010609060101010101" pitchFamily="2" charset="-122"/>
                <a:cs typeface="Times New Roman" panose="02020603050405020304" pitchFamily="18" charset="0"/>
              </a:rPr>
              <a:t>、简述解一元一次方程的基本步骤？</a:t>
            </a:r>
          </a:p>
        </p:txBody>
      </p:sp>
      <p:sp>
        <p:nvSpPr>
          <p:cNvPr id="5" name="Rectangle 8"/>
          <p:cNvSpPr>
            <a:spLocks noChangeArrowheads="1"/>
          </p:cNvSpPr>
          <p:nvPr/>
        </p:nvSpPr>
        <p:spPr bwMode="auto">
          <a:xfrm>
            <a:off x="896938" y="5027613"/>
            <a:ext cx="724693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700"/>
              </a:lnSpc>
              <a:spcBef>
                <a:spcPct val="50000"/>
              </a:spcBef>
            </a:pPr>
            <a:r>
              <a:rPr kumimoji="1" lang="en-US" altLang="zh-CN" sz="2800">
                <a:latin typeface="Times New Roman" panose="02020603050405020304" pitchFamily="18" charset="0"/>
                <a:ea typeface="黑体" panose="02010609060101010101" pitchFamily="2" charset="-122"/>
                <a:cs typeface="Times New Roman" panose="02020603050405020304" pitchFamily="18" charset="0"/>
              </a:rPr>
              <a:t>4</a:t>
            </a:r>
            <a:r>
              <a:rPr kumimoji="1" lang="zh-CN" altLang="en-US" sz="2800">
                <a:latin typeface="Times New Roman" panose="02020603050405020304" pitchFamily="18" charset="0"/>
                <a:ea typeface="黑体" panose="02010609060101010101" pitchFamily="2" charset="-122"/>
                <a:cs typeface="Times New Roman" panose="02020603050405020304" pitchFamily="18" charset="0"/>
              </a:rPr>
              <a:t>、列一元一次方程解应用题的基本步骤？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71500" y="1616075"/>
            <a:ext cx="8001000" cy="1384300"/>
          </a:xfrm>
          <a:prstGeom prst="rect">
            <a:avLst/>
          </a:prstGeom>
          <a:noFill/>
          <a:ln w="9525">
            <a:noFill/>
            <a:miter lim="800000"/>
          </a:ln>
        </p:spPr>
        <p:txBody>
          <a:bodyPr>
            <a:spAutoFit/>
          </a:bodyPr>
          <a:lstStyle/>
          <a:p>
            <a:pPr>
              <a:lnSpc>
                <a:spcPct val="150000"/>
              </a:lnSpc>
              <a:spcBef>
                <a:spcPts val="0"/>
              </a:spcBef>
              <a:defRPr/>
            </a:pPr>
            <a:r>
              <a:rPr kumimoji="1" lang="en-US" altLang="zh-CN" sz="2800" dirty="0">
                <a:latin typeface="Times New Roman" panose="02020603050405020304" pitchFamily="18" charset="0"/>
                <a:ea typeface="黑体" panose="02010609060101010101" pitchFamily="2" charset="-122"/>
              </a:rPr>
              <a:t>      </a:t>
            </a:r>
            <a:r>
              <a:rPr kumimoji="1" lang="zh-CN" altLang="en-US" sz="2800" dirty="0">
                <a:solidFill>
                  <a:schemeClr val="bg2">
                    <a:lumMod val="10000"/>
                  </a:schemeClr>
                </a:solidFill>
                <a:latin typeface="Times New Roman" panose="02020603050405020304" pitchFamily="18" charset="0"/>
                <a:ea typeface="黑体" panose="02010609060101010101" pitchFamily="2" charset="-122"/>
              </a:rPr>
              <a:t>含有</a:t>
            </a:r>
            <a:r>
              <a:rPr kumimoji="1" lang="zh-CN" altLang="en-US" sz="2800" dirty="0">
                <a:solidFill>
                  <a:srgbClr val="FF0000"/>
                </a:solidFill>
                <a:latin typeface="Times New Roman" panose="02020603050405020304" pitchFamily="18" charset="0"/>
                <a:ea typeface="黑体" panose="02010609060101010101" pitchFamily="2" charset="-122"/>
              </a:rPr>
              <a:t>一个未知数</a:t>
            </a:r>
            <a:r>
              <a:rPr kumimoji="1" lang="zh-CN" altLang="en-US" sz="2800" dirty="0">
                <a:solidFill>
                  <a:schemeClr val="bg2">
                    <a:lumMod val="10000"/>
                  </a:schemeClr>
                </a:solidFill>
                <a:latin typeface="Times New Roman" panose="02020603050405020304" pitchFamily="18" charset="0"/>
                <a:ea typeface="黑体" panose="02010609060101010101" pitchFamily="2" charset="-122"/>
              </a:rPr>
              <a:t>，并且未知数的</a:t>
            </a:r>
            <a:r>
              <a:rPr kumimoji="1" lang="zh-CN" altLang="en-US" sz="2800" dirty="0">
                <a:solidFill>
                  <a:srgbClr val="FF0000"/>
                </a:solidFill>
                <a:latin typeface="Times New Roman" panose="02020603050405020304" pitchFamily="18" charset="0"/>
                <a:ea typeface="黑体" panose="02010609060101010101" pitchFamily="2" charset="-122"/>
              </a:rPr>
              <a:t>次数是</a:t>
            </a:r>
            <a:r>
              <a:rPr kumimoji="1" lang="en-US" altLang="zh-CN" sz="2800" dirty="0">
                <a:solidFill>
                  <a:srgbClr val="FF0000"/>
                </a:solidFill>
                <a:latin typeface="Times New Roman" panose="02020603050405020304" pitchFamily="18" charset="0"/>
                <a:ea typeface="黑体" panose="02010609060101010101" pitchFamily="2" charset="-122"/>
              </a:rPr>
              <a:t>1</a:t>
            </a:r>
            <a:r>
              <a:rPr kumimoji="1" lang="zh-CN" altLang="en-US" sz="2800" dirty="0">
                <a:solidFill>
                  <a:srgbClr val="000000"/>
                </a:solidFill>
                <a:latin typeface="Times New Roman" panose="02020603050405020304" pitchFamily="18" charset="0"/>
                <a:ea typeface="黑体" panose="02010609060101010101" pitchFamily="2" charset="-122"/>
              </a:rPr>
              <a:t>，系数不等于</a:t>
            </a:r>
            <a:r>
              <a:rPr kumimoji="1" lang="en-US" altLang="zh-CN" sz="2800" dirty="0">
                <a:solidFill>
                  <a:srgbClr val="000000"/>
                </a:solidFill>
                <a:latin typeface="Times New Roman" panose="02020603050405020304" pitchFamily="18" charset="0"/>
                <a:ea typeface="黑体" panose="02010609060101010101" pitchFamily="2" charset="-122"/>
              </a:rPr>
              <a:t>0</a:t>
            </a:r>
            <a:r>
              <a:rPr kumimoji="1" lang="zh-CN" altLang="en-US" sz="2800" dirty="0">
                <a:solidFill>
                  <a:srgbClr val="000000"/>
                </a:solidFill>
                <a:latin typeface="Times New Roman" panose="02020603050405020304" pitchFamily="18" charset="0"/>
                <a:ea typeface="黑体" panose="02010609060101010101" pitchFamily="2" charset="-122"/>
              </a:rPr>
              <a:t>的方程叫做</a:t>
            </a:r>
            <a:r>
              <a:rPr kumimoji="1" lang="zh-CN" altLang="en-US" sz="2800" dirty="0">
                <a:solidFill>
                  <a:srgbClr val="FF0000"/>
                </a:solidFill>
                <a:latin typeface="Times New Roman" panose="02020603050405020304" pitchFamily="18" charset="0"/>
                <a:ea typeface="黑体" panose="02010609060101010101" pitchFamily="2" charset="-122"/>
              </a:rPr>
              <a:t>一元一次方程</a:t>
            </a:r>
            <a:r>
              <a:rPr kumimoji="1" lang="en-US" altLang="zh-CN" sz="2800" dirty="0">
                <a:solidFill>
                  <a:srgbClr val="000000"/>
                </a:solidFill>
                <a:latin typeface="Times New Roman" panose="02020603050405020304" pitchFamily="18" charset="0"/>
                <a:ea typeface="黑体" panose="02010609060101010101" pitchFamily="2" charset="-122"/>
              </a:rPr>
              <a:t>.</a:t>
            </a:r>
            <a:endParaRPr kumimoji="1" lang="zh-CN" altLang="en-US" sz="2800" dirty="0">
              <a:solidFill>
                <a:srgbClr val="000000"/>
              </a:solidFill>
              <a:latin typeface="Times New Roman" panose="02020603050405020304" pitchFamily="18" charset="0"/>
              <a:ea typeface="黑体" panose="02010609060101010101" pitchFamily="2" charset="-122"/>
            </a:endParaRPr>
          </a:p>
        </p:txBody>
      </p:sp>
      <p:sp>
        <p:nvSpPr>
          <p:cNvPr id="3" name="Text Box 4"/>
          <p:cNvSpPr txBox="1">
            <a:spLocks noChangeArrowheads="1"/>
          </p:cNvSpPr>
          <p:nvPr/>
        </p:nvSpPr>
        <p:spPr bwMode="auto">
          <a:xfrm>
            <a:off x="571500" y="3687763"/>
            <a:ext cx="76771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kumimoji="1" lang="en-US" altLang="zh-CN" sz="2800">
                <a:solidFill>
                  <a:srgbClr val="000000"/>
                </a:solidFill>
                <a:latin typeface="Times New Roman" panose="02020603050405020304" pitchFamily="18" charset="0"/>
                <a:ea typeface="黑体" panose="02010609060101010101" pitchFamily="2" charset="-122"/>
              </a:rPr>
              <a:t>      </a:t>
            </a:r>
            <a:r>
              <a:rPr kumimoji="1" lang="zh-CN" altLang="en-US" sz="2800">
                <a:solidFill>
                  <a:srgbClr val="000000"/>
                </a:solidFill>
                <a:latin typeface="Times New Roman" panose="02020603050405020304" pitchFamily="18" charset="0"/>
                <a:ea typeface="黑体" panose="02010609060101010101" pitchFamily="2" charset="-122"/>
              </a:rPr>
              <a:t>使方程</a:t>
            </a:r>
            <a:r>
              <a:rPr kumimoji="1" lang="zh-CN" altLang="en-US" sz="2800">
                <a:solidFill>
                  <a:srgbClr val="FF0000"/>
                </a:solidFill>
                <a:latin typeface="Times New Roman" panose="02020603050405020304" pitchFamily="18" charset="0"/>
                <a:ea typeface="黑体" panose="02010609060101010101" pitchFamily="2" charset="-122"/>
              </a:rPr>
              <a:t>左、右两边相等</a:t>
            </a:r>
            <a:r>
              <a:rPr kumimoji="1" lang="zh-CN" altLang="en-US" sz="2800">
                <a:solidFill>
                  <a:srgbClr val="000000"/>
                </a:solidFill>
                <a:latin typeface="Times New Roman" panose="02020603050405020304" pitchFamily="18" charset="0"/>
                <a:ea typeface="黑体" panose="02010609060101010101" pitchFamily="2" charset="-122"/>
              </a:rPr>
              <a:t>的</a:t>
            </a:r>
            <a:r>
              <a:rPr kumimoji="1" lang="zh-CN" altLang="en-US" sz="2800">
                <a:solidFill>
                  <a:srgbClr val="FF0000"/>
                </a:solidFill>
                <a:latin typeface="Times New Roman" panose="02020603050405020304" pitchFamily="18" charset="0"/>
                <a:ea typeface="黑体" panose="02010609060101010101" pitchFamily="2" charset="-122"/>
              </a:rPr>
              <a:t>未知数</a:t>
            </a:r>
            <a:r>
              <a:rPr kumimoji="1" lang="zh-CN" altLang="en-US" sz="2800">
                <a:solidFill>
                  <a:srgbClr val="000000"/>
                </a:solidFill>
                <a:latin typeface="Times New Roman" panose="02020603050405020304" pitchFamily="18" charset="0"/>
                <a:ea typeface="黑体" panose="02010609060101010101" pitchFamily="2" charset="-122"/>
              </a:rPr>
              <a:t>的值，叫做方程的解</a:t>
            </a:r>
            <a:r>
              <a:rPr kumimoji="1" lang="en-US" altLang="zh-CN" sz="2800">
                <a:latin typeface="Times New Roman" panose="02020603050405020304" pitchFamily="18" charset="0"/>
                <a:ea typeface="黑体" panose="02010609060101010101" pitchFamily="2" charset="-122"/>
              </a:rPr>
              <a:t>.</a:t>
            </a:r>
            <a:endParaRPr kumimoji="1" lang="zh-CN" altLang="en-US" sz="2800">
              <a:latin typeface="Times New Roman" panose="02020603050405020304" pitchFamily="18"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025525" y="1931988"/>
            <a:ext cx="7072313" cy="3211512"/>
          </a:xfrm>
          <a:prstGeom prst="roundRect">
            <a:avLst>
              <a:gd name="adj" fmla="val 7597"/>
            </a:avLst>
          </a:prstGeom>
          <a:noFill/>
          <a:ln>
            <a:solidFill>
              <a:schemeClr val="accent1">
                <a:lumMod val="65000"/>
              </a:schemeClr>
            </a:solidFill>
            <a:prstDash val="sysDash"/>
          </a:ln>
        </p:spPr>
        <p:style>
          <a:lnRef idx="2">
            <a:schemeClr val="accent6"/>
          </a:lnRef>
          <a:fillRef idx="1">
            <a:schemeClr val="lt1"/>
          </a:fillRef>
          <a:effectRef idx="0">
            <a:schemeClr val="accent6"/>
          </a:effectRef>
          <a:fontRef idx="minor">
            <a:schemeClr val="dk1"/>
          </a:fontRef>
        </p:style>
        <p:txBody>
          <a:bodyPr anchor="ctr"/>
          <a:lstStyle/>
          <a:p>
            <a:pPr>
              <a:lnSpc>
                <a:spcPct val="150000"/>
              </a:lnSpc>
              <a:buFont typeface="Wingdings 2" panose="05020102010507070707" pitchFamily="18" charset="2"/>
              <a:buNone/>
              <a:defRPr/>
            </a:pPr>
            <a:r>
              <a:rPr lang="en-US" altLang="zh-CN" sz="2400"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1</a:t>
            </a:r>
            <a:r>
              <a:rPr lang="zh-CN" altLang="en-US" sz="2400"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、理解二元一次方程、二元一次方程组的概念；</a:t>
            </a:r>
          </a:p>
          <a:p>
            <a:pPr>
              <a:lnSpc>
                <a:spcPct val="150000"/>
              </a:lnSpc>
              <a:buFont typeface="Wingdings 2" panose="05020102010507070707" pitchFamily="18" charset="2"/>
              <a:buNone/>
              <a:defRPr/>
            </a:pPr>
            <a:r>
              <a:rPr lang="en-US" altLang="zh-CN" sz="2400"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2</a:t>
            </a:r>
            <a:r>
              <a:rPr lang="zh-CN" altLang="en-US" sz="2400"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、理解二元一次方程的解及二元一次方程组的解概念 ；</a:t>
            </a:r>
          </a:p>
          <a:p>
            <a:pPr>
              <a:lnSpc>
                <a:spcPct val="150000"/>
              </a:lnSpc>
              <a:buFont typeface="Wingdings 2" panose="05020102010507070707" pitchFamily="18" charset="2"/>
              <a:buNone/>
              <a:defRPr/>
            </a:pPr>
            <a:r>
              <a:rPr lang="en-US" altLang="zh-CN" sz="2400"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3</a:t>
            </a:r>
            <a:r>
              <a:rPr lang="zh-CN" altLang="en-US" sz="2400"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、并会检验一组未知数的值是否是方程的解或方程组的解及会进行简单的应用</a:t>
            </a:r>
            <a:r>
              <a:rPr lang="en-US" altLang="zh-CN" sz="2400"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400" dirty="0">
              <a:solidFill>
                <a:schemeClr val="tx1"/>
              </a:solidFill>
              <a:latin typeface="Times New Roman" panose="02020603050405020304" pitchFamily="18" charset="0"/>
              <a:ea typeface="黑体" panose="0201060906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74"/>
          <p:cNvGrpSpPr/>
          <p:nvPr/>
        </p:nvGrpSpPr>
        <p:grpSpPr bwMode="auto">
          <a:xfrm>
            <a:off x="285750" y="912813"/>
            <a:ext cx="8339138" cy="5408612"/>
            <a:chOff x="507" y="911"/>
            <a:chExt cx="5253" cy="3407"/>
          </a:xfrm>
        </p:grpSpPr>
        <p:grpSp>
          <p:nvGrpSpPr>
            <p:cNvPr id="18435" name="Group 51"/>
            <p:cNvGrpSpPr/>
            <p:nvPr/>
          </p:nvGrpSpPr>
          <p:grpSpPr bwMode="auto">
            <a:xfrm>
              <a:off x="3984" y="2878"/>
              <a:ext cx="1776" cy="1440"/>
              <a:chOff x="3408" y="1728"/>
              <a:chExt cx="2103" cy="1791"/>
            </a:xfrm>
          </p:grpSpPr>
          <p:grpSp>
            <p:nvGrpSpPr>
              <p:cNvPr id="18445" name="Group 50"/>
              <p:cNvGrpSpPr/>
              <p:nvPr/>
            </p:nvGrpSpPr>
            <p:grpSpPr bwMode="auto">
              <a:xfrm>
                <a:off x="3408" y="1728"/>
                <a:ext cx="2026" cy="1791"/>
                <a:chOff x="3408" y="1728"/>
                <a:chExt cx="2026" cy="1791"/>
              </a:xfrm>
            </p:grpSpPr>
            <p:sp>
              <p:nvSpPr>
                <p:cNvPr id="19" name="Oval 14"/>
                <p:cNvSpPr>
                  <a:spLocks noChangeArrowheads="1"/>
                </p:cNvSpPr>
                <p:nvPr/>
              </p:nvSpPr>
              <p:spPr bwMode="auto">
                <a:xfrm>
                  <a:off x="3408" y="3116"/>
                  <a:ext cx="2025" cy="403"/>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rgbClr val="000000"/>
                  </a:solidFill>
                  <a:round/>
                </a:ln>
                <a:effectLst/>
              </p:spPr>
              <p:txBody>
                <a:bodyPr wrap="none" anchor="ctr"/>
                <a:lstStyle/>
                <a:p>
                  <a:pPr>
                    <a:defRPr/>
                  </a:pPr>
                  <a:endParaRPr lang="zh-CN" altLang="en-US" dirty="0">
                    <a:ea typeface="黑体" panose="02010609060101010101" pitchFamily="2" charset="-122"/>
                  </a:endParaRPr>
                </a:p>
              </p:txBody>
            </p:sp>
            <p:sp>
              <p:nvSpPr>
                <p:cNvPr id="18452" name="Line 15"/>
                <p:cNvSpPr>
                  <a:spLocks noChangeShapeType="1"/>
                </p:cNvSpPr>
                <p:nvPr/>
              </p:nvSpPr>
              <p:spPr bwMode="auto">
                <a:xfrm>
                  <a:off x="3532" y="2041"/>
                  <a:ext cx="1" cy="138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53" name="Line 16"/>
                <p:cNvSpPr>
                  <a:spLocks noChangeShapeType="1"/>
                </p:cNvSpPr>
                <p:nvPr/>
              </p:nvSpPr>
              <p:spPr bwMode="auto">
                <a:xfrm>
                  <a:off x="4193" y="2131"/>
                  <a:ext cx="1" cy="138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54" name="Line 17"/>
                <p:cNvSpPr>
                  <a:spLocks noChangeShapeType="1"/>
                </p:cNvSpPr>
                <p:nvPr/>
              </p:nvSpPr>
              <p:spPr bwMode="auto">
                <a:xfrm>
                  <a:off x="4523" y="2131"/>
                  <a:ext cx="1" cy="138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55" name="Line 18"/>
                <p:cNvSpPr>
                  <a:spLocks noChangeShapeType="1"/>
                </p:cNvSpPr>
                <p:nvPr/>
              </p:nvSpPr>
              <p:spPr bwMode="auto">
                <a:xfrm>
                  <a:off x="4813" y="2131"/>
                  <a:ext cx="1" cy="138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56" name="Line 19"/>
                <p:cNvSpPr>
                  <a:spLocks noChangeShapeType="1"/>
                </p:cNvSpPr>
                <p:nvPr/>
              </p:nvSpPr>
              <p:spPr bwMode="auto">
                <a:xfrm>
                  <a:off x="5061" y="2085"/>
                  <a:ext cx="1" cy="138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57" name="Line 20"/>
                <p:cNvSpPr>
                  <a:spLocks noChangeShapeType="1"/>
                </p:cNvSpPr>
                <p:nvPr/>
              </p:nvSpPr>
              <p:spPr bwMode="auto">
                <a:xfrm>
                  <a:off x="5268" y="2041"/>
                  <a:ext cx="1" cy="138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58" name="Line 21"/>
                <p:cNvSpPr>
                  <a:spLocks noChangeShapeType="1"/>
                </p:cNvSpPr>
                <p:nvPr/>
              </p:nvSpPr>
              <p:spPr bwMode="auto">
                <a:xfrm>
                  <a:off x="3738" y="2085"/>
                  <a:ext cx="1" cy="138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59" name="Line 22"/>
                <p:cNvSpPr>
                  <a:spLocks noChangeShapeType="1"/>
                </p:cNvSpPr>
                <p:nvPr/>
              </p:nvSpPr>
              <p:spPr bwMode="auto">
                <a:xfrm>
                  <a:off x="3945" y="2131"/>
                  <a:ext cx="1" cy="138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60" name="Line 23"/>
                <p:cNvSpPr>
                  <a:spLocks noChangeShapeType="1"/>
                </p:cNvSpPr>
                <p:nvPr/>
              </p:nvSpPr>
              <p:spPr bwMode="auto">
                <a:xfrm>
                  <a:off x="3408" y="1951"/>
                  <a:ext cx="1" cy="138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61" name="Line 24"/>
                <p:cNvSpPr>
                  <a:spLocks noChangeShapeType="1"/>
                </p:cNvSpPr>
                <p:nvPr/>
              </p:nvSpPr>
              <p:spPr bwMode="auto">
                <a:xfrm>
                  <a:off x="5433" y="1907"/>
                  <a:ext cx="1" cy="138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 name="Oval 25"/>
                <p:cNvSpPr>
                  <a:spLocks noChangeArrowheads="1"/>
                </p:cNvSpPr>
                <p:nvPr/>
              </p:nvSpPr>
              <p:spPr bwMode="auto">
                <a:xfrm>
                  <a:off x="3408" y="1728"/>
                  <a:ext cx="2025" cy="403"/>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rgbClr val="000000"/>
                  </a:solidFill>
                  <a:round/>
                </a:ln>
                <a:effectLst/>
              </p:spPr>
              <p:txBody>
                <a:bodyPr wrap="none" anchor="ctr"/>
                <a:lstStyle/>
                <a:p>
                  <a:pPr>
                    <a:defRPr/>
                  </a:pPr>
                  <a:endParaRPr lang="zh-CN" altLang="en-US" dirty="0">
                    <a:ea typeface="黑体" panose="02010609060101010101" pitchFamily="2" charset="-122"/>
                  </a:endParaRPr>
                </a:p>
              </p:txBody>
            </p:sp>
          </p:grpSp>
          <p:pic>
            <p:nvPicPr>
              <p:cNvPr id="18446" name="Picture 6" descr="A1_296"/>
              <p:cNvPicPr>
                <a:picLocks noChangeAspect="1" noChangeArrowheads="1" noCrop="1"/>
              </p:cNvPicPr>
              <p:nvPr/>
            </p:nvPicPr>
            <p:blipFill>
              <a:blip r:embed="rId2" cstate="email"/>
              <a:srcRect/>
              <a:stretch>
                <a:fillRect/>
              </a:stretch>
            </p:blipFill>
            <p:spPr bwMode="auto">
              <a:xfrm>
                <a:off x="4118" y="2623"/>
                <a:ext cx="658"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4" descr="A1_296"/>
              <p:cNvPicPr>
                <a:picLocks noChangeAspect="1" noChangeArrowheads="1" noCrop="1"/>
              </p:cNvPicPr>
              <p:nvPr/>
            </p:nvPicPr>
            <p:blipFill>
              <a:blip r:embed="rId2" cstate="email"/>
              <a:srcRect/>
              <a:stretch>
                <a:fillRect/>
              </a:stretch>
            </p:blipFill>
            <p:spPr bwMode="auto">
              <a:xfrm>
                <a:off x="3586" y="2745"/>
                <a:ext cx="658"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5" descr="A3_031"/>
              <p:cNvPicPr>
                <a:picLocks noChangeAspect="1" noChangeArrowheads="1" noCrop="1"/>
              </p:cNvPicPr>
              <p:nvPr/>
            </p:nvPicPr>
            <p:blipFill>
              <a:blip r:embed="rId3" cstate="email"/>
              <a:srcRect/>
              <a:stretch>
                <a:fillRect/>
              </a:stretch>
            </p:blipFill>
            <p:spPr bwMode="auto">
              <a:xfrm>
                <a:off x="4900" y="2623"/>
                <a:ext cx="611"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9" descr="A1_296"/>
              <p:cNvPicPr>
                <a:picLocks noChangeAspect="1" noChangeArrowheads="1" noCrop="1"/>
              </p:cNvPicPr>
              <p:nvPr/>
            </p:nvPicPr>
            <p:blipFill>
              <a:blip r:embed="rId2" cstate="email"/>
              <a:srcRect/>
              <a:stretch>
                <a:fillRect/>
              </a:stretch>
            </p:blipFill>
            <p:spPr bwMode="auto">
              <a:xfrm flipH="1">
                <a:off x="3764" y="2379"/>
                <a:ext cx="658"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12" descr="A3_031"/>
              <p:cNvPicPr>
                <a:picLocks noChangeAspect="1" noChangeArrowheads="1" noCrop="1"/>
              </p:cNvPicPr>
              <p:nvPr/>
            </p:nvPicPr>
            <p:blipFill>
              <a:blip r:embed="rId3" cstate="email"/>
              <a:srcRect/>
              <a:stretch>
                <a:fillRect/>
              </a:stretch>
            </p:blipFill>
            <p:spPr bwMode="auto">
              <a:xfrm flipH="1">
                <a:off x="4474" y="2583"/>
                <a:ext cx="611"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66"/>
            <p:cNvGrpSpPr/>
            <p:nvPr/>
          </p:nvGrpSpPr>
          <p:grpSpPr bwMode="auto">
            <a:xfrm>
              <a:off x="507" y="911"/>
              <a:ext cx="4272" cy="1854"/>
              <a:chOff x="507" y="911"/>
              <a:chExt cx="4272" cy="1854"/>
            </a:xfrm>
          </p:grpSpPr>
          <p:sp>
            <p:nvSpPr>
              <p:cNvPr id="18437" name="Text Box 29"/>
              <p:cNvSpPr txBox="1">
                <a:spLocks noChangeArrowheads="1"/>
              </p:cNvSpPr>
              <p:nvPr/>
            </p:nvSpPr>
            <p:spPr bwMode="auto">
              <a:xfrm>
                <a:off x="507" y="911"/>
                <a:ext cx="42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800" dirty="0">
                    <a:ea typeface="黑体" panose="02010609060101010101" pitchFamily="2" charset="-122"/>
                  </a:rPr>
                  <a:t>你能解决下面这个有趣的鸡兔同笼问题吗？</a:t>
                </a:r>
              </a:p>
            </p:txBody>
          </p:sp>
          <p:grpSp>
            <p:nvGrpSpPr>
              <p:cNvPr id="18438" name="Group 63"/>
              <p:cNvGrpSpPr/>
              <p:nvPr/>
            </p:nvGrpSpPr>
            <p:grpSpPr bwMode="auto">
              <a:xfrm>
                <a:off x="1466" y="1343"/>
                <a:ext cx="2688" cy="1422"/>
                <a:chOff x="890" y="1775"/>
                <a:chExt cx="2688" cy="1422"/>
              </a:xfrm>
            </p:grpSpPr>
            <p:sp>
              <p:nvSpPr>
                <p:cNvPr id="18439" name="Text Box 57"/>
                <p:cNvSpPr txBox="1">
                  <a:spLocks noChangeArrowheads="1"/>
                </p:cNvSpPr>
                <p:nvPr/>
              </p:nvSpPr>
              <p:spPr bwMode="auto">
                <a:xfrm>
                  <a:off x="891" y="2111"/>
                  <a:ext cx="211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3200" b="1" dirty="0">
                      <a:solidFill>
                        <a:srgbClr val="0000FF"/>
                      </a:solidFill>
                      <a:ea typeface="华文新魏" panose="02010800040101010101" pitchFamily="2" charset="-122"/>
                    </a:rPr>
                    <a:t>上 有 三 十 五 头</a:t>
                  </a:r>
                </a:p>
              </p:txBody>
            </p:sp>
            <p:grpSp>
              <p:nvGrpSpPr>
                <p:cNvPr id="18440" name="Group 61"/>
                <p:cNvGrpSpPr/>
                <p:nvPr/>
              </p:nvGrpSpPr>
              <p:grpSpPr bwMode="auto">
                <a:xfrm>
                  <a:off x="890" y="1775"/>
                  <a:ext cx="2688" cy="1422"/>
                  <a:chOff x="784" y="922"/>
                  <a:chExt cx="2256" cy="1086"/>
                </a:xfrm>
              </p:grpSpPr>
              <p:grpSp>
                <p:nvGrpSpPr>
                  <p:cNvPr id="18441" name="Group 60"/>
                  <p:cNvGrpSpPr/>
                  <p:nvPr/>
                </p:nvGrpSpPr>
                <p:grpSpPr bwMode="auto">
                  <a:xfrm>
                    <a:off x="784" y="922"/>
                    <a:ext cx="2016" cy="798"/>
                    <a:chOff x="784" y="922"/>
                    <a:chExt cx="2016" cy="798"/>
                  </a:xfrm>
                </p:grpSpPr>
                <p:sp>
                  <p:nvSpPr>
                    <p:cNvPr id="18443" name="Text Box 56"/>
                    <p:cNvSpPr txBox="1">
                      <a:spLocks noChangeArrowheads="1"/>
                    </p:cNvSpPr>
                    <p:nvPr/>
                  </p:nvSpPr>
                  <p:spPr bwMode="auto">
                    <a:xfrm>
                      <a:off x="784" y="922"/>
                      <a:ext cx="17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3200" b="1" dirty="0">
                          <a:solidFill>
                            <a:srgbClr val="0000FF"/>
                          </a:solidFill>
                          <a:ea typeface="华文新魏" panose="02010800040101010101" pitchFamily="2" charset="-122"/>
                        </a:rPr>
                        <a:t>今 有 鸡 兔 同 笼</a:t>
                      </a:r>
                    </a:p>
                  </p:txBody>
                </p:sp>
                <p:sp>
                  <p:nvSpPr>
                    <p:cNvPr id="18444" name="Text Box 58"/>
                    <p:cNvSpPr txBox="1">
                      <a:spLocks noChangeArrowheads="1"/>
                    </p:cNvSpPr>
                    <p:nvPr/>
                  </p:nvSpPr>
                  <p:spPr bwMode="auto">
                    <a:xfrm>
                      <a:off x="784" y="1401"/>
                      <a:ext cx="2016"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kumimoji="1" lang="zh-CN" altLang="en-US" sz="3200" b="1" dirty="0">
                          <a:solidFill>
                            <a:srgbClr val="0000FF"/>
                          </a:solidFill>
                          <a:ea typeface="华文新魏" panose="02010800040101010101" pitchFamily="2" charset="-122"/>
                        </a:rPr>
                        <a:t>下 有 九 十 四 足</a:t>
                      </a:r>
                      <a:endParaRPr lang="zh-CN" altLang="en-US" dirty="0">
                        <a:ea typeface="黑体" panose="02010609060101010101" pitchFamily="2" charset="-122"/>
                      </a:endParaRPr>
                    </a:p>
                  </p:txBody>
                </p:sp>
              </p:grpSp>
              <p:sp>
                <p:nvSpPr>
                  <p:cNvPr id="18442" name="Text Box 59"/>
                  <p:cNvSpPr txBox="1">
                    <a:spLocks noChangeArrowheads="1"/>
                  </p:cNvSpPr>
                  <p:nvPr/>
                </p:nvSpPr>
                <p:spPr bwMode="auto">
                  <a:xfrm>
                    <a:off x="784" y="1689"/>
                    <a:ext cx="2256"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kumimoji="1" lang="zh-CN" altLang="en-US" sz="3200" b="1" dirty="0">
                        <a:solidFill>
                          <a:srgbClr val="0000FF"/>
                        </a:solidFill>
                        <a:ea typeface="华文新魏" panose="02010800040101010101" pitchFamily="2" charset="-122"/>
                      </a:rPr>
                      <a:t>问 鸡 兔 各 几 何</a:t>
                    </a:r>
                    <a:endParaRPr lang="zh-CN" altLang="en-US" dirty="0">
                      <a:ea typeface="黑体" panose="02010609060101010101" pitchFamily="2" charset="-122"/>
                    </a:endParaRPr>
                  </a:p>
                </p:txBody>
              </p:sp>
            </p:grpSp>
          </p:gr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64"/>
          <p:cNvSpPr>
            <a:spLocks noChangeArrowheads="1"/>
          </p:cNvSpPr>
          <p:nvPr/>
        </p:nvSpPr>
        <p:spPr bwMode="auto">
          <a:xfrm>
            <a:off x="3475038" y="4929188"/>
            <a:ext cx="30241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600" i="1" dirty="0">
                <a:latin typeface="Times New Roman" panose="02020603050405020304" pitchFamily="18" charset="0"/>
                <a:ea typeface="黑体" panose="02010609060101010101" pitchFamily="2" charset="-122"/>
                <a:cs typeface="Times New Roman" panose="02020603050405020304" pitchFamily="18" charset="0"/>
              </a:rPr>
              <a:t>x </a:t>
            </a:r>
            <a:r>
              <a:rPr lang="en-US" altLang="zh-CN" sz="26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a:t>
            </a: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600" i="1" dirty="0">
                <a:latin typeface="Times New Roman" panose="02020603050405020304" pitchFamily="18" charset="0"/>
                <a:ea typeface="黑体" panose="02010609060101010101" pitchFamily="2" charset="-122"/>
                <a:cs typeface="Times New Roman" panose="02020603050405020304" pitchFamily="18" charset="0"/>
              </a:rPr>
              <a:t>y </a:t>
            </a:r>
            <a:r>
              <a:rPr lang="en-US" altLang="zh-CN" sz="26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=35   ①</a:t>
            </a:r>
          </a:p>
        </p:txBody>
      </p:sp>
      <p:sp>
        <p:nvSpPr>
          <p:cNvPr id="34" name="Rectangle 65"/>
          <p:cNvSpPr>
            <a:spLocks noChangeArrowheads="1"/>
          </p:cNvSpPr>
          <p:nvPr/>
        </p:nvSpPr>
        <p:spPr bwMode="auto">
          <a:xfrm>
            <a:off x="3546475" y="5721350"/>
            <a:ext cx="31686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2</a:t>
            </a:r>
            <a:r>
              <a:rPr lang="en-US" altLang="zh-CN" sz="2600" i="1" dirty="0">
                <a:latin typeface="Times New Roman" panose="02020603050405020304" pitchFamily="18" charset="0"/>
                <a:ea typeface="黑体" panose="02010609060101010101" pitchFamily="2" charset="-122"/>
                <a:cs typeface="Times New Roman" panose="02020603050405020304" pitchFamily="18" charset="0"/>
              </a:rPr>
              <a:t> x </a:t>
            </a: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+4</a:t>
            </a:r>
            <a:r>
              <a:rPr lang="en-US" altLang="zh-CN" sz="2600" i="1" dirty="0">
                <a:latin typeface="Times New Roman" panose="02020603050405020304" pitchFamily="18" charset="0"/>
                <a:ea typeface="黑体" panose="02010609060101010101" pitchFamily="2" charset="-122"/>
                <a:cs typeface="Times New Roman" panose="02020603050405020304" pitchFamily="18" charset="0"/>
              </a:rPr>
              <a:t> y </a:t>
            </a: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=94  ②</a:t>
            </a:r>
          </a:p>
        </p:txBody>
      </p:sp>
      <p:sp>
        <p:nvSpPr>
          <p:cNvPr id="35" name="Text Box 71"/>
          <p:cNvSpPr txBox="1">
            <a:spLocks noChangeArrowheads="1"/>
          </p:cNvSpPr>
          <p:nvPr/>
        </p:nvSpPr>
        <p:spPr bwMode="auto">
          <a:xfrm>
            <a:off x="1370013" y="4168775"/>
            <a:ext cx="40719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6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解：设鸡有</a:t>
            </a:r>
            <a:r>
              <a:rPr lang="en-US" altLang="zh-CN" sz="2600" i="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x</a:t>
            </a:r>
            <a:r>
              <a:rPr lang="zh-CN" altLang="en-US" sz="26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只，兔有</a:t>
            </a:r>
            <a:r>
              <a:rPr lang="en-US" altLang="zh-CN" sz="2600" i="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y</a:t>
            </a:r>
            <a:r>
              <a:rPr lang="zh-CN" altLang="en-US" sz="26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只</a:t>
            </a:r>
            <a:r>
              <a:rPr lang="en-US" altLang="zh-CN" sz="26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6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41" name="Rectangle 80"/>
          <p:cNvSpPr>
            <a:spLocks noChangeArrowheads="1"/>
          </p:cNvSpPr>
          <p:nvPr/>
        </p:nvSpPr>
        <p:spPr bwMode="auto">
          <a:xfrm>
            <a:off x="1303338" y="4929188"/>
            <a:ext cx="2362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6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上有</a:t>
            </a:r>
            <a:r>
              <a:rPr lang="en-US" altLang="zh-CN" sz="26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35</a:t>
            </a:r>
            <a:r>
              <a:rPr lang="zh-CN" altLang="en-US" sz="26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头</a:t>
            </a:r>
          </a:p>
        </p:txBody>
      </p:sp>
      <p:sp>
        <p:nvSpPr>
          <p:cNvPr id="42" name="Rectangle 81"/>
          <p:cNvSpPr>
            <a:spLocks noChangeArrowheads="1"/>
          </p:cNvSpPr>
          <p:nvPr/>
        </p:nvSpPr>
        <p:spPr bwMode="auto">
          <a:xfrm>
            <a:off x="1303338" y="5721350"/>
            <a:ext cx="2362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6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下有</a:t>
            </a:r>
            <a:r>
              <a:rPr lang="en-US" altLang="zh-CN" sz="26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94</a:t>
            </a:r>
            <a:r>
              <a:rPr lang="zh-CN" altLang="en-US" sz="26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足</a:t>
            </a:r>
          </a:p>
        </p:txBody>
      </p:sp>
      <p:sp>
        <p:nvSpPr>
          <p:cNvPr id="43" name="AutoShape 82"/>
          <p:cNvSpPr>
            <a:spLocks noChangeArrowheads="1"/>
          </p:cNvSpPr>
          <p:nvPr/>
        </p:nvSpPr>
        <p:spPr bwMode="auto">
          <a:xfrm>
            <a:off x="5429250" y="3143250"/>
            <a:ext cx="3714750" cy="2014538"/>
          </a:xfrm>
          <a:prstGeom prst="cloudCallout">
            <a:avLst>
              <a:gd name="adj1" fmla="val -47944"/>
              <a:gd name="adj2" fmla="val 66630"/>
            </a:avLst>
          </a:prstGeom>
          <a:solidFill>
            <a:schemeClr val="bg2"/>
          </a:solidFill>
          <a:ln w="9525">
            <a:solidFill>
              <a:schemeClr val="bg2"/>
            </a:solidFill>
            <a:round/>
          </a:ln>
        </p:spPr>
        <p:txBody>
          <a:bodyPr/>
          <a:lstStyle/>
          <a:p>
            <a:r>
              <a:rPr lang="zh-CN" altLang="en-US" sz="2400">
                <a:latin typeface="Times New Roman" panose="02020603050405020304" pitchFamily="18" charset="0"/>
                <a:ea typeface="黑体" panose="02010609060101010101" pitchFamily="2" charset="-122"/>
                <a:cs typeface="Times New Roman" panose="02020603050405020304" pitchFamily="18" charset="0"/>
              </a:rPr>
              <a:t>     鸡兔数应同时满足方程①②的未知数的值</a:t>
            </a:r>
          </a:p>
        </p:txBody>
      </p:sp>
      <p:sp>
        <p:nvSpPr>
          <p:cNvPr id="44" name="Text Box 75"/>
          <p:cNvSpPr txBox="1">
            <a:spLocks noChangeArrowheads="1"/>
          </p:cNvSpPr>
          <p:nvPr/>
        </p:nvSpPr>
        <p:spPr bwMode="auto">
          <a:xfrm>
            <a:off x="1403350" y="1655763"/>
            <a:ext cx="58181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dirty="0">
                <a:latin typeface="Times New Roman" panose="02020603050405020304" pitchFamily="18" charset="0"/>
                <a:ea typeface="黑体" panose="02010609060101010101" pitchFamily="2" charset="-122"/>
                <a:cs typeface="Times New Roman" panose="02020603050405020304" pitchFamily="18" charset="0"/>
              </a:rPr>
              <a:t>解：设鸡</a:t>
            </a:r>
            <a:r>
              <a:rPr lang="en-US" altLang="zh-CN" sz="2600" i="1" dirty="0">
                <a:latin typeface="Times New Roman" panose="02020603050405020304" pitchFamily="18" charset="0"/>
                <a:ea typeface="黑体" panose="02010609060101010101" pitchFamily="2" charset="-122"/>
                <a:cs typeface="Times New Roman" panose="02020603050405020304" pitchFamily="18" charset="0"/>
              </a:rPr>
              <a:t>x</a:t>
            </a:r>
            <a:r>
              <a:rPr lang="zh-CN" altLang="en-US" sz="2600" dirty="0">
                <a:latin typeface="Times New Roman" panose="02020603050405020304" pitchFamily="18" charset="0"/>
                <a:ea typeface="黑体" panose="02010609060101010101" pitchFamily="2" charset="-122"/>
                <a:cs typeface="Times New Roman" panose="02020603050405020304" pitchFamily="18" charset="0"/>
              </a:rPr>
              <a:t>只，则兔有（</a:t>
            </a: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35-</a:t>
            </a:r>
            <a:r>
              <a:rPr lang="en-US" altLang="zh-CN" sz="2600" i="1" dirty="0">
                <a:latin typeface="Times New Roman" panose="02020603050405020304" pitchFamily="18" charset="0"/>
                <a:ea typeface="黑体" panose="02010609060101010101" pitchFamily="2" charset="-122"/>
                <a:cs typeface="Times New Roman" panose="02020603050405020304" pitchFamily="18" charset="0"/>
              </a:rPr>
              <a:t>x</a:t>
            </a:r>
            <a:r>
              <a:rPr lang="zh-CN" altLang="en-US" sz="2600" dirty="0">
                <a:latin typeface="Times New Roman" panose="02020603050405020304" pitchFamily="18" charset="0"/>
                <a:ea typeface="黑体" panose="02010609060101010101" pitchFamily="2" charset="-122"/>
                <a:cs typeface="Times New Roman" panose="02020603050405020304" pitchFamily="18" charset="0"/>
              </a:rPr>
              <a:t>）只</a:t>
            </a: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a:t>
            </a:r>
            <a:endParaRPr lang="zh-CN" altLang="en-US" sz="2600" dirty="0">
              <a:latin typeface="Times New Roman" panose="02020603050405020304" pitchFamily="18" charset="0"/>
              <a:ea typeface="黑体" panose="02010609060101010101" pitchFamily="2" charset="-122"/>
              <a:cs typeface="Times New Roman" panose="02020603050405020304" pitchFamily="18" charset="0"/>
            </a:endParaRPr>
          </a:p>
        </p:txBody>
      </p:sp>
      <p:sp>
        <p:nvSpPr>
          <p:cNvPr id="46" name="Text Box 77"/>
          <p:cNvSpPr txBox="1">
            <a:spLocks noChangeArrowheads="1"/>
          </p:cNvSpPr>
          <p:nvPr/>
        </p:nvSpPr>
        <p:spPr bwMode="auto">
          <a:xfrm>
            <a:off x="714375" y="928688"/>
            <a:ext cx="37449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dirty="0">
                <a:solidFill>
                  <a:srgbClr val="0000FF"/>
                </a:solidFill>
                <a:latin typeface="Times New Roman" panose="02020603050405020304" pitchFamily="18" charset="0"/>
                <a:ea typeface="黑体" panose="02010609060101010101" pitchFamily="2" charset="-122"/>
                <a:cs typeface="Times New Roman" panose="02020603050405020304" pitchFamily="18" charset="0"/>
              </a:rPr>
              <a:t>方法一：</a:t>
            </a:r>
            <a:r>
              <a:rPr lang="zh-CN" altLang="en-US" sz="2600" dirty="0">
                <a:latin typeface="Times New Roman" panose="02020603050405020304" pitchFamily="18" charset="0"/>
                <a:ea typeface="黑体" panose="02010609060101010101" pitchFamily="2" charset="-122"/>
                <a:cs typeface="Times New Roman" panose="02020603050405020304" pitchFamily="18" charset="0"/>
              </a:rPr>
              <a:t>设一个未知数</a:t>
            </a:r>
          </a:p>
        </p:txBody>
      </p:sp>
      <p:sp>
        <p:nvSpPr>
          <p:cNvPr id="47" name="Text Box 78"/>
          <p:cNvSpPr txBox="1">
            <a:spLocks noChangeArrowheads="1"/>
          </p:cNvSpPr>
          <p:nvPr/>
        </p:nvSpPr>
        <p:spPr bwMode="auto">
          <a:xfrm>
            <a:off x="2474913" y="2298700"/>
            <a:ext cx="31670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2</a:t>
            </a:r>
            <a:r>
              <a:rPr lang="en-US" altLang="zh-CN" sz="2600" i="1" dirty="0">
                <a:latin typeface="Times New Roman" panose="02020603050405020304" pitchFamily="18" charset="0"/>
                <a:ea typeface="黑体" panose="02010609060101010101" pitchFamily="2" charset="-122"/>
                <a:cs typeface="Times New Roman" panose="02020603050405020304" pitchFamily="18" charset="0"/>
              </a:rPr>
              <a:t>x</a:t>
            </a: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+4</a:t>
            </a:r>
            <a:r>
              <a:rPr lang="zh-CN" altLang="en-US" sz="2600" dirty="0">
                <a:latin typeface="Times New Roman" panose="02020603050405020304" pitchFamily="18" charset="0"/>
                <a:ea typeface="黑体" panose="02010609060101010101" pitchFamily="2" charset="-122"/>
                <a:cs typeface="Times New Roman" panose="02020603050405020304" pitchFamily="18" charset="0"/>
              </a:rPr>
              <a:t>（</a:t>
            </a: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35-</a:t>
            </a:r>
            <a:r>
              <a:rPr lang="en-US" altLang="zh-CN" sz="2600" i="1" dirty="0">
                <a:latin typeface="Times New Roman" panose="02020603050405020304" pitchFamily="18" charset="0"/>
                <a:ea typeface="黑体" panose="02010609060101010101" pitchFamily="2" charset="-122"/>
                <a:cs typeface="Times New Roman" panose="02020603050405020304" pitchFamily="18" charset="0"/>
              </a:rPr>
              <a:t>x</a:t>
            </a:r>
            <a:r>
              <a:rPr lang="zh-CN" altLang="en-US" sz="2600" dirty="0">
                <a:latin typeface="Times New Roman" panose="02020603050405020304" pitchFamily="18" charset="0"/>
                <a:ea typeface="黑体" panose="02010609060101010101" pitchFamily="2" charset="-122"/>
                <a:cs typeface="Times New Roman" panose="02020603050405020304" pitchFamily="18" charset="0"/>
              </a:rPr>
              <a:t>）</a:t>
            </a: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=94</a:t>
            </a:r>
          </a:p>
        </p:txBody>
      </p:sp>
      <p:sp>
        <p:nvSpPr>
          <p:cNvPr id="48" name="Text Box 79"/>
          <p:cNvSpPr txBox="1">
            <a:spLocks noChangeArrowheads="1"/>
          </p:cNvSpPr>
          <p:nvPr/>
        </p:nvSpPr>
        <p:spPr bwMode="auto">
          <a:xfrm>
            <a:off x="642938" y="3500438"/>
            <a:ext cx="4752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600" dirty="0">
                <a:solidFill>
                  <a:srgbClr val="0000FF"/>
                </a:solidFill>
                <a:latin typeface="Times New Roman" panose="02020603050405020304" pitchFamily="18" charset="0"/>
                <a:ea typeface="黑体" panose="02010609060101010101" pitchFamily="2" charset="-122"/>
                <a:cs typeface="Times New Roman" panose="02020603050405020304" pitchFamily="18" charset="0"/>
              </a:rPr>
              <a:t>方法二：</a:t>
            </a:r>
            <a:r>
              <a:rPr lang="zh-CN" altLang="en-US" sz="2600"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设两个未知数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heckerboard(across)">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checkerboard(across)">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checkerboard(across)">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0-#ppt_w/2"/>
                                          </p:val>
                                        </p:tav>
                                        <p:tav tm="100000">
                                          <p:val>
                                            <p:strVal val="#ppt_x"/>
                                          </p:val>
                                        </p:tav>
                                      </p:tavLst>
                                    </p:anim>
                                    <p:anim calcmode="lin" valueType="num">
                                      <p:cBhvr additive="base">
                                        <p:cTn id="23"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0-#ppt_w/2"/>
                                          </p:val>
                                        </p:tav>
                                        <p:tav tm="100000">
                                          <p:val>
                                            <p:strVal val="#ppt_x"/>
                                          </p:val>
                                        </p:tav>
                                      </p:tavLst>
                                    </p:anim>
                                    <p:anim calcmode="lin" valueType="num">
                                      <p:cBhvr additive="base">
                                        <p:cTn id="29"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checkerboard(across)">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checkerboard(across)">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checkerboard(across)">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checkerboard(across)">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ppt_x"/>
                                          </p:val>
                                        </p:tav>
                                        <p:tav tm="100000">
                                          <p:val>
                                            <p:strVal val="#ppt_x"/>
                                          </p:val>
                                        </p:tav>
                                      </p:tavLst>
                                    </p:anim>
                                    <p:anim calcmode="lin" valueType="num">
                                      <p:cBhvr additive="base">
                                        <p:cTn id="5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41" grpId="0"/>
      <p:bldP spid="42" grpId="0"/>
      <p:bldP spid="43" grpId="0" animBg="1"/>
      <p:bldP spid="44" grpId="0"/>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500063" y="1071563"/>
            <a:ext cx="2627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dirty="0">
                <a:solidFill>
                  <a:srgbClr val="0000FF"/>
                </a:solidFill>
                <a:ea typeface="黑体" panose="02010609060101010101" pitchFamily="2" charset="-122"/>
              </a:rPr>
              <a:t>议一议</a:t>
            </a:r>
          </a:p>
        </p:txBody>
      </p:sp>
      <p:sp>
        <p:nvSpPr>
          <p:cNvPr id="8" name="Text Box 8"/>
          <p:cNvSpPr txBox="1">
            <a:spLocks noChangeArrowheads="1"/>
          </p:cNvSpPr>
          <p:nvPr/>
        </p:nvSpPr>
        <p:spPr bwMode="auto">
          <a:xfrm>
            <a:off x="1255713" y="2214563"/>
            <a:ext cx="65309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1</a:t>
            </a:r>
            <a:r>
              <a:rPr lang="zh-CN" altLang="en-US" sz="2600" dirty="0">
                <a:latin typeface="Times New Roman" panose="02020603050405020304" pitchFamily="18" charset="0"/>
                <a:ea typeface="黑体" panose="02010609060101010101" pitchFamily="2" charset="-122"/>
                <a:cs typeface="Times New Roman" panose="02020603050405020304" pitchFamily="18" charset="0"/>
              </a:rPr>
              <a:t>、比较方程</a:t>
            </a: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2</a:t>
            </a:r>
            <a:r>
              <a:rPr lang="en-US" altLang="zh-CN" sz="2600" i="1" dirty="0">
                <a:latin typeface="Times New Roman" panose="02020603050405020304" pitchFamily="18" charset="0"/>
                <a:ea typeface="黑体" panose="02010609060101010101" pitchFamily="2" charset="-122"/>
                <a:cs typeface="Times New Roman" panose="02020603050405020304" pitchFamily="18" charset="0"/>
              </a:rPr>
              <a:t>x</a:t>
            </a: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+4</a:t>
            </a:r>
            <a:r>
              <a:rPr lang="zh-CN" altLang="en-US" sz="2600" dirty="0">
                <a:latin typeface="Times New Roman" panose="02020603050405020304" pitchFamily="18" charset="0"/>
                <a:ea typeface="黑体" panose="02010609060101010101" pitchFamily="2" charset="-122"/>
                <a:cs typeface="Times New Roman" panose="02020603050405020304" pitchFamily="18" charset="0"/>
              </a:rPr>
              <a:t>（</a:t>
            </a: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35-</a:t>
            </a:r>
            <a:r>
              <a:rPr lang="en-US" altLang="zh-CN" sz="2600" i="1" dirty="0">
                <a:latin typeface="Times New Roman" panose="02020603050405020304" pitchFamily="18" charset="0"/>
                <a:ea typeface="黑体" panose="02010609060101010101" pitchFamily="2" charset="-122"/>
                <a:cs typeface="Times New Roman" panose="02020603050405020304" pitchFamily="18" charset="0"/>
              </a:rPr>
              <a:t>x</a:t>
            </a:r>
            <a:r>
              <a:rPr lang="zh-CN" altLang="en-US" sz="2600" dirty="0">
                <a:latin typeface="Times New Roman" panose="02020603050405020304" pitchFamily="18" charset="0"/>
                <a:ea typeface="黑体" panose="02010609060101010101" pitchFamily="2" charset="-122"/>
                <a:cs typeface="Times New Roman" panose="02020603050405020304" pitchFamily="18" charset="0"/>
              </a:rPr>
              <a:t>）</a:t>
            </a: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=94</a:t>
            </a:r>
            <a:r>
              <a:rPr lang="zh-CN" altLang="en-US" sz="2600" dirty="0">
                <a:latin typeface="Times New Roman" panose="02020603050405020304" pitchFamily="18" charset="0"/>
                <a:ea typeface="黑体" panose="02010609060101010101" pitchFamily="2" charset="-122"/>
                <a:cs typeface="Times New Roman" panose="02020603050405020304" pitchFamily="18" charset="0"/>
              </a:rPr>
              <a:t>和方程</a:t>
            </a:r>
            <a:r>
              <a:rPr lang="en-US" altLang="zh-CN" sz="2600" i="1" dirty="0" err="1">
                <a:latin typeface="Times New Roman" panose="02020603050405020304" pitchFamily="18" charset="0"/>
                <a:ea typeface="黑体" panose="02010609060101010101" pitchFamily="2" charset="-122"/>
                <a:cs typeface="Times New Roman" panose="02020603050405020304" pitchFamily="18" charset="0"/>
              </a:rPr>
              <a:t>x</a:t>
            </a:r>
            <a:r>
              <a:rPr lang="en-US" altLang="zh-CN" sz="2600" dirty="0" err="1">
                <a:latin typeface="Times New Roman" panose="02020603050405020304" pitchFamily="18" charset="0"/>
                <a:ea typeface="黑体" panose="02010609060101010101" pitchFamily="2" charset="-122"/>
                <a:cs typeface="Times New Roman" panose="02020603050405020304" pitchFamily="18" charset="0"/>
              </a:rPr>
              <a:t>+</a:t>
            </a:r>
            <a:r>
              <a:rPr lang="en-US" altLang="zh-CN" sz="2600" i="1" dirty="0" err="1">
                <a:latin typeface="Times New Roman" panose="02020603050405020304" pitchFamily="18" charset="0"/>
                <a:ea typeface="黑体" panose="02010609060101010101" pitchFamily="2" charset="-122"/>
                <a:cs typeface="Times New Roman" panose="02020603050405020304" pitchFamily="18" charset="0"/>
              </a:rPr>
              <a:t>y</a:t>
            </a: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=35</a:t>
            </a:r>
            <a:r>
              <a:rPr lang="zh-CN" altLang="en-US" sz="2600" dirty="0">
                <a:latin typeface="Times New Roman" panose="02020603050405020304" pitchFamily="18" charset="0"/>
                <a:ea typeface="黑体" panose="02010609060101010101" pitchFamily="2" charset="-122"/>
                <a:cs typeface="Times New Roman" panose="02020603050405020304" pitchFamily="18" charset="0"/>
              </a:rPr>
              <a:t>及</a:t>
            </a: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2</a:t>
            </a:r>
            <a:r>
              <a:rPr lang="en-US" altLang="zh-CN" sz="2600" i="1" dirty="0">
                <a:latin typeface="Times New Roman" panose="02020603050405020304" pitchFamily="18" charset="0"/>
                <a:ea typeface="黑体" panose="02010609060101010101" pitchFamily="2" charset="-122"/>
                <a:cs typeface="Times New Roman" panose="02020603050405020304" pitchFamily="18" charset="0"/>
              </a:rPr>
              <a:t>x</a:t>
            </a: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+4</a:t>
            </a:r>
            <a:r>
              <a:rPr lang="en-US" altLang="zh-CN" sz="2600" i="1" dirty="0">
                <a:latin typeface="Times New Roman" panose="02020603050405020304" pitchFamily="18" charset="0"/>
                <a:ea typeface="黑体" panose="02010609060101010101" pitchFamily="2" charset="-122"/>
                <a:cs typeface="Times New Roman" panose="02020603050405020304" pitchFamily="18" charset="0"/>
              </a:rPr>
              <a:t>y</a:t>
            </a: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=94,</a:t>
            </a:r>
            <a:r>
              <a:rPr lang="zh-CN" altLang="en-US" sz="2600" dirty="0">
                <a:latin typeface="Times New Roman" panose="02020603050405020304" pitchFamily="18" charset="0"/>
                <a:ea typeface="黑体" panose="02010609060101010101" pitchFamily="2" charset="-122"/>
                <a:cs typeface="Times New Roman" panose="02020603050405020304" pitchFamily="18" charset="0"/>
              </a:rPr>
              <a:t>它们的共同点是什么？</a:t>
            </a:r>
          </a:p>
        </p:txBody>
      </p:sp>
      <p:sp>
        <p:nvSpPr>
          <p:cNvPr id="9" name="矩形 8"/>
          <p:cNvSpPr>
            <a:spLocks noChangeArrowheads="1"/>
          </p:cNvSpPr>
          <p:nvPr/>
        </p:nvSpPr>
        <p:spPr bwMode="auto">
          <a:xfrm>
            <a:off x="1285875" y="4214813"/>
            <a:ext cx="61896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2</a:t>
            </a:r>
            <a:r>
              <a:rPr lang="zh-CN" altLang="en-US" sz="2600" dirty="0">
                <a:latin typeface="Times New Roman" panose="02020603050405020304" pitchFamily="18" charset="0"/>
                <a:ea typeface="黑体" panose="02010609060101010101" pitchFamily="2" charset="-122"/>
                <a:cs typeface="Times New Roman" panose="02020603050405020304" pitchFamily="18" charset="0"/>
              </a:rPr>
              <a:t>、</a:t>
            </a:r>
            <a:r>
              <a:rPr lang="en-US" altLang="zh-CN" sz="2600" i="1" dirty="0">
                <a:latin typeface="Times New Roman" panose="02020603050405020304" pitchFamily="18" charset="0"/>
                <a:ea typeface="黑体" panose="02010609060101010101" pitchFamily="2" charset="-122"/>
                <a:cs typeface="Times New Roman" panose="02020603050405020304" pitchFamily="18" charset="0"/>
              </a:rPr>
              <a:t>x</a:t>
            </a: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=23, </a:t>
            </a:r>
            <a:r>
              <a:rPr lang="en-US" altLang="zh-CN" sz="2600" i="1" dirty="0">
                <a:latin typeface="Times New Roman" panose="02020603050405020304" pitchFamily="18" charset="0"/>
                <a:ea typeface="黑体" panose="02010609060101010101" pitchFamily="2" charset="-122"/>
                <a:cs typeface="Times New Roman" panose="02020603050405020304" pitchFamily="18" charset="0"/>
              </a:rPr>
              <a:t>y</a:t>
            </a:r>
            <a:r>
              <a:rPr lang="en-US" altLang="zh-CN" sz="2600" dirty="0">
                <a:latin typeface="Times New Roman" panose="02020603050405020304" pitchFamily="18" charset="0"/>
                <a:ea typeface="黑体" panose="02010609060101010101" pitchFamily="2" charset="-122"/>
                <a:cs typeface="Times New Roman" panose="02020603050405020304" pitchFamily="18" charset="0"/>
              </a:rPr>
              <a:t>=12</a:t>
            </a:r>
            <a:r>
              <a:rPr lang="zh-CN" altLang="en-US" sz="2600" dirty="0">
                <a:latin typeface="Times New Roman" panose="02020603050405020304" pitchFamily="18" charset="0"/>
                <a:ea typeface="黑体" panose="02010609060101010101" pitchFamily="2" charset="-122"/>
                <a:cs typeface="Times New Roman" panose="02020603050405020304" pitchFamily="18" charset="0"/>
              </a:rPr>
              <a:t>是否同时满足方程①和②？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1"/>
          <p:cNvGrpSpPr/>
          <p:nvPr/>
        </p:nvGrpSpPr>
        <p:grpSpPr bwMode="auto">
          <a:xfrm>
            <a:off x="428625" y="1071563"/>
            <a:ext cx="8286750" cy="3119437"/>
            <a:chOff x="270" y="466"/>
            <a:chExt cx="5220" cy="1965"/>
          </a:xfrm>
        </p:grpSpPr>
        <p:sp>
          <p:nvSpPr>
            <p:cNvPr id="21508" name="Rectangle 4"/>
            <p:cNvSpPr>
              <a:spLocks noChangeArrowheads="1"/>
            </p:cNvSpPr>
            <p:nvPr/>
          </p:nvSpPr>
          <p:spPr bwMode="auto">
            <a:xfrm>
              <a:off x="498" y="961"/>
              <a:ext cx="4992" cy="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2800">
                  <a:latin typeface="Times New Roman" panose="02020603050405020304" pitchFamily="18" charset="0"/>
                  <a:cs typeface="Times New Roman" panose="02020603050405020304" pitchFamily="18" charset="0"/>
                </a:rPr>
                <a:t>     </a:t>
              </a:r>
              <a:r>
                <a:rPr lang="en-US" altLang="zh-CN" sz="2800" i="1">
                  <a:latin typeface="Times New Roman" panose="02020603050405020304" pitchFamily="18" charset="0"/>
                  <a:cs typeface="Times New Roman" panose="02020603050405020304" pitchFamily="18" charset="0"/>
                </a:rPr>
                <a:t>   x+y=35          5x+y=28            x+y=8</a:t>
              </a:r>
            </a:p>
            <a:p>
              <a:pPr>
                <a:lnSpc>
                  <a:spcPct val="130000"/>
                </a:lnSpc>
              </a:pPr>
              <a:r>
                <a:rPr lang="en-US" altLang="zh-CN" sz="2800" i="1">
                  <a:latin typeface="Times New Roman" panose="02020603050405020304" pitchFamily="18" charset="0"/>
                  <a:cs typeface="Times New Roman" panose="02020603050405020304" pitchFamily="18" charset="0"/>
                </a:rPr>
                <a:t>       2x+4y=94       x+5y=20           5x+3y=34</a:t>
              </a:r>
            </a:p>
            <a:p>
              <a:pPr>
                <a:lnSpc>
                  <a:spcPct val="130000"/>
                </a:lnSpc>
              </a:pPr>
              <a:r>
                <a:rPr lang="zh-CN" altLang="en-US" sz="2800">
                  <a:latin typeface="黑体" panose="02010609060101010101" pitchFamily="2" charset="-122"/>
                  <a:ea typeface="黑体" panose="02010609060101010101" pitchFamily="2" charset="-122"/>
                </a:rPr>
                <a:t>   上面所列各方程含有几个未知数</a:t>
              </a:r>
              <a:r>
                <a:rPr lang="en-US" altLang="zh-CN" sz="2800">
                  <a:latin typeface="黑体" panose="02010609060101010101" pitchFamily="2" charset="-122"/>
                  <a:ea typeface="黑体" panose="02010609060101010101" pitchFamily="2" charset="-122"/>
                </a:rPr>
                <a:t>?</a:t>
              </a:r>
              <a:r>
                <a:rPr lang="zh-CN" altLang="en-US" sz="2800">
                  <a:latin typeface="黑体" panose="02010609060101010101" pitchFamily="2" charset="-122"/>
                  <a:ea typeface="黑体" panose="02010609060101010101" pitchFamily="2" charset="-122"/>
                </a:rPr>
                <a:t>含未知数的项的次数是多少</a:t>
              </a:r>
              <a:r>
                <a:rPr lang="en-US" altLang="zh-CN" sz="2800">
                  <a:latin typeface="黑体" panose="02010609060101010101" pitchFamily="2" charset="-122"/>
                  <a:ea typeface="黑体" panose="02010609060101010101" pitchFamily="2" charset="-122"/>
                </a:rPr>
                <a:t>?</a:t>
              </a:r>
            </a:p>
          </p:txBody>
        </p:sp>
        <p:sp>
          <p:nvSpPr>
            <p:cNvPr id="21509" name="Text Box 5"/>
            <p:cNvSpPr txBox="1">
              <a:spLocks noChangeArrowheads="1"/>
            </p:cNvSpPr>
            <p:nvPr/>
          </p:nvSpPr>
          <p:spPr bwMode="auto">
            <a:xfrm>
              <a:off x="270" y="466"/>
              <a:ext cx="165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4000" b="1">
                  <a:solidFill>
                    <a:srgbClr val="F95909"/>
                  </a:solidFill>
                  <a:ea typeface="华文新魏" panose="02010800040101010101" pitchFamily="2" charset="-122"/>
                </a:rPr>
                <a:t>想一想</a:t>
              </a:r>
            </a:p>
          </p:txBody>
        </p:sp>
      </p:grpSp>
      <p:sp>
        <p:nvSpPr>
          <p:cNvPr id="49" name="Text Box 9"/>
          <p:cNvSpPr txBox="1">
            <a:spLocks noChangeArrowheads="1"/>
          </p:cNvSpPr>
          <p:nvPr/>
        </p:nvSpPr>
        <p:spPr bwMode="auto">
          <a:xfrm>
            <a:off x="457200" y="4645025"/>
            <a:ext cx="847248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800">
                <a:solidFill>
                  <a:srgbClr val="0000FF"/>
                </a:solidFill>
                <a:latin typeface="黑体" panose="02010609060101010101" pitchFamily="2" charset="-122"/>
                <a:ea typeface="黑体" panose="02010609060101010101" pitchFamily="2" charset="-122"/>
              </a:rPr>
              <a:t>   定义：含有</a:t>
            </a:r>
            <a:r>
              <a:rPr lang="zh-CN" altLang="en-US" sz="2800">
                <a:solidFill>
                  <a:srgbClr val="FF0000"/>
                </a:solidFill>
                <a:latin typeface="黑体" panose="02010609060101010101" pitchFamily="2" charset="-122"/>
                <a:ea typeface="黑体" panose="02010609060101010101" pitchFamily="2" charset="-122"/>
              </a:rPr>
              <a:t>两个</a:t>
            </a:r>
            <a:r>
              <a:rPr lang="zh-CN" altLang="en-US" sz="2800">
                <a:solidFill>
                  <a:srgbClr val="0000FF"/>
                </a:solidFill>
                <a:latin typeface="黑体" panose="02010609060101010101" pitchFamily="2" charset="-122"/>
                <a:ea typeface="黑体" panose="02010609060101010101" pitchFamily="2" charset="-122"/>
              </a:rPr>
              <a:t>未知数，并且含未知数的项的次数都是</a:t>
            </a:r>
            <a:r>
              <a:rPr lang="zh-CN" altLang="en-US" sz="2800">
                <a:solidFill>
                  <a:srgbClr val="FF0000"/>
                </a:solidFill>
                <a:latin typeface="黑体" panose="02010609060101010101" pitchFamily="2" charset="-122"/>
                <a:ea typeface="黑体" panose="02010609060101010101" pitchFamily="2" charset="-122"/>
              </a:rPr>
              <a:t>一次</a:t>
            </a:r>
            <a:r>
              <a:rPr lang="zh-CN" altLang="en-US" sz="2800">
                <a:solidFill>
                  <a:srgbClr val="0000FF"/>
                </a:solidFill>
                <a:latin typeface="黑体" panose="02010609060101010101" pitchFamily="2" charset="-122"/>
                <a:ea typeface="黑体" panose="02010609060101010101" pitchFamily="2" charset="-122"/>
              </a:rPr>
              <a:t>的方程叫做</a:t>
            </a:r>
            <a:r>
              <a:rPr lang="zh-CN" altLang="en-US" sz="2800">
                <a:solidFill>
                  <a:srgbClr val="FF0000"/>
                </a:solidFill>
                <a:latin typeface="黑体" panose="02010609060101010101" pitchFamily="2" charset="-122"/>
                <a:ea typeface="黑体" panose="02010609060101010101" pitchFamily="2" charset="-122"/>
              </a:rPr>
              <a:t>二元一次方程</a:t>
            </a:r>
            <a:r>
              <a:rPr lang="en-US" altLang="zh-CN" sz="2800">
                <a:solidFill>
                  <a:srgbClr val="0000FF"/>
                </a:solidFill>
                <a:latin typeface="黑体" panose="02010609060101010101" pitchFamily="2" charset="-122"/>
                <a:ea typeface="黑体" panose="02010609060101010101" pitchFamily="2" charset="-122"/>
              </a:rPr>
              <a:t>.</a:t>
            </a:r>
            <a:endParaRPr lang="en-US" altLang="zh-CN" sz="280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6f1c89a3197ea95aeb7e95e77ccd8897abb3dc"/>
</p:tagLst>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1034</Words>
  <Application>Microsoft Office PowerPoint</Application>
  <PresentationFormat>全屏显示(4:3)</PresentationFormat>
  <Paragraphs>133</Paragraphs>
  <Slides>22</Slides>
  <Notes>3</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35" baseType="lpstr">
      <vt:lpstr>黑体</vt:lpstr>
      <vt:lpstr>华文新魏</vt:lpstr>
      <vt:lpstr>宋体</vt:lpstr>
      <vt:lpstr>微软雅黑</vt:lpstr>
      <vt:lpstr>Arial</vt:lpstr>
      <vt:lpstr>Arial Black</vt:lpstr>
      <vt:lpstr>Arial Narrow</vt:lpstr>
      <vt:lpstr>Calibri</vt:lpstr>
      <vt:lpstr>Times New Roman</vt:lpstr>
      <vt:lpstr>Wingdings</vt:lpstr>
      <vt:lpstr>Wingdings 2</vt:lpstr>
      <vt:lpstr>WWW.2PPT.COM
</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牛刀小试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2015-01-05T01:17:00Z</dcterms:created>
  <dcterms:modified xsi:type="dcterms:W3CDTF">2023-01-17T02:14:05Z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1444393E08774FCFA4FE13FCFBAFB086</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