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3" r:id="rId30"/>
    <p:sldId id="287" r:id="rId31"/>
    <p:sldId id="284" r:id="rId32"/>
    <p:sldId id="288" r:id="rId33"/>
    <p:sldId id="285" r:id="rId34"/>
    <p:sldId id="289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88" y="-264"/>
      </p:cViewPr>
      <p:guideLst>
        <p:guide orient="horz" pos="2122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60CE8-C3FD-4731-A334-5AB36DD15D9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CF940-A054-4015-86C5-82A4DE2EA8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CF940-A054-4015-86C5-82A4DE2EA8B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049463" y="4554538"/>
            <a:ext cx="6829425" cy="96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14343" name="KSO_BC1"/>
          <p:cNvSpPr>
            <a:spLocks noGrp="1"/>
          </p:cNvSpPr>
          <p:nvPr>
            <p:ph type="subTitle" idx="1"/>
          </p:nvPr>
        </p:nvSpPr>
        <p:spPr>
          <a:xfrm>
            <a:off x="2052638" y="5568950"/>
            <a:ext cx="6821487" cy="5476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0" lvl="0" indent="0" algn="ctr">
              <a:buNone/>
              <a:defRPr sz="1800" kern="1200">
                <a:solidFill>
                  <a:srgbClr val="7D7D7D"/>
                </a:solidFill>
              </a:defRPr>
            </a:lvl1pPr>
            <a:lvl2pPr marL="0" lvl="1" indent="0" algn="ctr">
              <a:buNone/>
              <a:defRPr sz="1800" kern="1200">
                <a:solidFill>
                  <a:srgbClr val="7D7D7D"/>
                </a:solidFill>
              </a:defRPr>
            </a:lvl2pPr>
            <a:lvl3pPr marL="914400" lvl="2" indent="-914400" algn="ctr">
              <a:buNone/>
              <a:defRPr sz="1800" kern="1200">
                <a:solidFill>
                  <a:srgbClr val="7D7D7D"/>
                </a:solidFill>
              </a:defRPr>
            </a:lvl3pPr>
            <a:lvl4pPr marL="1371600" lvl="3" indent="-1371600" algn="ctr">
              <a:buNone/>
              <a:defRPr sz="1800" kern="1200">
                <a:solidFill>
                  <a:srgbClr val="7D7D7D"/>
                </a:solidFill>
              </a:defRPr>
            </a:lvl4pPr>
            <a:lvl5pPr marL="1828800" lvl="4" indent="-1828800" algn="ctr">
              <a:buNone/>
              <a:defRPr sz="1800" kern="1200">
                <a:solidFill>
                  <a:srgbClr val="7D7D7D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911B23-5BCC-4936-9C28-8C84C8E052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015AE-5AEC-4E78-9100-E5C44027A1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582E1-FC06-48BE-842D-F213F9D780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7CF73-07EF-41ED-BAAC-80320126DC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B3383-C020-46A4-AE61-FEA0F5FEF1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5858E-5C29-46DA-94D8-2D0FFCB31F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FFA98-D12D-4C6B-9CD9-B98977B266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2972-6A2D-4273-9C0B-D0285414B8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1" cstate="email"/>
          <a:srcRect l="2" r="429" b="1807"/>
          <a:stretch>
            <a:fillRect/>
          </a:stretch>
        </p:blipFill>
        <p:spPr bwMode="auto">
          <a:xfrm>
            <a:off x="4763" y="-4763"/>
            <a:ext cx="9139237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715963"/>
            <a:ext cx="8291513" cy="698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25400">
              <a:bevelT w="38100" h="38100" prst="riblet"/>
            </a:sp3d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/>
            </a:lvl1pPr>
          </a:lstStyle>
          <a:p>
            <a:endParaRPr 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29292"/>
                </a:solidFill>
                <a:ea typeface="宋体" panose="02010600030101010101" pitchFamily="2" charset="-122"/>
              </a:defRPr>
            </a:lvl1pPr>
          </a:lstStyle>
          <a:p>
            <a:fld id="{009A2972-6A2D-4273-9C0B-D0285414B81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1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19100" y="1489075"/>
            <a:ext cx="8291513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effectLst>
            <a:reflection blurRad="6350" stA="38000" endPos="50000" dist="50800" dir="5400000" sy="-100000" algn="bl" rotWithShape="0"/>
          </a:effectLst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rgbClr val="C59B00"/>
        </a:buClr>
        <a:buSzPct val="70000"/>
        <a:buFont typeface="Wingdings 2" panose="05020102010507070707" pitchFamily="18" charset="2"/>
        <a:buChar char=""/>
        <a:defRPr sz="2000" kern="1200">
          <a:solidFill>
            <a:srgbClr val="C59B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FFDF6B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xfrm>
            <a:off x="0" y="4343376"/>
            <a:ext cx="9144000" cy="1142970"/>
          </a:xfrm>
        </p:spPr>
        <p:txBody>
          <a:bodyPr anchor="ctr">
            <a:normAutofit/>
          </a:bodyPr>
          <a:lstStyle/>
          <a:p>
            <a:pPr fontAlgn="auto"/>
            <a:r>
              <a:rPr lang="en-US" altLang="zh-CN" sz="5400" noProof="1"/>
              <a:t>A  Movie or A Play 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0" y="5791138"/>
            <a:ext cx="9144000" cy="547688"/>
          </a:xfrm>
        </p:spPr>
        <p:txBody>
          <a:bodyPr/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xfrm>
            <a:off x="304912" y="1447852"/>
            <a:ext cx="8291512" cy="698500"/>
          </a:xfrm>
        </p:spPr>
        <p:txBody>
          <a:bodyPr anchor="ctr">
            <a:noAutofit/>
          </a:bodyPr>
          <a:lstStyle/>
          <a:p>
            <a:pPr fontAlgn="auto"/>
            <a:r>
              <a:rPr lang="zh-CN" altLang="en-US" sz="4800" noProof="1"/>
              <a:t>二．被动语态的构成 </a:t>
            </a:r>
          </a:p>
        </p:txBody>
      </p:sp>
      <p:sp>
        <p:nvSpPr>
          <p:cNvPr id="12290" name="内容占位符 13314"/>
          <p:cNvSpPr>
            <a:spLocks noGrp="1" noChangeArrowheads="1"/>
          </p:cNvSpPr>
          <p:nvPr>
            <p:ph idx="1"/>
          </p:nvPr>
        </p:nvSpPr>
        <p:spPr>
          <a:xfrm>
            <a:off x="457308" y="2667020"/>
            <a:ext cx="8291513" cy="3387687"/>
          </a:xfrm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rgbClr val="002060"/>
                </a:solidFill>
              </a:rPr>
              <a:t>被动语态由“助动词</a:t>
            </a:r>
            <a:r>
              <a:rPr lang="en-US" altLang="zh-CN" sz="3600" dirty="0" smtClean="0">
                <a:solidFill>
                  <a:srgbClr val="FF0000"/>
                </a:solidFill>
              </a:rPr>
              <a:t>be</a:t>
            </a:r>
            <a:r>
              <a:rPr lang="zh-CN" altLang="en-US" sz="3600" dirty="0" smtClean="0">
                <a:solidFill>
                  <a:srgbClr val="002060"/>
                </a:solidFill>
              </a:rPr>
              <a:t>＋及物动词的过去分词”构成。人称、数和时态的变化是通过</a:t>
            </a:r>
            <a:r>
              <a:rPr lang="en-US" altLang="zh-CN" sz="3600" dirty="0" smtClean="0">
                <a:solidFill>
                  <a:srgbClr val="002060"/>
                </a:solidFill>
              </a:rPr>
              <a:t>be</a:t>
            </a:r>
            <a:r>
              <a:rPr lang="zh-CN" altLang="en-US" sz="3600" dirty="0" smtClean="0">
                <a:solidFill>
                  <a:srgbClr val="002060"/>
                </a:solidFill>
              </a:rPr>
              <a:t>的变化表现出来的。现以</a:t>
            </a:r>
            <a:r>
              <a:rPr lang="en-US" altLang="zh-CN" sz="3600" dirty="0" smtClean="0">
                <a:solidFill>
                  <a:srgbClr val="FF0000"/>
                </a:solidFill>
              </a:rPr>
              <a:t>teach</a:t>
            </a:r>
            <a:r>
              <a:rPr lang="zh-CN" altLang="en-US" sz="3600" dirty="0" smtClean="0">
                <a:solidFill>
                  <a:srgbClr val="002060"/>
                </a:solidFill>
              </a:rPr>
              <a:t>为例说明被动语态在各种时态中的构成。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xfrm>
            <a:off x="419100" y="715962"/>
            <a:ext cx="8291512" cy="698500"/>
          </a:xfrm>
        </p:spPr>
        <p:txBody>
          <a:bodyPr anchor="ctr">
            <a:normAutofit fontScale="90000"/>
          </a:bodyPr>
          <a:lstStyle/>
          <a:p>
            <a:pPr fontAlgn="auto"/>
            <a:r>
              <a:rPr lang="zh-CN" altLang="en-US" sz="5400" noProof="1"/>
              <a:t>一般现在时</a:t>
            </a:r>
            <a:r>
              <a:rPr lang="zh-CN" altLang="en-US" noProof="1"/>
              <a:t> </a:t>
            </a:r>
          </a:p>
        </p:txBody>
      </p:sp>
      <p:sp>
        <p:nvSpPr>
          <p:cNvPr id="13314" name="内容占位符 14338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93175" cy="4733925"/>
          </a:xfrm>
        </p:spPr>
        <p:txBody>
          <a:bodyPr/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am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／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is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／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are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＋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taught (p.p)</a:t>
            </a:r>
          </a:p>
          <a:p>
            <a:pPr algn="l"/>
            <a:r>
              <a:rPr lang="en-US" altLang="zh-CN" sz="4400" b="1" dirty="0" smtClean="0">
                <a:solidFill>
                  <a:srgbClr val="002060"/>
                </a:solidFill>
              </a:rPr>
              <a:t>English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400" b="1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4400" b="1" u="sng" dirty="0" smtClean="0">
                <a:solidFill>
                  <a:srgbClr val="002060"/>
                </a:solidFill>
              </a:rPr>
              <a:t>is taught</a:t>
            </a:r>
            <a:r>
              <a:rPr lang="en-US" altLang="zh-CN" sz="4400" b="1" dirty="0" smtClean="0">
                <a:solidFill>
                  <a:srgbClr val="002060"/>
                </a:solidFill>
              </a:rPr>
              <a:t> in many other countries.</a:t>
            </a:r>
          </a:p>
        </p:txBody>
      </p:sp>
      <p:pic>
        <p:nvPicPr>
          <p:cNvPr id="13315" name="图片 1" descr="office6\wpsassist\cache\A000220150821C57PP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4640263"/>
            <a:ext cx="78359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xfrm>
            <a:off x="419100" y="715962"/>
            <a:ext cx="8291512" cy="698500"/>
          </a:xfrm>
        </p:spPr>
        <p:txBody>
          <a:bodyPr anchor="ctr">
            <a:noAutofit/>
          </a:bodyPr>
          <a:lstStyle/>
          <a:p>
            <a:pPr fontAlgn="auto"/>
            <a:r>
              <a:rPr lang="zh-CN" altLang="en-US" sz="4800" noProof="1"/>
              <a:t>一般过去时 </a:t>
            </a:r>
          </a:p>
        </p:txBody>
      </p:sp>
      <p:sp>
        <p:nvSpPr>
          <p:cNvPr id="14338" name="内容占位符 15362"/>
          <p:cNvSpPr>
            <a:spLocks noGrp="1" noChangeArrowheads="1"/>
          </p:cNvSpPr>
          <p:nvPr>
            <p:ph idx="1"/>
          </p:nvPr>
        </p:nvSpPr>
        <p:spPr>
          <a:xfrm>
            <a:off x="187325" y="1489075"/>
            <a:ext cx="8523288" cy="4733925"/>
          </a:xfrm>
        </p:spPr>
        <p:txBody>
          <a:bodyPr/>
          <a:lstStyle/>
          <a:p>
            <a:r>
              <a:rPr lang="en-US" altLang="zh-CN" sz="5400" b="1" dirty="0" smtClean="0">
                <a:solidFill>
                  <a:srgbClr val="002060"/>
                </a:solidFill>
              </a:rPr>
              <a:t>was</a:t>
            </a:r>
            <a:r>
              <a:rPr lang="zh-CN" altLang="en-US" sz="5400" b="1" dirty="0" smtClean="0">
                <a:solidFill>
                  <a:srgbClr val="002060"/>
                </a:solidFill>
              </a:rPr>
              <a:t>／</a:t>
            </a:r>
            <a:r>
              <a:rPr lang="en-US" altLang="zh-CN" sz="5400" b="1" dirty="0" smtClean="0">
                <a:solidFill>
                  <a:srgbClr val="002060"/>
                </a:solidFill>
              </a:rPr>
              <a:t>were</a:t>
            </a:r>
            <a:r>
              <a:rPr lang="zh-CN" altLang="en-US" sz="5400" b="1" dirty="0" smtClean="0">
                <a:solidFill>
                  <a:srgbClr val="002060"/>
                </a:solidFill>
              </a:rPr>
              <a:t>＋</a:t>
            </a:r>
            <a:r>
              <a:rPr lang="en-US" altLang="zh-CN" sz="5400" b="1" dirty="0" smtClean="0">
                <a:solidFill>
                  <a:srgbClr val="002060"/>
                </a:solidFill>
              </a:rPr>
              <a:t>taught (p.p)</a:t>
            </a:r>
          </a:p>
          <a:p>
            <a:pPr algn="l"/>
            <a:r>
              <a:rPr lang="en-US" altLang="zh-CN" sz="4000" b="1" dirty="0" smtClean="0">
                <a:solidFill>
                  <a:srgbClr val="002060"/>
                </a:solidFill>
              </a:rPr>
              <a:t>An English song </a:t>
            </a:r>
            <a:r>
              <a:rPr lang="en-US" altLang="zh-CN" sz="4000" b="1" u="sng" dirty="0" smtClean="0">
                <a:solidFill>
                  <a:srgbClr val="002060"/>
                </a:solidFill>
              </a:rPr>
              <a:t>was  taught</a:t>
            </a:r>
            <a:r>
              <a:rPr lang="en-US" altLang="zh-CN" sz="4000" b="1" dirty="0" smtClean="0">
                <a:solidFill>
                  <a:srgbClr val="002060"/>
                </a:solidFill>
              </a:rPr>
              <a:t> by our  teacher  yesterday. </a:t>
            </a:r>
          </a:p>
        </p:txBody>
      </p:sp>
      <p:pic>
        <p:nvPicPr>
          <p:cNvPr id="14339" name="图片 1" descr="office6\wpsassist\cache\A000220150320B98PP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662488"/>
            <a:ext cx="7310438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xfrm>
            <a:off x="419100" y="715962"/>
            <a:ext cx="8291512" cy="698500"/>
          </a:xfrm>
        </p:spPr>
        <p:txBody>
          <a:bodyPr anchor="ctr">
            <a:normAutofit fontScale="90000"/>
          </a:bodyPr>
          <a:lstStyle/>
          <a:p>
            <a:pPr fontAlgn="auto"/>
            <a:r>
              <a:rPr lang="zh-CN" altLang="en-US" sz="4800" noProof="1"/>
              <a:t>一般将来时</a:t>
            </a:r>
            <a:r>
              <a:rPr lang="zh-CN" altLang="en-US" noProof="1"/>
              <a:t> </a:t>
            </a:r>
          </a:p>
        </p:txBody>
      </p:sp>
      <p:sp>
        <p:nvSpPr>
          <p:cNvPr id="15362" name="内容占位符 16386"/>
          <p:cNvSpPr>
            <a:spLocks noGrp="1" noChangeArrowheads="1"/>
          </p:cNvSpPr>
          <p:nvPr>
            <p:ph idx="1"/>
          </p:nvPr>
        </p:nvSpPr>
        <p:spPr>
          <a:xfrm>
            <a:off x="419100" y="1489075"/>
            <a:ext cx="8620125" cy="4733925"/>
          </a:xfrm>
        </p:spPr>
        <p:txBody>
          <a:bodyPr/>
          <a:lstStyle/>
          <a:p>
            <a:r>
              <a:rPr lang="en-US" altLang="zh-CN" sz="4800" b="1" dirty="0" smtClean="0">
                <a:solidFill>
                  <a:srgbClr val="002060"/>
                </a:solidFill>
              </a:rPr>
              <a:t>will</a:t>
            </a:r>
            <a:r>
              <a:rPr lang="zh-CN" altLang="en-US" sz="4800" b="1" dirty="0" smtClean="0">
                <a:solidFill>
                  <a:srgbClr val="002060"/>
                </a:solidFill>
              </a:rPr>
              <a:t>／</a:t>
            </a:r>
            <a:r>
              <a:rPr lang="en-US" altLang="zh-CN" sz="4800" b="1" dirty="0" smtClean="0">
                <a:solidFill>
                  <a:srgbClr val="002060"/>
                </a:solidFill>
              </a:rPr>
              <a:t>shall be</a:t>
            </a:r>
            <a:r>
              <a:rPr lang="zh-CN" altLang="en-US" sz="4800" b="1" dirty="0" smtClean="0">
                <a:solidFill>
                  <a:srgbClr val="002060"/>
                </a:solidFill>
              </a:rPr>
              <a:t>＋</a:t>
            </a:r>
            <a:r>
              <a:rPr lang="en-US" altLang="zh-CN" sz="4800" b="1" dirty="0" smtClean="0">
                <a:solidFill>
                  <a:srgbClr val="002060"/>
                </a:solidFill>
              </a:rPr>
              <a:t>taught (p.p)</a:t>
            </a:r>
          </a:p>
          <a:p>
            <a:pPr algn="l"/>
            <a:r>
              <a:rPr lang="en-US" altLang="zh-CN" sz="4400" b="1" dirty="0" smtClean="0">
                <a:solidFill>
                  <a:srgbClr val="002060"/>
                </a:solidFill>
              </a:rPr>
              <a:t>Lesson 32 </a:t>
            </a:r>
            <a:r>
              <a:rPr lang="en-US" altLang="zh-CN" sz="4400" b="1" u="sng" dirty="0" smtClean="0">
                <a:solidFill>
                  <a:srgbClr val="002060"/>
                </a:solidFill>
              </a:rPr>
              <a:t>will be taught </a:t>
            </a:r>
            <a:r>
              <a:rPr lang="en-US" altLang="zh-CN" sz="4800" b="1" dirty="0" smtClean="0">
                <a:solidFill>
                  <a:srgbClr val="002060"/>
                </a:solidFill>
              </a:rPr>
              <a:t>to us tomorrow. </a:t>
            </a:r>
          </a:p>
        </p:txBody>
      </p:sp>
      <p:pic>
        <p:nvPicPr>
          <p:cNvPr id="15363" name="图片 1" descr="office6\wpsassist\cache\A000220150322E82P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135438"/>
            <a:ext cx="7497762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xfrm>
            <a:off x="419100" y="715962"/>
            <a:ext cx="8291512" cy="698500"/>
          </a:xfrm>
        </p:spPr>
        <p:txBody>
          <a:bodyPr anchor="ctr">
            <a:normAutofit fontScale="90000"/>
          </a:bodyPr>
          <a:lstStyle/>
          <a:p>
            <a:pPr fontAlgn="auto"/>
            <a:r>
              <a:rPr lang="zh-CN" altLang="en-US" sz="4800" noProof="1"/>
              <a:t>现在进行时</a:t>
            </a:r>
            <a:r>
              <a:rPr lang="zh-CN" altLang="en-US" noProof="1"/>
              <a:t> </a:t>
            </a:r>
          </a:p>
        </p:txBody>
      </p:sp>
      <p:sp>
        <p:nvSpPr>
          <p:cNvPr id="16386" name="内容占位符 174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4000" b="1" dirty="0" smtClean="0">
                <a:solidFill>
                  <a:srgbClr val="002060"/>
                </a:solidFill>
              </a:rPr>
              <a:t>am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／</a:t>
            </a:r>
            <a:r>
              <a:rPr lang="en-US" altLang="zh-CN" sz="4000" b="1" dirty="0" smtClean="0">
                <a:solidFill>
                  <a:srgbClr val="002060"/>
                </a:solidFill>
              </a:rPr>
              <a:t>is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／</a:t>
            </a:r>
            <a:r>
              <a:rPr lang="en-US" altLang="zh-CN" sz="4000" b="1" dirty="0" smtClean="0">
                <a:solidFill>
                  <a:srgbClr val="002060"/>
                </a:solidFill>
              </a:rPr>
              <a:t>are being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＋</a:t>
            </a:r>
            <a:r>
              <a:rPr lang="en-US" altLang="zh-CN" sz="4000" b="1" dirty="0" smtClean="0">
                <a:solidFill>
                  <a:srgbClr val="002060"/>
                </a:solidFill>
              </a:rPr>
              <a:t>taught (p.p) </a:t>
            </a:r>
          </a:p>
          <a:p>
            <a:r>
              <a:rPr lang="en-US" altLang="zh-CN" sz="4000" b="1" dirty="0" smtClean="0">
                <a:solidFill>
                  <a:srgbClr val="002060"/>
                </a:solidFill>
              </a:rPr>
              <a:t>Swimming  </a:t>
            </a:r>
            <a:r>
              <a:rPr lang="en-US" altLang="zh-CN" sz="4000" b="1" u="sng" dirty="0" smtClean="0">
                <a:solidFill>
                  <a:srgbClr val="002060"/>
                </a:solidFill>
              </a:rPr>
              <a:t>is being taught</a:t>
            </a:r>
          </a:p>
          <a:p>
            <a:r>
              <a:rPr lang="en-US" altLang="zh-CN" sz="4000" b="1" dirty="0" smtClean="0">
                <a:solidFill>
                  <a:srgbClr val="002060"/>
                </a:solidFill>
              </a:rPr>
              <a:t> by the coach.</a:t>
            </a:r>
          </a:p>
        </p:txBody>
      </p:sp>
      <p:pic>
        <p:nvPicPr>
          <p:cNvPr id="16387" name="图片 1" descr="60ea13d8-225c-4c80-9db9-2cfb5b7684b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3962400"/>
            <a:ext cx="849788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8433"/>
          <p:cNvSpPr>
            <a:spLocks noGrp="1"/>
          </p:cNvSpPr>
          <p:nvPr>
            <p:ph type="title"/>
          </p:nvPr>
        </p:nvSpPr>
        <p:spPr>
          <a:xfrm>
            <a:off x="419100" y="715962"/>
            <a:ext cx="8291512" cy="698500"/>
          </a:xfrm>
        </p:spPr>
        <p:txBody>
          <a:bodyPr anchor="ctr">
            <a:normAutofit fontScale="90000"/>
          </a:bodyPr>
          <a:lstStyle/>
          <a:p>
            <a:pPr fontAlgn="auto"/>
            <a:r>
              <a:rPr lang="zh-CN" altLang="en-US" sz="4800" noProof="1"/>
              <a:t>现在完成时</a:t>
            </a:r>
            <a:r>
              <a:rPr lang="zh-CN" altLang="en-US" noProof="1"/>
              <a:t> </a:t>
            </a:r>
          </a:p>
        </p:txBody>
      </p:sp>
      <p:sp>
        <p:nvSpPr>
          <p:cNvPr id="17410" name="内容占位符 18434"/>
          <p:cNvSpPr>
            <a:spLocks noGrp="1" noChangeArrowheads="1"/>
          </p:cNvSpPr>
          <p:nvPr>
            <p:ph idx="1"/>
          </p:nvPr>
        </p:nvSpPr>
        <p:spPr>
          <a:xfrm>
            <a:off x="420688" y="1489075"/>
            <a:ext cx="8543925" cy="5167313"/>
          </a:xfrm>
        </p:spPr>
        <p:txBody>
          <a:bodyPr/>
          <a:lstStyle/>
          <a:p>
            <a:r>
              <a:rPr lang="en-US" altLang="zh-CN" sz="4400" b="1" dirty="0" smtClean="0">
                <a:solidFill>
                  <a:srgbClr val="002060"/>
                </a:solidFill>
              </a:rPr>
              <a:t>have</a:t>
            </a:r>
            <a:r>
              <a:rPr lang="zh-CN" altLang="en-US" sz="4400" b="1" dirty="0" smtClean="0">
                <a:solidFill>
                  <a:srgbClr val="002060"/>
                </a:solidFill>
              </a:rPr>
              <a:t>／</a:t>
            </a:r>
            <a:r>
              <a:rPr lang="en-US" altLang="zh-CN" sz="4400" b="1" dirty="0" smtClean="0">
                <a:solidFill>
                  <a:srgbClr val="002060"/>
                </a:solidFill>
              </a:rPr>
              <a:t>has been</a:t>
            </a:r>
            <a:r>
              <a:rPr lang="zh-CN" altLang="en-US" sz="4400" b="1" dirty="0" smtClean="0">
                <a:solidFill>
                  <a:srgbClr val="002060"/>
                </a:solidFill>
              </a:rPr>
              <a:t>＋</a:t>
            </a:r>
            <a:r>
              <a:rPr lang="en-US" altLang="zh-CN" sz="4400" b="1" dirty="0" smtClean="0">
                <a:solidFill>
                  <a:srgbClr val="002060"/>
                </a:solidFill>
              </a:rPr>
              <a:t>taught (p.p) </a:t>
            </a:r>
          </a:p>
          <a:p>
            <a:pPr algn="l"/>
            <a:r>
              <a:rPr lang="en-US" altLang="zh-CN" sz="4400" b="1" dirty="0" smtClean="0">
                <a:solidFill>
                  <a:srgbClr val="002060"/>
                </a:solidFill>
              </a:rPr>
              <a:t>The Present Perfect Tense </a:t>
            </a:r>
          </a:p>
          <a:p>
            <a:pPr algn="l"/>
            <a:r>
              <a:rPr lang="en-US" altLang="zh-CN" sz="4400" b="1" u="sng" dirty="0" smtClean="0">
                <a:solidFill>
                  <a:srgbClr val="002060"/>
                </a:solidFill>
              </a:rPr>
              <a:t>has been taught</a:t>
            </a:r>
            <a:r>
              <a:rPr lang="en-US" altLang="zh-CN" sz="4400" b="1" dirty="0" smtClean="0">
                <a:solidFill>
                  <a:srgbClr val="002060"/>
                </a:solidFill>
              </a:rPr>
              <a:t> two years </a:t>
            </a:r>
          </a:p>
          <a:p>
            <a:pPr algn="l"/>
            <a:r>
              <a:rPr lang="en-US" altLang="zh-CN" sz="4400" b="1" dirty="0" smtClean="0">
                <a:solidFill>
                  <a:srgbClr val="002060"/>
                </a:solidFill>
              </a:rPr>
              <a:t>before.</a:t>
            </a:r>
          </a:p>
        </p:txBody>
      </p:sp>
      <p:pic>
        <p:nvPicPr>
          <p:cNvPr id="17411" name="图片 1" descr="2014071715052277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2800" y="4495800"/>
            <a:ext cx="47672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xfrm>
            <a:off x="419100" y="715962"/>
            <a:ext cx="8291512" cy="698500"/>
          </a:xfrm>
        </p:spPr>
        <p:txBody>
          <a:bodyPr anchor="ctr"/>
          <a:lstStyle/>
          <a:p>
            <a:pPr fontAlgn="auto"/>
            <a:r>
              <a:rPr lang="zh-CN" altLang="en-US" sz="3600" noProof="1"/>
              <a:t>三、被动语态的用法</a:t>
            </a:r>
            <a:r>
              <a:rPr lang="zh-CN" altLang="en-US" noProof="1"/>
              <a:t> </a:t>
            </a:r>
          </a:p>
        </p:txBody>
      </p:sp>
      <p:sp>
        <p:nvSpPr>
          <p:cNvPr id="18434" name="内容占位符 19458"/>
          <p:cNvSpPr>
            <a:spLocks noGrp="1" noChangeArrowheads="1"/>
          </p:cNvSpPr>
          <p:nvPr>
            <p:ph idx="1"/>
          </p:nvPr>
        </p:nvSpPr>
        <p:spPr>
          <a:xfrm>
            <a:off x="419100" y="1489075"/>
            <a:ext cx="8291513" cy="5208588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solidFill>
                  <a:srgbClr val="002060"/>
                </a:solidFill>
              </a:rPr>
              <a:t>(1)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不知道或没有必要说明动作的执行者是谁</a:t>
            </a:r>
          </a:p>
          <a:p>
            <a:pPr algn="l"/>
            <a:r>
              <a:rPr lang="en-US" altLang="zh-CN" sz="3600" b="1" dirty="0" smtClean="0">
                <a:solidFill>
                  <a:srgbClr val="002060"/>
                </a:solidFill>
              </a:rPr>
              <a:t>eg. Some new computers </a:t>
            </a:r>
            <a:r>
              <a:rPr lang="en-US" altLang="zh-CN" sz="3600" b="1" u="sng" dirty="0" smtClean="0">
                <a:solidFill>
                  <a:srgbClr val="002060"/>
                </a:solidFill>
              </a:rPr>
              <a:t>were stolen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 last night. </a:t>
            </a:r>
          </a:p>
        </p:txBody>
      </p:sp>
      <p:pic>
        <p:nvPicPr>
          <p:cNvPr id="18435" name="图片 2" descr="office6\wpsassist\cache\A000220150319J96PP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4724400"/>
            <a:ext cx="22098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3" descr="office6\wpsassist\cache\A000220150319G47PPI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4495800"/>
            <a:ext cx="3048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5" descr="office6\wpsassist\cache\A000220150319F83PP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4572000"/>
            <a:ext cx="30480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内容占位符 20482"/>
          <p:cNvSpPr>
            <a:spLocks noGrp="1" noChangeArrowheads="1"/>
          </p:cNvSpPr>
          <p:nvPr>
            <p:ph idx="1"/>
          </p:nvPr>
        </p:nvSpPr>
        <p:spPr>
          <a:xfrm>
            <a:off x="419100" y="614363"/>
            <a:ext cx="8291513" cy="5608637"/>
          </a:xfrm>
        </p:spPr>
        <p:txBody>
          <a:bodyPr/>
          <a:lstStyle/>
          <a:p>
            <a:pPr algn="l"/>
            <a:r>
              <a:rPr lang="en-US" altLang="zh-CN" sz="4000" b="1" dirty="0" smtClean="0">
                <a:solidFill>
                  <a:srgbClr val="002060"/>
                </a:solidFill>
              </a:rPr>
              <a:t>(2)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强调动作的承受者，而不强调动作的执行者。</a:t>
            </a:r>
          </a:p>
          <a:p>
            <a:pPr algn="l"/>
            <a:r>
              <a:rPr lang="en-US" altLang="zh-CN" sz="4000" b="1" dirty="0" smtClean="0">
                <a:solidFill>
                  <a:srgbClr val="002060"/>
                </a:solidFill>
              </a:rPr>
              <a:t>eg. The window</a:t>
            </a:r>
            <a:r>
              <a:rPr lang="en-US" altLang="zh-CN" sz="4000" b="1" u="sng" dirty="0" smtClean="0">
                <a:solidFill>
                  <a:srgbClr val="002060"/>
                </a:solidFill>
              </a:rPr>
              <a:t> was broken</a:t>
            </a:r>
            <a:r>
              <a:rPr lang="en-US" altLang="zh-CN" sz="4000" b="1" dirty="0" smtClean="0">
                <a:solidFill>
                  <a:srgbClr val="002060"/>
                </a:solidFill>
              </a:rPr>
              <a:t> by</a:t>
            </a:r>
          </a:p>
          <a:p>
            <a:pPr algn="l"/>
            <a:r>
              <a:rPr lang="en-US" altLang="zh-CN" sz="4000" b="1" dirty="0" smtClean="0">
                <a:solidFill>
                  <a:srgbClr val="002060"/>
                </a:solidFill>
              </a:rPr>
              <a:t>      Mike </a:t>
            </a:r>
          </a:p>
        </p:txBody>
      </p:sp>
      <p:pic>
        <p:nvPicPr>
          <p:cNvPr id="19458" name="图片 12" descr="fsi-1255022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0588" y="3884613"/>
            <a:ext cx="76215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内容占位符 21506"/>
          <p:cNvSpPr>
            <a:spLocks noGrp="1" noChangeArrowheads="1"/>
          </p:cNvSpPr>
          <p:nvPr>
            <p:ph idx="1"/>
          </p:nvPr>
        </p:nvSpPr>
        <p:spPr>
          <a:xfrm>
            <a:off x="419100" y="552450"/>
            <a:ext cx="8291513" cy="5670550"/>
          </a:xfrm>
        </p:spPr>
        <p:txBody>
          <a:bodyPr/>
          <a:lstStyle/>
          <a:p>
            <a:pPr algn="l"/>
            <a:r>
              <a:rPr lang="zh-CN" altLang="en-US" sz="4400" b="1" dirty="0" smtClean="0">
                <a:solidFill>
                  <a:srgbClr val="002060"/>
                </a:solidFill>
              </a:rPr>
              <a:t>歌诀：谁做的动作不知道，说出谁做的没有必要； 动作承受者需强调，被动语态运用到。 </a:t>
            </a:r>
          </a:p>
        </p:txBody>
      </p:sp>
      <p:pic>
        <p:nvPicPr>
          <p:cNvPr id="20482" name="图片 12" descr="u=1441643964,1314238868&amp;fm=21&amp;gp=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3514725"/>
            <a:ext cx="86375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2529"/>
          <p:cNvSpPr>
            <a:spLocks noGrp="1"/>
          </p:cNvSpPr>
          <p:nvPr>
            <p:ph type="title"/>
          </p:nvPr>
        </p:nvSpPr>
        <p:spPr>
          <a:xfrm>
            <a:off x="419100" y="715962"/>
            <a:ext cx="8291512" cy="698500"/>
          </a:xfrm>
        </p:spPr>
        <p:txBody>
          <a:bodyPr anchor="ctr"/>
          <a:lstStyle/>
          <a:p>
            <a:pPr fontAlgn="auto"/>
            <a:r>
              <a:rPr lang="zh-CN" altLang="en-US" sz="3600" noProof="1"/>
              <a:t>四、主动语态变被动语态的方法 </a:t>
            </a:r>
          </a:p>
        </p:txBody>
      </p:sp>
      <p:sp>
        <p:nvSpPr>
          <p:cNvPr id="21506" name="内容占位符 22530"/>
          <p:cNvSpPr>
            <a:spLocks noGrp="1" noChangeArrowheads="1"/>
          </p:cNvSpPr>
          <p:nvPr>
            <p:ph idx="1"/>
          </p:nvPr>
        </p:nvSpPr>
        <p:spPr>
          <a:xfrm>
            <a:off x="419100" y="1489075"/>
            <a:ext cx="8291513" cy="5208588"/>
          </a:xfrm>
        </p:spPr>
        <p:txBody>
          <a:bodyPr/>
          <a:lstStyle/>
          <a:p>
            <a:pPr algn="l"/>
            <a:r>
              <a:rPr lang="en-US" altLang="zh-CN" sz="3600" dirty="0" smtClean="0">
                <a:solidFill>
                  <a:srgbClr val="002060"/>
                </a:solidFill>
              </a:rPr>
              <a:t>(1)</a:t>
            </a:r>
            <a:r>
              <a:rPr lang="zh-CN" altLang="en-US" sz="3600" dirty="0" smtClean="0">
                <a:solidFill>
                  <a:srgbClr val="002060"/>
                </a:solidFill>
              </a:rPr>
              <a:t>把主动语态的宾语变为被动语态的主语。 </a:t>
            </a:r>
          </a:p>
          <a:p>
            <a:pPr algn="l"/>
            <a:r>
              <a:rPr lang="en-US" altLang="zh-CN" sz="3600" dirty="0" smtClean="0">
                <a:solidFill>
                  <a:srgbClr val="002060"/>
                </a:solidFill>
              </a:rPr>
              <a:t>(2)</a:t>
            </a:r>
            <a:r>
              <a:rPr lang="zh-CN" altLang="en-US" sz="3600" dirty="0" smtClean="0">
                <a:solidFill>
                  <a:srgbClr val="002060"/>
                </a:solidFill>
              </a:rPr>
              <a:t>把谓语变成被动结构</a:t>
            </a:r>
            <a:r>
              <a:rPr lang="en-US" altLang="zh-CN" sz="3600" dirty="0" smtClean="0">
                <a:solidFill>
                  <a:srgbClr val="002060"/>
                </a:solidFill>
              </a:rPr>
              <a:t>(</a:t>
            </a:r>
            <a:r>
              <a:rPr lang="en-US" altLang="zh-CN" sz="3600" dirty="0" smtClean="0">
                <a:solidFill>
                  <a:srgbClr val="FF0000"/>
                </a:solidFill>
              </a:rPr>
              <a:t>be</a:t>
            </a:r>
            <a:r>
              <a:rPr lang="zh-CN" altLang="en-US" sz="3600" dirty="0" smtClean="0">
                <a:solidFill>
                  <a:srgbClr val="002060"/>
                </a:solidFill>
              </a:rPr>
              <a:t>＋过去分词</a:t>
            </a:r>
            <a:r>
              <a:rPr lang="en-US" altLang="zh-CN" sz="3600" dirty="0" smtClean="0">
                <a:solidFill>
                  <a:srgbClr val="002060"/>
                </a:solidFill>
              </a:rPr>
              <a:t>)</a:t>
            </a:r>
            <a:br>
              <a:rPr lang="en-US" altLang="zh-CN" sz="3600" dirty="0" smtClean="0">
                <a:solidFill>
                  <a:srgbClr val="002060"/>
                </a:solidFill>
              </a:rPr>
            </a:br>
            <a:r>
              <a:rPr lang="en-US" altLang="zh-CN" sz="3600" dirty="0" smtClean="0">
                <a:solidFill>
                  <a:srgbClr val="002060"/>
                </a:solidFill>
              </a:rPr>
              <a:t>(</a:t>
            </a:r>
            <a:r>
              <a:rPr lang="zh-CN" altLang="en-US" sz="3600" dirty="0" smtClean="0">
                <a:solidFill>
                  <a:srgbClr val="002060"/>
                </a:solidFill>
              </a:rPr>
              <a:t>根据被动语态句子里的主语的人称和数，以及原来主动语态句子中动词的时态来决定</a:t>
            </a:r>
            <a:r>
              <a:rPr lang="en-US" altLang="zh-CN" sz="3600" dirty="0" smtClean="0">
                <a:solidFill>
                  <a:srgbClr val="FF0000"/>
                </a:solidFill>
              </a:rPr>
              <a:t>be</a:t>
            </a:r>
            <a:r>
              <a:rPr lang="zh-CN" altLang="en-US" sz="3600" dirty="0" smtClean="0">
                <a:solidFill>
                  <a:srgbClr val="002060"/>
                </a:solidFill>
              </a:rPr>
              <a:t>的形式</a:t>
            </a:r>
            <a:r>
              <a:rPr lang="en-US" altLang="zh-CN" sz="3600" dirty="0" smtClean="0">
                <a:solidFill>
                  <a:srgbClr val="002060"/>
                </a:solidFill>
              </a:rPr>
              <a:t>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xfrm>
            <a:off x="304912" y="990664"/>
            <a:ext cx="8291512" cy="698500"/>
          </a:xfrm>
        </p:spPr>
        <p:txBody>
          <a:bodyPr anchor="ctr">
            <a:normAutofit fontScale="90000"/>
          </a:bodyPr>
          <a:lstStyle/>
          <a:p>
            <a:pPr fontAlgn="auto"/>
            <a:r>
              <a:rPr lang="zh-CN" altLang="en-US" sz="4800" noProof="1"/>
              <a:t>学     习    目    标</a:t>
            </a:r>
            <a:r>
              <a:rPr lang="zh-CN" altLang="en-US" noProof="1"/>
              <a:t> </a:t>
            </a:r>
          </a:p>
        </p:txBody>
      </p:sp>
      <p:sp>
        <p:nvSpPr>
          <p:cNvPr id="4098" name="内容占位符 5122"/>
          <p:cNvSpPr>
            <a:spLocks noGrp="1"/>
          </p:cNvSpPr>
          <p:nvPr>
            <p:ph idx="1"/>
          </p:nvPr>
        </p:nvSpPr>
        <p:spPr>
          <a:xfrm>
            <a:off x="533506" y="1630328"/>
            <a:ext cx="8291513" cy="4160872"/>
          </a:xfrm>
        </p:spPr>
        <p:txBody>
          <a:bodyPr/>
          <a:lstStyle/>
          <a:p>
            <a:pPr marL="0" indent="0" algn="l" fontAlgn="auto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en-US" sz="2800" b="1" noProof="1">
                <a:solidFill>
                  <a:srgbClr val="002060"/>
                </a:solidFill>
              </a:rPr>
              <a:t>掌握：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noProof="1">
                <a:solidFill>
                  <a:srgbClr val="002060"/>
                </a:solidFill>
              </a:rPr>
              <a:t>1.Students learn new words and phrases. 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noProof="1">
                <a:solidFill>
                  <a:srgbClr val="002060"/>
                </a:solidFill>
              </a:rPr>
              <a:t>2.Students understand and use the Passive Voice</a:t>
            </a:r>
            <a:r>
              <a:rPr lang="en-US" altLang="zh-CN" sz="1800" noProof="1">
                <a:solidFill>
                  <a:srgbClr val="002060"/>
                </a:solidFill>
              </a:rPr>
              <a:t> .</a:t>
            </a:r>
          </a:p>
        </p:txBody>
      </p:sp>
      <p:sp>
        <p:nvSpPr>
          <p:cNvPr id="4099" name="矩形 5124"/>
          <p:cNvSpPr>
            <a:spLocks noChangeArrowheads="1"/>
          </p:cNvSpPr>
          <p:nvPr/>
        </p:nvSpPr>
        <p:spPr bwMode="auto">
          <a:xfrm>
            <a:off x="914400" y="5424488"/>
            <a:ext cx="24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内容占位符 23554"/>
          <p:cNvSpPr>
            <a:spLocks noGrp="1" noChangeArrowheads="1"/>
          </p:cNvSpPr>
          <p:nvPr>
            <p:ph idx="1"/>
          </p:nvPr>
        </p:nvSpPr>
        <p:spPr>
          <a:xfrm>
            <a:off x="419100" y="482600"/>
            <a:ext cx="8291513" cy="5740400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solidFill>
                  <a:srgbClr val="002060"/>
                </a:solidFill>
              </a:rPr>
              <a:t>(3)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把主动语态中的主语放在介词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by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之后作宾语，将主格改为宾格。</a:t>
            </a:r>
          </a:p>
          <a:p>
            <a:pPr algn="l"/>
            <a:r>
              <a:rPr lang="en-US" altLang="zh-CN" sz="3600" b="1" dirty="0" smtClean="0">
                <a:solidFill>
                  <a:srgbClr val="002060"/>
                </a:solidFill>
              </a:rPr>
              <a:t>eg. All the people laughed at him.        He was laughed at by all the people. </a:t>
            </a:r>
          </a:p>
        </p:txBody>
      </p:sp>
      <p:pic>
        <p:nvPicPr>
          <p:cNvPr id="22530" name="图片 12" descr="1630000105140613790413409516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3717925"/>
            <a:ext cx="829151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4577"/>
          <p:cNvSpPr>
            <a:spLocks noGrp="1"/>
          </p:cNvSpPr>
          <p:nvPr>
            <p:ph type="title"/>
          </p:nvPr>
        </p:nvSpPr>
        <p:spPr>
          <a:xfrm>
            <a:off x="457200" y="380683"/>
            <a:ext cx="8291512" cy="698500"/>
          </a:xfrm>
        </p:spPr>
        <p:txBody>
          <a:bodyPr anchor="ctr">
            <a:noAutofit/>
          </a:bodyPr>
          <a:lstStyle/>
          <a:p>
            <a:pPr fontAlgn="auto"/>
            <a:r>
              <a:rPr sz="4000" noProof="1"/>
              <a:t>被动语态专项练习</a:t>
            </a:r>
          </a:p>
        </p:txBody>
      </p:sp>
      <p:sp>
        <p:nvSpPr>
          <p:cNvPr id="23554" name="内容占位符 24578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601075" cy="5749925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solidFill>
                  <a:srgbClr val="002060"/>
                </a:solidFill>
              </a:rPr>
              <a:t>(    ) 1.The People's Republic of China __ on October 1, 1949. </a:t>
            </a:r>
          </a:p>
          <a:p>
            <a:pPr algn="l"/>
            <a:r>
              <a:rPr lang="en-US" altLang="zh-CN" sz="3600" b="1" dirty="0" smtClean="0">
                <a:solidFill>
                  <a:srgbClr val="002060"/>
                </a:solidFill>
              </a:rPr>
              <a:t>A. found           B. was founded </a:t>
            </a:r>
          </a:p>
          <a:p>
            <a:pPr algn="l"/>
            <a:r>
              <a:rPr lang="en-US" altLang="zh-CN" sz="3600" b="1" dirty="0" smtClean="0">
                <a:solidFill>
                  <a:srgbClr val="002060"/>
                </a:solidFill>
              </a:rPr>
              <a:t>C. is founded   D. was found</a:t>
            </a:r>
          </a:p>
          <a:p>
            <a:pPr algn="l"/>
            <a:r>
              <a:rPr lang="en-US" altLang="zh-CN" sz="3600" b="1" dirty="0" smtClean="0">
                <a:solidFill>
                  <a:srgbClr val="002060"/>
                </a:solidFill>
              </a:rPr>
              <a:t>(    ) 2. English ____ in Canada. </a:t>
            </a:r>
          </a:p>
          <a:p>
            <a:pPr algn="l"/>
            <a:r>
              <a:rPr lang="en-US" altLang="zh-CN" sz="3600" b="1" dirty="0" smtClean="0">
                <a:solidFill>
                  <a:srgbClr val="002060"/>
                </a:solidFill>
              </a:rPr>
              <a:t>A. speaks        B. are spoken </a:t>
            </a:r>
          </a:p>
          <a:p>
            <a:pPr algn="l"/>
            <a:r>
              <a:rPr lang="en-US" altLang="zh-CN" sz="3600" b="1" dirty="0" smtClean="0">
                <a:solidFill>
                  <a:srgbClr val="002060"/>
                </a:solidFill>
              </a:rPr>
              <a:t>C. is speaking D. is spoken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90600" y="838200"/>
            <a:ext cx="7905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FF0000"/>
                </a:solidFill>
                <a:ea typeface="微软雅黑" panose="020B0503020204020204" pitchFamily="34" charset="-122"/>
              </a:rPr>
              <a:t>B </a:t>
            </a:r>
            <a:r>
              <a:rPr lang="en-US" altLang="zh-CN" sz="1400" dirty="0">
                <a:ea typeface="微软雅黑" panose="020B0503020204020204" pitchFamily="34" charset="-122"/>
              </a:rPr>
              <a:t>  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90600" y="3962400"/>
            <a:ext cx="7397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FF0000"/>
                </a:solidFill>
                <a:ea typeface="微软雅黑" panose="020B0503020204020204" pitchFamily="34" charset="-122"/>
              </a:rPr>
              <a:t>D </a:t>
            </a:r>
            <a:r>
              <a:rPr lang="en-US" altLang="zh-CN" sz="1400" dirty="0"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23557" name="图片 3" descr="office6\wpsassist\cache\A000220150318D69PP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4800" y="3524250"/>
            <a:ext cx="89693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453438" cy="5657850"/>
          </a:xfrm>
        </p:spPr>
        <p:txBody>
          <a:bodyPr/>
          <a:lstStyle/>
          <a:p>
            <a:pPr marL="27305" lvl="2" indent="0"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002060"/>
                </a:solidFill>
              </a:rPr>
              <a:t>  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(    ) 3 .This English song___ by the girls</a:t>
            </a:r>
          </a:p>
          <a:p>
            <a:pPr marL="27305" lvl="2" indent="0"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002060"/>
                </a:solidFill>
              </a:rPr>
              <a:t>           after class. </a:t>
            </a:r>
          </a:p>
          <a:p>
            <a:pPr indent="0" algn="l">
              <a:buFont typeface="Wingdings 2" panose="05020102010507070707" pitchFamily="18" charset="2"/>
              <a:buNone/>
            </a:pPr>
            <a:r>
              <a:rPr lang="zh-CN" altLang="en-US" sz="3200" b="1" dirty="0" smtClean="0">
                <a:solidFill>
                  <a:srgbClr val="002060"/>
                </a:solidFill>
              </a:rPr>
              <a:t>       A. often sings     B. often sang </a:t>
            </a:r>
          </a:p>
          <a:p>
            <a:pPr indent="0" algn="l">
              <a:buFont typeface="Wingdings 2" panose="05020102010507070707" pitchFamily="18" charset="2"/>
              <a:buNone/>
            </a:pPr>
            <a:r>
              <a:rPr lang="zh-CN" altLang="en-US" sz="3200" b="1" dirty="0" smtClean="0">
                <a:solidFill>
                  <a:srgbClr val="002060"/>
                </a:solidFill>
              </a:rPr>
              <a:t>       C. is often sang  D. is often sung</a:t>
            </a:r>
          </a:p>
          <a:p>
            <a:pPr indent="0" algn="l">
              <a:buFont typeface="Wingdings 2" panose="05020102010507070707" pitchFamily="18" charset="2"/>
              <a:buNone/>
            </a:pPr>
            <a:r>
              <a:rPr lang="zh-CN" altLang="en-US" sz="3200" b="1" dirty="0" smtClean="0">
                <a:solidFill>
                  <a:srgbClr val="002060"/>
                </a:solidFill>
              </a:rPr>
              <a:t>(    ) 4. This kind of car ___ in Japan. </a:t>
            </a:r>
          </a:p>
          <a:p>
            <a:pPr indent="0" algn="l">
              <a:buFont typeface="Wingdings 2" panose="05020102010507070707" pitchFamily="18" charset="2"/>
              <a:buNone/>
            </a:pPr>
            <a:r>
              <a:rPr lang="zh-CN" altLang="en-US" sz="3200" b="1" dirty="0" smtClean="0">
                <a:solidFill>
                  <a:srgbClr val="002060"/>
                </a:solidFill>
              </a:rPr>
              <a:t>       A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. 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makes       B. made </a:t>
            </a:r>
          </a:p>
          <a:p>
            <a:pPr indent="0" algn="l">
              <a:buFont typeface="Wingdings 2" panose="05020102010507070707" pitchFamily="18" charset="2"/>
              <a:buNone/>
            </a:pPr>
            <a:r>
              <a:rPr lang="zh-CN" altLang="en-US" sz="3200" b="1" dirty="0" smtClean="0">
                <a:solidFill>
                  <a:srgbClr val="002060"/>
                </a:solidFill>
              </a:rPr>
              <a:t>      C. is making  D. is made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85800" y="533400"/>
            <a:ext cx="698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FF0000"/>
                </a:solidFill>
                <a:ea typeface="微软雅黑" panose="020B0503020204020204" pitchFamily="34" charset="-122"/>
              </a:rPr>
              <a:t>D</a:t>
            </a:r>
            <a:r>
              <a:rPr lang="en-US" altLang="zh-CN" sz="1400" dirty="0"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85800" y="3200400"/>
            <a:ext cx="9461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FF0000"/>
                </a:solidFill>
                <a:ea typeface="微软雅黑" panose="020B0503020204020204" pitchFamily="34" charset="-122"/>
              </a:rPr>
              <a:t>D  </a:t>
            </a:r>
            <a:r>
              <a:rPr lang="en-US" altLang="zh-CN" sz="1400" dirty="0"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24580" name="图片 16" descr="office6\wpsassist\cache\A000220150318I78PP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0" y="4586288"/>
            <a:ext cx="161448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419100" y="739775"/>
            <a:ext cx="8291513" cy="5483225"/>
          </a:xfrm>
        </p:spPr>
        <p:txBody>
          <a:bodyPr/>
          <a:lstStyle/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(    ) 5. New computers ___ all over the 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      world. 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  A. is used     B. are using 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 C. are used   D. have used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(    ) 6. Our room must ___ clean. 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 A. keep           B. be kept 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 C. to be kept  D. to keep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914400" y="609600"/>
            <a:ext cx="8413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FF0000"/>
                </a:solidFill>
                <a:ea typeface="微软雅黑" panose="020B0503020204020204" pitchFamily="34" charset="-122"/>
              </a:rPr>
              <a:t>C </a:t>
            </a:r>
            <a:r>
              <a:rPr lang="en-US" altLang="zh-CN" sz="1400" dirty="0">
                <a:ea typeface="微软雅黑" panose="020B0503020204020204" pitchFamily="34" charset="-122"/>
              </a:rPr>
              <a:t>  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914400" y="3505200"/>
            <a:ext cx="8413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FF0000"/>
                </a:solidFill>
                <a:ea typeface="微软雅黑" panose="020B0503020204020204" pitchFamily="34" charset="-122"/>
              </a:rPr>
              <a:t>B </a:t>
            </a:r>
            <a:r>
              <a:rPr lang="en-US" altLang="zh-CN" sz="1400" dirty="0">
                <a:ea typeface="微软雅黑" panose="020B0503020204020204" pitchFamily="34" charset="-122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929688" cy="6384925"/>
          </a:xfrm>
        </p:spPr>
        <p:txBody>
          <a:bodyPr/>
          <a:lstStyle/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(    ) 7. -I'd like to buy that coat.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     -I'm sorry. ___. 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 A. it sold                B. it's selling 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C. It's been sold    D. it had been sold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(    ) 8. A new house ___ at the corner of 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 the road. 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A. is building   B. is being built 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C. been built    D. be building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85800" y="76200"/>
            <a:ext cx="1144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FF0000"/>
                </a:solidFill>
                <a:ea typeface="微软雅黑" panose="020B0503020204020204" pitchFamily="34" charset="-122"/>
              </a:rPr>
              <a:t>C  </a:t>
            </a:r>
            <a:r>
              <a:rPr lang="en-US" altLang="zh-CN" sz="1400" dirty="0">
                <a:ea typeface="微软雅黑" panose="020B0503020204020204" pitchFamily="34" charset="-122"/>
              </a:rPr>
              <a:t>     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85800" y="3200400"/>
            <a:ext cx="8969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FF0000"/>
                </a:solidFill>
                <a:ea typeface="微软雅黑" panose="020B0503020204020204" pitchFamily="34" charset="-122"/>
              </a:rPr>
              <a:t>B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419100" y="385763"/>
            <a:ext cx="8291513" cy="5837237"/>
          </a:xfrm>
        </p:spPr>
        <p:txBody>
          <a:bodyPr/>
          <a:lstStyle/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(    ) 9. The key ___ on the table when I 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   leave. 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 A. was left      B. will be left 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 C. is left          D. has been left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(    ) 10.Doctors ___ in every part of the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  world. 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 A. need             B. are needing 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C. are needed   D. will need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914400" y="228600"/>
            <a:ext cx="8191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FF0000"/>
                </a:solidFill>
                <a:ea typeface="微软雅黑" panose="020B0503020204020204" pitchFamily="34" charset="-122"/>
              </a:rPr>
              <a:t>A </a:t>
            </a:r>
            <a:r>
              <a:rPr lang="en-US" altLang="zh-CN" sz="1400" dirty="0">
                <a:ea typeface="微软雅黑" panose="020B0503020204020204" pitchFamily="34" charset="-122"/>
              </a:rPr>
              <a:t>  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914400" y="3276600"/>
            <a:ext cx="890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FF0000"/>
                </a:solidFill>
                <a:ea typeface="微软雅黑" panose="020B0503020204020204" pitchFamily="34" charset="-122"/>
              </a:rPr>
              <a:t>C </a:t>
            </a:r>
            <a:r>
              <a:rPr lang="en-US" altLang="zh-CN" sz="1400" dirty="0">
                <a:ea typeface="微软雅黑" panose="020B0503020204020204" pitchFamily="34" charset="-122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182563" y="485775"/>
            <a:ext cx="8858250" cy="5737225"/>
          </a:xfrm>
        </p:spPr>
        <p:txBody>
          <a:bodyPr/>
          <a:lstStyle/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(    )11. His new book___ next month.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A. will be published    B. is publishing 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C. is being published  D. has bee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n</a:t>
            </a:r>
          </a:p>
          <a:p>
            <a:pPr algn="l"/>
            <a:r>
              <a:rPr lang="en-US" altLang="zh-CN" sz="3200" b="1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zh-CN" altLang="en-US" sz="3200" b="1" smtClean="0">
                <a:solidFill>
                  <a:srgbClr val="002060"/>
                </a:solidFill>
              </a:rPr>
              <a:t>published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(    ) 12. Japanese ___ in every country. 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 A. is not spoken    B. are spoken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   C. is speaking        D. is not speaking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62000" y="304800"/>
            <a:ext cx="5873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FF0000"/>
                </a:solidFill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85800" y="3276600"/>
            <a:ext cx="9175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b="1" dirty="0">
                <a:solidFill>
                  <a:srgbClr val="FF0000"/>
                </a:solidFill>
                <a:ea typeface="微软雅黑" panose="020B0503020204020204" pitchFamily="34" charset="-122"/>
              </a:rPr>
              <a:t>A </a:t>
            </a:r>
            <a:r>
              <a:rPr lang="en-US" altLang="zh-CN" sz="1400" dirty="0">
                <a:ea typeface="微软雅黑" panose="020B0503020204020204" pitchFamily="34" charset="-122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419100" y="600075"/>
            <a:ext cx="8291513" cy="5622925"/>
          </a:xfrm>
        </p:spPr>
        <p:txBody>
          <a:bodyPr/>
          <a:lstStyle/>
          <a:p>
            <a:pPr algn="l"/>
            <a:r>
              <a:rPr lang="zh-CN" altLang="en-US" sz="3600" b="1" smtClean="0">
                <a:solidFill>
                  <a:srgbClr val="002060"/>
                </a:solidFill>
              </a:rPr>
              <a:t>(    ) 13. These papers___yet. </a:t>
            </a:r>
          </a:p>
          <a:p>
            <a:pPr algn="l"/>
            <a:r>
              <a:rPr lang="zh-CN" altLang="en-US" sz="3600" b="1" smtClean="0">
                <a:solidFill>
                  <a:srgbClr val="002060"/>
                </a:solidFill>
              </a:rPr>
              <a:t>A. have not written </a:t>
            </a:r>
          </a:p>
          <a:p>
            <a:pPr algn="l"/>
            <a:r>
              <a:rPr lang="zh-CN" altLang="en-US" sz="3600" b="1" smtClean="0">
                <a:solidFill>
                  <a:srgbClr val="002060"/>
                </a:solidFill>
              </a:rPr>
              <a:t>B. have not been written </a:t>
            </a:r>
          </a:p>
          <a:p>
            <a:pPr algn="l"/>
            <a:r>
              <a:rPr lang="zh-CN" altLang="en-US" sz="3600" b="1" smtClean="0">
                <a:solidFill>
                  <a:srgbClr val="002060"/>
                </a:solidFill>
              </a:rPr>
              <a:t>C. has not written</a:t>
            </a:r>
          </a:p>
          <a:p>
            <a:pPr algn="l"/>
            <a:r>
              <a:rPr lang="zh-CN" altLang="en-US" sz="3600" b="1" smtClean="0">
                <a:solidFill>
                  <a:srgbClr val="002060"/>
                </a:solidFill>
              </a:rPr>
              <a:t> D. has not been written</a:t>
            </a:r>
          </a:p>
          <a:p>
            <a:pPr algn="l"/>
            <a:endParaRPr lang="zh-CN" altLang="en-US" sz="3600" b="1" smtClean="0">
              <a:solidFill>
                <a:srgbClr val="002060"/>
              </a:solidFill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990600" y="533400"/>
            <a:ext cx="6492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FF0000"/>
                </a:solidFill>
                <a:ea typeface="微软雅黑" panose="020B0503020204020204" pitchFamily="34" charset="-122"/>
              </a:rPr>
              <a:t>B</a:t>
            </a:r>
            <a:r>
              <a:rPr lang="en-US" altLang="zh-CN" sz="1400" dirty="0">
                <a:ea typeface="微软雅黑" panose="020B0503020204020204" pitchFamily="34" charset="-122"/>
              </a:rPr>
              <a:t>  </a:t>
            </a:r>
          </a:p>
        </p:txBody>
      </p:sp>
      <p:pic>
        <p:nvPicPr>
          <p:cNvPr id="29699" name="图片 16" descr="3b292df5e0fe9925ef4a183f36a85edf8db1711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350" y="1584325"/>
            <a:ext cx="283210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17" descr="office6\wpsassist\cache\A000220150821B61PPI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5181600"/>
            <a:ext cx="11525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419100" y="1057275"/>
            <a:ext cx="8291513" cy="5165725"/>
          </a:xfrm>
        </p:spPr>
        <p:txBody>
          <a:bodyPr/>
          <a:lstStyle/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(     ) 14. The sports meet ___ be held until next week. 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A. didn't B. won't C. isn't D. doesn't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90600" y="914400"/>
            <a:ext cx="7397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FF0000"/>
                </a:solidFill>
                <a:ea typeface="微软雅黑" panose="020B0503020204020204" pitchFamily="34" charset="-122"/>
              </a:rPr>
              <a:t>B </a:t>
            </a:r>
            <a:r>
              <a:rPr lang="en-US" altLang="zh-CN" sz="1400" dirty="0"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30723" name="图片 4" descr="04112216234444s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505200"/>
            <a:ext cx="762158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419100" y="552450"/>
            <a:ext cx="8291513" cy="5670550"/>
          </a:xfrm>
        </p:spPr>
        <p:txBody>
          <a:bodyPr/>
          <a:lstStyle/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(     ) 15. -My shoes are worn out.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A. Can't they be mended? 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B. Let me have a look at it. 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C. How much do they cost?</a:t>
            </a:r>
          </a:p>
          <a:p>
            <a:pPr algn="l"/>
            <a:r>
              <a:rPr lang="zh-CN" altLang="en-US" sz="3200" b="1" smtClean="0">
                <a:solidFill>
                  <a:srgbClr val="002060"/>
                </a:solidFill>
              </a:rPr>
              <a:t> D. Can't they mended?</a:t>
            </a:r>
          </a:p>
          <a:p>
            <a:pPr algn="l"/>
            <a:endParaRPr lang="zh-CN" altLang="en-US" sz="3200" b="1" smtClean="0">
              <a:solidFill>
                <a:srgbClr val="002060"/>
              </a:solidFill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914400" y="304800"/>
            <a:ext cx="72231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b="1" dirty="0">
                <a:solidFill>
                  <a:srgbClr val="FF0000"/>
                </a:solidFill>
                <a:ea typeface="微软雅黑" panose="020B0503020204020204" pitchFamily="34" charset="-122"/>
              </a:rPr>
              <a:t>A</a:t>
            </a:r>
            <a:r>
              <a:rPr lang="en-US" altLang="zh-CN" sz="1400" dirty="0">
                <a:ea typeface="微软雅黑" panose="020B0503020204020204" pitchFamily="34" charset="-122"/>
              </a:rPr>
              <a:t>  </a:t>
            </a:r>
          </a:p>
        </p:txBody>
      </p:sp>
      <p:pic>
        <p:nvPicPr>
          <p:cNvPr id="31747" name="图片 15" descr="494e068e604281669079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4397375"/>
            <a:ext cx="79756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内容占位符 6146"/>
          <p:cNvSpPr>
            <a:spLocks noGrp="1" noChangeArrowheads="1"/>
          </p:cNvSpPr>
          <p:nvPr>
            <p:ph idx="1"/>
          </p:nvPr>
        </p:nvSpPr>
        <p:spPr>
          <a:xfrm>
            <a:off x="358773" y="1066862"/>
            <a:ext cx="8543925" cy="1368457"/>
          </a:xfrm>
        </p:spPr>
        <p:txBody>
          <a:bodyPr/>
          <a:lstStyle/>
          <a:p>
            <a:pPr algn="l"/>
            <a:r>
              <a:rPr lang="zh-CN" altLang="en-US" sz="4000" b="1" dirty="0" smtClean="0">
                <a:solidFill>
                  <a:srgbClr val="FF0000"/>
                </a:solidFill>
              </a:rPr>
              <a:t>重点：</a:t>
            </a:r>
            <a:r>
              <a:rPr lang="en-US" altLang="zh-CN" sz="2800" b="1" dirty="0" smtClean="0">
                <a:solidFill>
                  <a:srgbClr val="002060"/>
                </a:solidFill>
                <a:sym typeface="Arial" panose="020B0604020202020204" pitchFamily="34" charset="0"/>
              </a:rPr>
              <a:t>Students learn new words and phrases. </a:t>
            </a:r>
          </a:p>
          <a:p>
            <a:pPr algn="l"/>
            <a:endParaRPr lang="en-US" altLang="zh-CN" sz="1400" dirty="0" smtClean="0">
              <a:solidFill>
                <a:srgbClr val="002060"/>
              </a:solidFill>
            </a:endParaRPr>
          </a:p>
          <a:p>
            <a:pPr algn="l"/>
            <a:endParaRPr lang="zh-CN" altLang="en-US" sz="1400" b="1" dirty="0" smtClean="0">
              <a:solidFill>
                <a:srgbClr val="002060"/>
              </a:solidFill>
            </a:endParaRPr>
          </a:p>
        </p:txBody>
      </p:sp>
      <p:sp>
        <p:nvSpPr>
          <p:cNvPr id="5122" name="矩形 6148"/>
          <p:cNvSpPr/>
          <p:nvPr/>
        </p:nvSpPr>
        <p:spPr>
          <a:xfrm>
            <a:off x="761999" y="2895614"/>
            <a:ext cx="7737475" cy="11387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难点</a:t>
            </a:r>
            <a:r>
              <a:rPr lang="zh-CN" altLang="en-US" sz="40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en-US" altLang="zh-CN" sz="2800" b="1" noProof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cs typeface="+mn-ea"/>
                <a:sym typeface="+mn-ea"/>
              </a:rPr>
              <a:t>Students </a:t>
            </a:r>
            <a:r>
              <a:rPr lang="en-US" altLang="zh-CN" sz="2800" b="1" noProof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cs typeface="+mn-ea"/>
                <a:sym typeface="+mn-ea"/>
              </a:rPr>
              <a:t>understand and use the Passive Voice .</a:t>
            </a:r>
            <a:endParaRPr lang="en-US" altLang="zh-CN" sz="2800" b="1" noProof="1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419100" y="496888"/>
            <a:ext cx="8291513" cy="5726112"/>
          </a:xfrm>
        </p:spPr>
        <p:txBody>
          <a:bodyPr/>
          <a:lstStyle/>
          <a:p>
            <a:pPr algn="l"/>
            <a:r>
              <a:rPr lang="zh-CN" altLang="en-US" sz="4400" b="1" smtClean="0">
                <a:solidFill>
                  <a:srgbClr val="002060"/>
                </a:solidFill>
              </a:rPr>
              <a:t>(   ) 16. ___ the watch been repaired yet? I badly need it. </a:t>
            </a:r>
          </a:p>
          <a:p>
            <a:pPr algn="l"/>
            <a:r>
              <a:rPr lang="zh-CN" altLang="en-US" sz="4400" b="1" smtClean="0">
                <a:solidFill>
                  <a:srgbClr val="002060"/>
                </a:solidFill>
              </a:rPr>
              <a:t>A. Does B. Has C. Is D . Are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90600" y="457200"/>
            <a:ext cx="9302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FF0000"/>
                </a:solidFill>
                <a:ea typeface="微软雅黑" panose="020B0503020204020204" pitchFamily="34" charset="-122"/>
              </a:rPr>
              <a:t>B  </a:t>
            </a:r>
            <a:r>
              <a:rPr lang="en-US" altLang="zh-CN" sz="1400" dirty="0">
                <a:ea typeface="微软雅黑" panose="020B0503020204020204" pitchFamily="34" charset="-122"/>
              </a:rPr>
              <a:t>  </a:t>
            </a:r>
          </a:p>
        </p:txBody>
      </p:sp>
      <p:pic>
        <p:nvPicPr>
          <p:cNvPr id="32771" name="图片 4" descr="Juzi_201512071946374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3489325"/>
            <a:ext cx="752633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" y="553719"/>
            <a:ext cx="8948420" cy="5671185"/>
          </a:xfrm>
          <a:ln>
            <a:miter/>
          </a:ln>
        </p:spPr>
        <p:txBody>
          <a:bodyPr/>
          <a:lstStyle/>
          <a:p>
            <a:pPr marL="17780" lvl="8" indent="0"/>
            <a:r>
              <a:rPr lang="zh-CN" altLang="en-US" sz="4000" b="1" noProof="1">
                <a:solidFill>
                  <a:srgbClr val="002060"/>
                </a:solidFill>
              </a:rPr>
              <a:t>(    ) </a:t>
            </a:r>
            <a:r>
              <a:rPr lang="zh-CN" altLang="en-US" sz="4400" b="1" noProof="1">
                <a:solidFill>
                  <a:srgbClr val="002060"/>
                </a:solidFill>
              </a:rPr>
              <a:t>17. ___ these desks be</a:t>
            </a:r>
          </a:p>
          <a:p>
            <a:pPr marL="17780" lvl="8" indent="0"/>
            <a:r>
              <a:rPr lang="zh-CN" altLang="en-US" sz="4400" b="1" noProof="1">
                <a:solidFill>
                  <a:srgbClr val="002060"/>
                </a:solidFill>
              </a:rPr>
              <a:t>            needed?</a:t>
            </a:r>
            <a:r>
              <a:rPr lang="zh-CN" altLang="en-US" sz="4000" b="1" noProof="1">
                <a:solidFill>
                  <a:srgbClr val="002060"/>
                </a:solidFill>
              </a:rPr>
              <a:t> </a:t>
            </a:r>
          </a:p>
          <a:p>
            <a:pPr indent="0" algn="l" fontAlgn="auto"/>
            <a:r>
              <a:rPr lang="zh-CN" altLang="en-US" sz="4000" b="1" noProof="1">
                <a:solidFill>
                  <a:srgbClr val="002060"/>
                </a:solidFill>
              </a:rPr>
              <a:t>A. Will B. Are C. Has D. Do</a:t>
            </a:r>
          </a:p>
          <a:p>
            <a:pPr indent="0" algn="l" fontAlgn="auto"/>
            <a:endParaRPr lang="zh-CN" altLang="en-US" sz="4000" b="1" noProof="1">
              <a:solidFill>
                <a:srgbClr val="002060"/>
              </a:solidFill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33400" y="304800"/>
            <a:ext cx="7715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b="1" dirty="0">
                <a:solidFill>
                  <a:srgbClr val="FF0000"/>
                </a:solidFill>
                <a:ea typeface="微软雅黑" panose="020B0503020204020204" pitchFamily="34" charset="-122"/>
              </a:rPr>
              <a:t>A</a:t>
            </a:r>
            <a:r>
              <a:rPr lang="en-US" altLang="zh-CN" sz="1400" dirty="0">
                <a:ea typeface="微软雅黑" panose="020B0503020204020204" pitchFamily="34" charset="-122"/>
              </a:rPr>
              <a:t>   </a:t>
            </a:r>
          </a:p>
        </p:txBody>
      </p:sp>
      <p:pic>
        <p:nvPicPr>
          <p:cNvPr id="33795" name="图片 15" descr="013005342709611348315636603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3230563"/>
            <a:ext cx="82550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419100" y="476250"/>
            <a:ext cx="8291513" cy="5746750"/>
          </a:xfrm>
        </p:spPr>
        <p:txBody>
          <a:bodyPr/>
          <a:lstStyle/>
          <a:p>
            <a:pPr algn="l"/>
            <a:r>
              <a:rPr lang="zh-CN" altLang="en-US" sz="4400" b="1" smtClean="0">
                <a:solidFill>
                  <a:srgbClr val="002060"/>
                </a:solidFill>
                <a:sym typeface="Arial" panose="020B0604020202020204" pitchFamily="34" charset="0"/>
              </a:rPr>
              <a:t>(   ) 18. Why ___ to talk about it yesterday?</a:t>
            </a:r>
          </a:p>
          <a:p>
            <a:pPr algn="l"/>
            <a:r>
              <a:rPr lang="zh-CN" altLang="en-US" sz="4400" b="1" smtClean="0">
                <a:solidFill>
                  <a:srgbClr val="002060"/>
                </a:solidFill>
                <a:sym typeface="Arial" panose="020B0604020202020204" pitchFamily="34" charset="0"/>
              </a:rPr>
              <a:t>A. didn't a meeting hold</a:t>
            </a:r>
          </a:p>
          <a:p>
            <a:pPr algn="l"/>
            <a:r>
              <a:rPr lang="zh-CN" altLang="en-US" sz="4400" b="1" smtClean="0">
                <a:solidFill>
                  <a:srgbClr val="002060"/>
                </a:solidFill>
                <a:sym typeface="Arial" panose="020B0604020202020204" pitchFamily="34" charset="0"/>
              </a:rPr>
              <a:t> B. wasn't a meeting held </a:t>
            </a:r>
          </a:p>
          <a:p>
            <a:pPr algn="l"/>
            <a:r>
              <a:rPr lang="zh-CN" altLang="en-US" sz="4400" b="1" smtClean="0">
                <a:solidFill>
                  <a:srgbClr val="002060"/>
                </a:solidFill>
                <a:sym typeface="Arial" panose="020B0604020202020204" pitchFamily="34" charset="0"/>
              </a:rPr>
              <a:t>C. wasn't held a meeting </a:t>
            </a:r>
          </a:p>
          <a:p>
            <a:pPr algn="l"/>
            <a:r>
              <a:rPr lang="zh-CN" altLang="en-US" sz="4400" b="1" smtClean="0">
                <a:solidFill>
                  <a:srgbClr val="002060"/>
                </a:solidFill>
                <a:sym typeface="Arial" panose="020B0604020202020204" pitchFamily="34" charset="0"/>
              </a:rPr>
              <a:t>D. a meeting wasn't held</a:t>
            </a:r>
          </a:p>
          <a:p>
            <a:pPr algn="l"/>
            <a:endParaRPr lang="zh-CN" altLang="en-US" sz="4400" b="1" smtClean="0">
              <a:solidFill>
                <a:srgbClr val="002060"/>
              </a:solidFill>
              <a:sym typeface="Arial" panose="020B0604020202020204" pitchFamily="34" charset="0"/>
            </a:endParaRPr>
          </a:p>
          <a:p>
            <a:pPr algn="l"/>
            <a:endParaRPr lang="zh-CN" altLang="en-US" b="1" smtClean="0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14400" y="457200"/>
            <a:ext cx="7715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b="1" dirty="0">
                <a:solidFill>
                  <a:srgbClr val="FF0000"/>
                </a:solidFill>
                <a:ea typeface="微软雅黑" panose="020B0503020204020204" pitchFamily="34" charset="-122"/>
              </a:rPr>
              <a:t>B</a:t>
            </a:r>
            <a:r>
              <a:rPr lang="en-US" altLang="zh-CN" sz="1400" dirty="0">
                <a:ea typeface="微软雅黑" panose="020B0503020204020204" pitchFamily="34" charset="-122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419100" y="625475"/>
            <a:ext cx="8291513" cy="5597525"/>
          </a:xfrm>
        </p:spPr>
        <p:txBody>
          <a:bodyPr/>
          <a:lstStyle/>
          <a:p>
            <a:pPr algn="l"/>
            <a:r>
              <a:rPr lang="zh-CN" altLang="en-US" sz="4000" b="1" dirty="0" smtClean="0">
                <a:solidFill>
                  <a:srgbClr val="002060"/>
                </a:solidFill>
              </a:rPr>
              <a:t>(    ) 19.Who was the book___? </a:t>
            </a:r>
          </a:p>
          <a:p>
            <a:pPr algn="l"/>
            <a:r>
              <a:rPr lang="zh-CN" altLang="en-US" sz="4000" b="1" dirty="0" smtClean="0">
                <a:solidFill>
                  <a:srgbClr val="002060"/>
                </a:solidFill>
              </a:rPr>
              <a:t>      A. write      B. wrote </a:t>
            </a:r>
          </a:p>
          <a:p>
            <a:pPr algn="l"/>
            <a:r>
              <a:rPr lang="zh-CN" altLang="en-US" sz="4000" b="1" dirty="0" smtClean="0">
                <a:solidFill>
                  <a:srgbClr val="002060"/>
                </a:solidFill>
              </a:rPr>
              <a:t>     C. written   D. written by</a:t>
            </a:r>
          </a:p>
          <a:p>
            <a:pPr algn="l"/>
            <a:r>
              <a:rPr lang="zh-CN" altLang="en-US" sz="4000" b="1" dirty="0" smtClean="0">
                <a:solidFill>
                  <a:srgbClr val="002060"/>
                </a:solidFill>
              </a:rPr>
              <a:t>(    ) 20. Where ___ these boxes </a:t>
            </a:r>
          </a:p>
          <a:p>
            <a:pPr algn="l"/>
            <a:r>
              <a:rPr lang="zh-CN" altLang="en-US" sz="4000" b="1" dirty="0" smtClean="0">
                <a:solidFill>
                  <a:srgbClr val="002060"/>
                </a:solidFill>
              </a:rPr>
              <a:t>      made?  </a:t>
            </a:r>
          </a:p>
          <a:p>
            <a:pPr algn="l"/>
            <a:r>
              <a:rPr lang="zh-CN" altLang="en-US" sz="4000" b="1" dirty="0" smtClean="0">
                <a:solidFill>
                  <a:srgbClr val="002060"/>
                </a:solidFill>
              </a:rPr>
              <a:t>      A. was B. were C. is D. am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990600" y="457200"/>
            <a:ext cx="8064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FF0000"/>
                </a:solidFill>
                <a:ea typeface="微软雅黑" panose="020B0503020204020204" pitchFamily="34" charset="-122"/>
              </a:rPr>
              <a:t>D</a:t>
            </a:r>
            <a:r>
              <a:rPr lang="en-US" altLang="zh-CN" sz="4800" b="1" dirty="0">
                <a:solidFill>
                  <a:srgbClr val="FF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066800" y="3276600"/>
            <a:ext cx="7350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b="1" dirty="0">
                <a:solidFill>
                  <a:srgbClr val="FF0000"/>
                </a:solidFill>
                <a:ea typeface="微软雅黑" panose="020B0503020204020204" pitchFamily="34" charset="-122"/>
              </a:rPr>
              <a:t>B</a:t>
            </a:r>
            <a:r>
              <a:rPr lang="en-US" altLang="zh-CN" sz="1400" dirty="0">
                <a:ea typeface="微软雅黑" panose="020B0503020204020204" pitchFamily="34" charset="-122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3" descr="office6\wpsassist\cache\A000220150318C57PP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914400"/>
            <a:ext cx="877887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 rot="21360000">
            <a:off x="2743200" y="3429000"/>
            <a:ext cx="4584700" cy="1311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8000" b="1" noProof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cs typeface="+mn-ea"/>
              </a:rPr>
              <a:t>Goodbye</a:t>
            </a:r>
            <a:endParaRPr lang="en-US" altLang="zh-CN" sz="8000" b="1" noProof="1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867" name="图片 7" descr="office6\wpsassist\cache\A000220150318I86PPI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313" y="4751388"/>
            <a:ext cx="2836862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8" descr="office6\wpsassist\cache\A000220150318I81PP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6625" y="4895850"/>
            <a:ext cx="27289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xfrm>
            <a:off x="457308" y="1066862"/>
            <a:ext cx="8291512" cy="698500"/>
          </a:xfrm>
        </p:spPr>
        <p:txBody>
          <a:bodyPr anchor="ctr">
            <a:noAutofit/>
          </a:bodyPr>
          <a:lstStyle/>
          <a:p>
            <a:pPr fontAlgn="auto"/>
            <a:r>
              <a:rPr lang="zh-CN" altLang="en-US" sz="4000" noProof="1"/>
              <a:t>知识链接：</a:t>
            </a:r>
            <a:r>
              <a:rPr lang="en-US" altLang="zh-CN" sz="4000" noProof="1"/>
              <a:t>passive voice </a:t>
            </a:r>
          </a:p>
        </p:txBody>
      </p:sp>
      <p:sp>
        <p:nvSpPr>
          <p:cNvPr id="6146" name="内容占位符 7170"/>
          <p:cNvSpPr>
            <a:spLocks noGrp="1" noChangeArrowheads="1"/>
          </p:cNvSpPr>
          <p:nvPr>
            <p:ph idx="1"/>
          </p:nvPr>
        </p:nvSpPr>
        <p:spPr>
          <a:xfrm>
            <a:off x="381110" y="2209832"/>
            <a:ext cx="8291513" cy="312417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一．语态概述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: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英语的语态是通过动词形式的变化表现出来的。英语中有两种语态：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主动语态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和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被动语态。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/>
            </a:r>
            <a:br>
              <a:rPr lang="zh-CN" altLang="en-US" sz="2800" b="1" dirty="0" smtClean="0">
                <a:solidFill>
                  <a:srgbClr val="002060"/>
                </a:solidFill>
              </a:rPr>
            </a:br>
            <a:r>
              <a:rPr lang="zh-CN" altLang="en-US" sz="2800" b="1" dirty="0" smtClean="0">
                <a:solidFill>
                  <a:srgbClr val="002060"/>
                </a:solidFill>
              </a:rPr>
              <a:t>主动语态表示主语是动作的执行者。巧记为：主动、主动、主去动。</a:t>
            </a:r>
            <a:endParaRPr lang="zh-CN" altLang="en-US" sz="1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内容占位符 8194"/>
          <p:cNvSpPr>
            <a:spLocks noGrp="1" noChangeArrowheads="1"/>
          </p:cNvSpPr>
          <p:nvPr>
            <p:ph idx="1"/>
          </p:nvPr>
        </p:nvSpPr>
        <p:spPr>
          <a:xfrm>
            <a:off x="419100" y="801688"/>
            <a:ext cx="8291513" cy="5421312"/>
          </a:xfrm>
        </p:spPr>
        <p:txBody>
          <a:bodyPr/>
          <a:lstStyle/>
          <a:p>
            <a:pPr algn="l"/>
            <a:r>
              <a:rPr lang="en-US" altLang="zh-CN" sz="3200" b="1" dirty="0" smtClean="0">
                <a:solidFill>
                  <a:srgbClr val="002060"/>
                </a:solidFill>
              </a:rPr>
              <a:t>eg. Many people speak English. speak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的动作是由主语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many people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来执行的。</a:t>
            </a:r>
          </a:p>
        </p:txBody>
      </p:sp>
      <p:pic>
        <p:nvPicPr>
          <p:cNvPr id="7170" name="图片 12" descr="1900-110QG5532649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3263900"/>
            <a:ext cx="78359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内容占位符 9218"/>
          <p:cNvSpPr>
            <a:spLocks noGrp="1" noChangeArrowheads="1"/>
          </p:cNvSpPr>
          <p:nvPr>
            <p:ph idx="1"/>
          </p:nvPr>
        </p:nvSpPr>
        <p:spPr>
          <a:xfrm>
            <a:off x="373062" y="1239912"/>
            <a:ext cx="8291513" cy="5608637"/>
          </a:xfrm>
        </p:spPr>
        <p:txBody>
          <a:bodyPr/>
          <a:lstStyle/>
          <a:p>
            <a:pPr algn="l"/>
            <a:r>
              <a:rPr lang="zh-CN" altLang="en-US" sz="2400" b="1" dirty="0" smtClean="0">
                <a:solidFill>
                  <a:srgbClr val="002060"/>
                </a:solidFill>
              </a:rPr>
              <a:t>被动语态表示主语是动作的承受者，即行为动作的对象。巧记为：被动、被动、主被动。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eg. English is spoken by many people.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主语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English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是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speak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的承受者。 </a:t>
            </a:r>
          </a:p>
        </p:txBody>
      </p:sp>
      <p:pic>
        <p:nvPicPr>
          <p:cNvPr id="8194" name="图片 12" descr="u=1166907068,1613976710&amp;fm=21&amp;gp=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25" y="3211513"/>
            <a:ext cx="79057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内容占位符 10242"/>
          <p:cNvSpPr>
            <a:spLocks noGrp="1" noChangeArrowheads="1"/>
          </p:cNvSpPr>
          <p:nvPr>
            <p:ph idx="1"/>
          </p:nvPr>
        </p:nvSpPr>
        <p:spPr>
          <a:xfrm>
            <a:off x="414337" y="1066862"/>
            <a:ext cx="8291513" cy="5684837"/>
          </a:xfrm>
        </p:spPr>
        <p:txBody>
          <a:bodyPr/>
          <a:lstStyle/>
          <a:p>
            <a:pPr algn="l"/>
            <a:r>
              <a:rPr lang="zh-CN" altLang="en-US" sz="2800" b="1" dirty="0" smtClean="0">
                <a:solidFill>
                  <a:srgbClr val="002060"/>
                </a:solidFill>
              </a:rPr>
              <a:t>主动句就是由主动态动词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(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词组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)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作谓语动词的句子，而被动句则是由被动态动词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(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词组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)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作谓语动词的句子。</a:t>
            </a:r>
          </a:p>
        </p:txBody>
      </p:sp>
      <p:pic>
        <p:nvPicPr>
          <p:cNvPr id="9218" name="图片 13" descr="office6\wpsassist\cache\A000220150821B93PP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771900"/>
            <a:ext cx="293687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14" descr="office6\wpsassist\cache\A000220150321A79PPI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48088" y="3654425"/>
            <a:ext cx="226536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16" descr="office6\wpsassist\cache\A000220150320J79PP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3714750"/>
            <a:ext cx="25336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内容占位符 11266"/>
          <p:cNvSpPr>
            <a:spLocks noGrp="1" noChangeArrowheads="1"/>
          </p:cNvSpPr>
          <p:nvPr>
            <p:ph idx="1"/>
          </p:nvPr>
        </p:nvSpPr>
        <p:spPr>
          <a:xfrm>
            <a:off x="685902" y="990664"/>
            <a:ext cx="8291513" cy="5649912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solidFill>
                  <a:srgbClr val="002060"/>
                </a:solidFill>
              </a:rPr>
              <a:t>例如：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He opened the door.</a:t>
            </a:r>
          </a:p>
          <a:p>
            <a:pPr algn="l"/>
            <a:r>
              <a:rPr lang="zh-CN" altLang="en-US" sz="3600" b="1" dirty="0" smtClean="0">
                <a:solidFill>
                  <a:srgbClr val="002060"/>
                </a:solidFill>
              </a:rPr>
              <a:t>他开了门。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(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主动句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) </a:t>
            </a:r>
          </a:p>
          <a:p>
            <a:endParaRPr lang="en-US" altLang="zh-CN" sz="1600" dirty="0" smtClean="0"/>
          </a:p>
        </p:txBody>
      </p:sp>
      <p:pic>
        <p:nvPicPr>
          <p:cNvPr id="10242" name="图片 14" descr="Juzi_201512071837325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95600"/>
            <a:ext cx="763746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内容占位符 12290"/>
          <p:cNvSpPr>
            <a:spLocks noGrp="1" noChangeArrowheads="1"/>
          </p:cNvSpPr>
          <p:nvPr>
            <p:ph idx="1"/>
          </p:nvPr>
        </p:nvSpPr>
        <p:spPr>
          <a:xfrm>
            <a:off x="419100" y="552450"/>
            <a:ext cx="8291513" cy="5670550"/>
          </a:xfrm>
        </p:spPr>
        <p:txBody>
          <a:bodyPr/>
          <a:lstStyle/>
          <a:p>
            <a:r>
              <a:rPr lang="en-US" altLang="zh-CN" sz="4400" b="1" dirty="0" smtClean="0">
                <a:solidFill>
                  <a:srgbClr val="002060"/>
                </a:solidFill>
              </a:rPr>
              <a:t>The door was opened.</a:t>
            </a:r>
          </a:p>
          <a:p>
            <a:r>
              <a:rPr lang="zh-CN" altLang="en-US" sz="4400" b="1" smtClean="0">
                <a:solidFill>
                  <a:srgbClr val="002060"/>
                </a:solidFill>
              </a:rPr>
              <a:t>门被开了。</a:t>
            </a:r>
            <a:r>
              <a:rPr lang="en-US" altLang="zh-CN" sz="4400" b="1" dirty="0" smtClean="0">
                <a:solidFill>
                  <a:srgbClr val="002060"/>
                </a:solidFill>
              </a:rPr>
              <a:t>(</a:t>
            </a:r>
            <a:r>
              <a:rPr lang="zh-CN" altLang="en-US" sz="4400" b="1" smtClean="0">
                <a:solidFill>
                  <a:srgbClr val="002060"/>
                </a:solidFill>
              </a:rPr>
              <a:t>被动句</a:t>
            </a:r>
            <a:r>
              <a:rPr lang="en-US" altLang="zh-CN" sz="4400" b="1" dirty="0" smtClean="0">
                <a:solidFill>
                  <a:srgbClr val="002060"/>
                </a:solidFill>
              </a:rPr>
              <a:t>)</a:t>
            </a:r>
            <a:r>
              <a:rPr lang="en-US" altLang="zh-CN" dirty="0" smtClean="0"/>
              <a:t> </a:t>
            </a:r>
          </a:p>
        </p:txBody>
      </p:sp>
      <p:pic>
        <p:nvPicPr>
          <p:cNvPr id="11266" name="图片 12" descr="101710475548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2770188"/>
            <a:ext cx="8443912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3F3F3F"/>
      </a:dk1>
      <a:lt1>
        <a:sysClr val="window" lastClr="FFFFFF"/>
      </a:lt1>
      <a:dk2>
        <a:srgbClr val="39302A"/>
      </a:dk2>
      <a:lt2>
        <a:srgbClr val="FFFFFF"/>
      </a:lt2>
      <a:accent1>
        <a:srgbClr val="F8931D"/>
      </a:accent1>
      <a:accent2>
        <a:srgbClr val="FFCA08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自定义 15">
      <a:majorFont>
        <a:latin typeface="Arial Black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全屏显示(4:3)</PresentationFormat>
  <Paragraphs>144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宋体</vt:lpstr>
      <vt:lpstr>微软雅黑</vt:lpstr>
      <vt:lpstr>幼圆</vt:lpstr>
      <vt:lpstr>Arial</vt:lpstr>
      <vt:lpstr>Arial Black</vt:lpstr>
      <vt:lpstr>Calibri</vt:lpstr>
      <vt:lpstr>Wingdings 2</vt:lpstr>
      <vt:lpstr>WWW.2PPT.COM
</vt:lpstr>
      <vt:lpstr>A  Movie or A Play </vt:lpstr>
      <vt:lpstr>学     习    目    标 </vt:lpstr>
      <vt:lpstr>PowerPoint 演示文稿</vt:lpstr>
      <vt:lpstr>知识链接：passive voice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二．被动语态的构成 </vt:lpstr>
      <vt:lpstr>一般现在时 </vt:lpstr>
      <vt:lpstr>一般过去时 </vt:lpstr>
      <vt:lpstr>一般将来时 </vt:lpstr>
      <vt:lpstr>现在进行时 </vt:lpstr>
      <vt:lpstr>现在完成时 </vt:lpstr>
      <vt:lpstr>三、被动语态的用法 </vt:lpstr>
      <vt:lpstr>PowerPoint 演示文稿</vt:lpstr>
      <vt:lpstr>PowerPoint 演示文稿</vt:lpstr>
      <vt:lpstr>四、主动语态变被动语态的方法 </vt:lpstr>
      <vt:lpstr>PowerPoint 演示文稿</vt:lpstr>
      <vt:lpstr>被动语态专项练习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2015-12-07T09:37:00Z</dcterms:created>
  <dcterms:modified xsi:type="dcterms:W3CDTF">2023-01-17T02:14:10Z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E7E8E8C258E34489B374DE4A46DA69D8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