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7" r:id="rId2"/>
    <p:sldId id="292" r:id="rId3"/>
    <p:sldId id="293" r:id="rId4"/>
    <p:sldId id="294" r:id="rId5"/>
    <p:sldId id="295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58" r:id="rId16"/>
    <p:sldId id="259" r:id="rId17"/>
    <p:sldId id="279" r:id="rId18"/>
    <p:sldId id="299" r:id="rId19"/>
    <p:sldId id="260" r:id="rId20"/>
    <p:sldId id="261" r:id="rId21"/>
    <p:sldId id="262" r:id="rId22"/>
    <p:sldId id="263" r:id="rId23"/>
    <p:sldId id="264" r:id="rId24"/>
    <p:sldId id="269" r:id="rId25"/>
    <p:sldId id="270" r:id="rId26"/>
    <p:sldId id="271" r:id="rId27"/>
    <p:sldId id="272" r:id="rId28"/>
    <p:sldId id="273" r:id="rId29"/>
    <p:sldId id="265" r:id="rId30"/>
    <p:sldId id="274" r:id="rId31"/>
    <p:sldId id="289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A791F465-DB00-456F-A853-DE1E1AD5B60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89DE1291-324B-4061-998C-325E5D06C8F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2403587-E388-48BE-8031-44C619DC7936}" type="slidenum">
              <a:rPr lang="en-US" altLang="zh-CN" sz="1200"/>
              <a:t>4</a:t>
            </a:fld>
            <a:endParaRPr lang="en-US" altLang="zh-CN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E1291-324B-4061-998C-325E5D06C8F1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E27E2-1392-435F-A2D1-D0BAA1E1F2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5942-77C8-4967-B4D6-EC8EBC423C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4A205-B1F1-4F5F-B713-2448CF1768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8FD1-68EF-4F6A-8986-7B17DF82D2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E315-22C1-49DC-BF17-0026DFB07E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B2F1-7D2F-422C-A1EF-5DA99BCCEA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E850-830A-4510-B051-E34988C53A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F188-9C38-44DF-B408-59C40EA0FB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D9D4-507B-44A2-B424-CFAE810B7A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10A7-03C0-44F1-91F9-0F19D73C7C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4FBE51E-F9D4-4077-A4F6-74832623DCA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png"/><Relationship Id="rId4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4"/>
          <p:cNvSpPr>
            <a:spLocks noChangeArrowheads="1"/>
          </p:cNvSpPr>
          <p:nvPr/>
        </p:nvSpPr>
        <p:spPr bwMode="auto">
          <a:xfrm>
            <a:off x="1090452" y="1844824"/>
            <a:ext cx="7058025" cy="1096962"/>
          </a:xfrm>
          <a:prstGeom prst="rect">
            <a:avLst/>
          </a:prstGeom>
          <a:solidFill>
            <a:srgbClr val="BBE0E3">
              <a:alpha val="64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Unit 3  </a:t>
            </a:r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Language 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use</a:t>
            </a:r>
          </a:p>
        </p:txBody>
      </p:sp>
      <p:sp>
        <p:nvSpPr>
          <p:cNvPr id="86019" name="Text Box 15"/>
          <p:cNvSpPr txBox="1">
            <a:spLocks noChangeArrowheads="1"/>
          </p:cNvSpPr>
          <p:nvPr/>
        </p:nvSpPr>
        <p:spPr bwMode="auto">
          <a:xfrm>
            <a:off x="1511124" y="764704"/>
            <a:ext cx="6091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latin typeface="Times New Roman" panose="02020603050405020304" pitchFamily="18" charset="0"/>
              </a:rPr>
              <a:t>Module 1 My classmates</a:t>
            </a:r>
          </a:p>
        </p:txBody>
      </p:sp>
      <p:sp>
        <p:nvSpPr>
          <p:cNvPr id="4" name="矩形 3"/>
          <p:cNvSpPr/>
          <p:nvPr/>
        </p:nvSpPr>
        <p:spPr>
          <a:xfrm>
            <a:off x="2829392" y="6021288"/>
            <a:ext cx="3554179" cy="53245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663" y="836613"/>
            <a:ext cx="4608512" cy="1066800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Canada/Canadian</a:t>
            </a:r>
          </a:p>
        </p:txBody>
      </p:sp>
      <p:pic>
        <p:nvPicPr>
          <p:cNvPr id="63491" name="Picture 3" descr="2003111014143148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2603500"/>
            <a:ext cx="4321175" cy="384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3" name="Picture 5" descr="cnt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3311525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5" name="Picture 7" descr="2007672143278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404813"/>
            <a:ext cx="3743325" cy="18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87900" y="5734050"/>
            <a:ext cx="3998913" cy="720725"/>
          </a:xfrm>
        </p:spPr>
        <p:txBody>
          <a:bodyPr/>
          <a:lstStyle/>
          <a:p>
            <a:pPr algn="l"/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France/Frenchman</a:t>
            </a:r>
          </a:p>
        </p:txBody>
      </p:sp>
      <p:pic>
        <p:nvPicPr>
          <p:cNvPr id="64515" name="Picture 3" descr="03-2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350"/>
            <a:ext cx="3887788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6" name="Picture 4" descr="b_8381_041215220445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725" y="188913"/>
            <a:ext cx="3382963" cy="23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7" name="Picture 5" descr="fagu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2852738"/>
            <a:ext cx="3600450" cy="23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8" name="Picture 6" descr="xin_22010302104673581767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3933825"/>
            <a:ext cx="4176713" cy="268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3671887" cy="936625"/>
          </a:xfrm>
        </p:spPr>
        <p:txBody>
          <a:bodyPr/>
          <a:lstStyle/>
          <a:p>
            <a:pPr algn="l"/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Russia/Russian</a:t>
            </a:r>
          </a:p>
        </p:txBody>
      </p:sp>
      <p:pic>
        <p:nvPicPr>
          <p:cNvPr id="65539" name="Picture 3" descr="eluo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268413"/>
            <a:ext cx="3384550" cy="22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0" name="Picture 4" descr="Img2274248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3716338"/>
            <a:ext cx="3492500" cy="281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1" name="Picture 5" descr="sbd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3789363"/>
            <a:ext cx="3529013" cy="26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xin_4408022220142964760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836613"/>
            <a:ext cx="3635375" cy="23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404813"/>
            <a:ext cx="3997325" cy="863600"/>
          </a:xfrm>
        </p:spPr>
        <p:txBody>
          <a:bodyPr/>
          <a:lstStyle/>
          <a:p>
            <a:pPr algn="l"/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Germany/German</a:t>
            </a:r>
          </a:p>
        </p:txBody>
      </p:sp>
      <p:pic>
        <p:nvPicPr>
          <p:cNvPr id="66563" name="Picture 3" descr="degu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04813"/>
            <a:ext cx="381635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4" name="Picture 4" descr="adegu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3500438"/>
            <a:ext cx="4249737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5" name="Picture 5" descr="040329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3" y="1412875"/>
            <a:ext cx="4427537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4356100" cy="719138"/>
          </a:xfrm>
        </p:spPr>
        <p:txBody>
          <a:bodyPr/>
          <a:lstStyle/>
          <a:p>
            <a:pPr algn="l"/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Australia/Australian</a:t>
            </a:r>
          </a:p>
        </p:txBody>
      </p:sp>
      <p:pic>
        <p:nvPicPr>
          <p:cNvPr id="67587" name="Picture 3" descr="060602wy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04813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mmt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213100"/>
            <a:ext cx="3038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9" name="Picture 5" descr="aod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1268413"/>
            <a:ext cx="3348037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0" name="Picture 6" descr="无标题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51275" y="3284538"/>
            <a:ext cx="4995863" cy="333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56165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1) What’s your name?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2) Where are you from?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3) Nice to meet you.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4) How old are you?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5) Which class are you in?      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755650" y="692150"/>
            <a:ext cx="639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Work in pairs. Ask and answer.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619250" y="1125538"/>
            <a:ext cx="5472113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I’m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a teacher.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I’m not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a teacher.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Are you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a teacher?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Yes, I am. / No, I’m not.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He’s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my friend.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We’re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students.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Are you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a student?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They are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English.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755650" y="404813"/>
            <a:ext cx="5010150" cy="64135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Make sentences like this.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987675" y="620713"/>
            <a:ext cx="2060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report</a:t>
            </a:r>
            <a:endParaRPr lang="zh-CN" altLang="en-US" sz="40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11188" y="1628775"/>
            <a:ext cx="7993062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Compare you and your friend to the          class.</a:t>
            </a:r>
          </a:p>
          <a:p>
            <a:pPr>
              <a:lnSpc>
                <a:spcPct val="8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I’m … </a:t>
            </a:r>
          </a:p>
          <a:p>
            <a:pPr>
              <a:lnSpc>
                <a:spcPct val="8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… is my friend. / He’s / She’s my friend, …</a:t>
            </a:r>
          </a:p>
          <a:p>
            <a:pPr>
              <a:lnSpc>
                <a:spcPct val="8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I’m …years old.  He’s /She’s …years old.</a:t>
            </a:r>
          </a:p>
          <a:p>
            <a:pPr>
              <a:lnSpc>
                <a:spcPct val="8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We’re …(Chinese) and we’re in Class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913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Complete the conversation.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23850" y="765175"/>
            <a:ext cx="8424863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Jack: Hi, my name is Jack. What’s your name?</a:t>
            </a:r>
          </a:p>
          <a:p>
            <a:r>
              <a:rPr lang="en-US" altLang="zh-CN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</a:rPr>
              <a:t>: Hi, Jack. _______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</a:rPr>
              <a:t>. Where are you from?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Jack: I’m __________ England. ___________________?</a:t>
            </a:r>
          </a:p>
          <a:p>
            <a:r>
              <a:rPr lang="en-US" altLang="zh-CN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</a:rPr>
              <a:t>: I’m from China. _________ are you?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Jack: I’m thirteen. How old are you?</a:t>
            </a:r>
          </a:p>
          <a:p>
            <a:r>
              <a:rPr lang="en-US" altLang="zh-CN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</a:rPr>
              <a:t>: I’m ________ too. I’m in Class ___ Grade 7. What about you?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Jack: I’m in Class 3. Nice to meet you.</a:t>
            </a:r>
          </a:p>
          <a:p>
            <a:r>
              <a:rPr lang="en-US" altLang="zh-CN" sz="32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</a:rPr>
              <a:t>: Nice to meet you too.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048125" y="1190625"/>
            <a:ext cx="815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I’m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463800" y="2198688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from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468313" y="2636838"/>
            <a:ext cx="371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 are you from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148263" y="3141663"/>
            <a:ext cx="1639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 old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2843213" y="4217988"/>
            <a:ext cx="1560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thirteen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7596188" y="41497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  <p:bldP spid="91143" grpId="0"/>
      <p:bldP spid="91144" grpId="0"/>
      <p:bldP spid="91145" grpId="0"/>
      <p:bldP spid="911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331913" y="2636838"/>
            <a:ext cx="69119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Look at the pictures and introduce the three people to your class.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827088" y="1268413"/>
            <a:ext cx="304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Work in pairs.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827088" y="333375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Do you know these national flags?</a:t>
            </a:r>
          </a:p>
        </p:txBody>
      </p:sp>
      <p:pic>
        <p:nvPicPr>
          <p:cNvPr id="6149" name="Picture 5" descr="u=344743456,3224534219&amp;fm=0&amp;gp=-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484313"/>
            <a:ext cx="25923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58888" y="3141663"/>
            <a:ext cx="23050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England</a:t>
            </a:r>
          </a:p>
        </p:txBody>
      </p:sp>
      <p:sp>
        <p:nvSpPr>
          <p:cNvPr id="6153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95963" y="3933825"/>
            <a:ext cx="23050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America</a:t>
            </a:r>
          </a:p>
        </p:txBody>
      </p:sp>
      <p:sp>
        <p:nvSpPr>
          <p:cNvPr id="6154" name="Rectangl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08400" y="5300663"/>
            <a:ext cx="23050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China</a:t>
            </a:r>
          </a:p>
        </p:txBody>
      </p:sp>
      <p:pic>
        <p:nvPicPr>
          <p:cNvPr id="79881" name="Picture 9" descr="0120000000048111374870085786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6825" y="1557338"/>
            <a:ext cx="3313113" cy="223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0" name="Picture 4" descr="11296286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052513"/>
            <a:ext cx="3462337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4859338" y="4365625"/>
            <a:ext cx="3382962" cy="1800225"/>
          </a:xfrm>
          <a:prstGeom prst="horizontalScroll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Sam, twelve, </a:t>
            </a:r>
          </a:p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England, Class 1</a:t>
            </a:r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395288" y="981075"/>
            <a:ext cx="4105275" cy="2592388"/>
          </a:xfrm>
          <a:prstGeom prst="wedgeRoundRectCallout">
            <a:avLst>
              <a:gd name="adj1" fmla="val -4023"/>
              <a:gd name="adj2" fmla="val 78843"/>
              <a:gd name="adj3" fmla="val 16667"/>
            </a:avLst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This Sam.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He’s twelve.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He’s from England. He’s in Class 1.</a:t>
            </a:r>
          </a:p>
        </p:txBody>
      </p:sp>
      <p:pic>
        <p:nvPicPr>
          <p:cNvPr id="8201" name="Picture 9" descr="%0WF8D3N1CX}CG4D8UIP3Y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365625"/>
            <a:ext cx="1711325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animBg="1"/>
      <p:bldP spid="1474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5" name="Picture 5" descr="自由女神"/>
          <p:cNvPicPr>
            <a:picLocks noChangeAspect="1" noChangeArrowheads="1"/>
          </p:cNvPicPr>
          <p:nvPr/>
        </p:nvPicPr>
        <p:blipFill>
          <a:blip r:embed="rId3" cstate="email"/>
          <a:srcRect b="-185"/>
          <a:stretch>
            <a:fillRect/>
          </a:stretch>
        </p:blipFill>
        <p:spPr bwMode="auto">
          <a:xfrm>
            <a:off x="5148263" y="836613"/>
            <a:ext cx="28273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87" name="AutoShape 7"/>
          <p:cNvSpPr>
            <a:spLocks noChangeArrowheads="1"/>
          </p:cNvSpPr>
          <p:nvPr/>
        </p:nvSpPr>
        <p:spPr bwMode="auto">
          <a:xfrm>
            <a:off x="4500563" y="4149725"/>
            <a:ext cx="3743325" cy="1944688"/>
          </a:xfrm>
          <a:prstGeom prst="horizontalScroll">
            <a:avLst>
              <a:gd name="adj" fmla="val 12500"/>
            </a:avLst>
          </a:prstGeom>
          <a:solidFill>
            <a:srgbClr val="0099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Emma, thirteen, 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America, Class 4 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395288" y="836613"/>
            <a:ext cx="4105275" cy="2663825"/>
          </a:xfrm>
          <a:prstGeom prst="wedgeRoundRectCallout">
            <a:avLst>
              <a:gd name="adj1" fmla="val -2435"/>
              <a:gd name="adj2" fmla="val 73301"/>
              <a:gd name="adj3" fmla="val 16667"/>
            </a:avLst>
          </a:prstGeom>
          <a:solidFill>
            <a:srgbClr val="FF0066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This is Emma.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thirteen.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from America.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in Class 4.</a:t>
            </a:r>
          </a:p>
        </p:txBody>
      </p:sp>
      <p:pic>
        <p:nvPicPr>
          <p:cNvPr id="9223" name="Picture 7" descr="8(]S5Q3J`LKT1NV8~KX4`[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149725"/>
            <a:ext cx="1895475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nimBg="1"/>
      <p:bldP spid="1484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9" name="Picture 5" descr="photo25"/>
          <p:cNvPicPr>
            <a:picLocks noChangeAspect="1" noChangeArrowheads="1"/>
          </p:cNvPicPr>
          <p:nvPr/>
        </p:nvPicPr>
        <p:blipFill>
          <a:blip r:embed="rId3" cstate="email"/>
          <a:srcRect b="-89"/>
          <a:stretch>
            <a:fillRect/>
          </a:stretch>
        </p:blipFill>
        <p:spPr bwMode="auto">
          <a:xfrm>
            <a:off x="4859338" y="765175"/>
            <a:ext cx="33845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323850" y="333375"/>
            <a:ext cx="4103688" cy="2808288"/>
          </a:xfrm>
          <a:prstGeom prst="wedgeRoundRectCallout">
            <a:avLst>
              <a:gd name="adj1" fmla="val -7023"/>
              <a:gd name="adj2" fmla="val 80750"/>
              <a:gd name="adj3" fmla="val 16667"/>
            </a:avLst>
          </a:prstGeom>
          <a:solidFill>
            <a:srgbClr val="FF0066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This is Xu Kexin.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thirteen.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from China.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She is in Class 3.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4427538" y="4292600"/>
            <a:ext cx="3816350" cy="1800225"/>
          </a:xfrm>
          <a:prstGeom prst="horizontalScroll">
            <a:avLst>
              <a:gd name="adj" fmla="val 12500"/>
            </a:avLst>
          </a:prstGeom>
          <a:solidFill>
            <a:srgbClr val="0099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Xu Kexin, thirteen, </a:t>
            </a:r>
          </a:p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China, Class 3</a:t>
            </a:r>
          </a:p>
        </p:txBody>
      </p:sp>
      <p:pic>
        <p:nvPicPr>
          <p:cNvPr id="10247" name="Picture 7" descr="$M9CWE7FG4WK{20R[IUJ9@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076700"/>
            <a:ext cx="1843088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900113" y="188913"/>
            <a:ext cx="7632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Look at the pictures in Activity 1 and complete the sentences. 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68313" y="1268413"/>
            <a:ext cx="8424862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This is ______. Sam ___ ______ years old and he __ from ________. He ____ in Class 1.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This _____ Emma. Emma ____ _____from England. She ____ from America She _____ thirteen years old and she is ______ Class 4.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--- ____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Xu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Kexin</a:t>
            </a:r>
            <a:r>
              <a:rPr lang="en-US" altLang="zh-CN" sz="3200" b="1" dirty="0">
                <a:latin typeface="Times New Roman" panose="02020603050405020304" pitchFamily="18" charset="0"/>
              </a:rPr>
              <a:t> from England?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--- No, she ____. She ___ from ________.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---_____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Xu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Kexin</a:t>
            </a:r>
            <a:r>
              <a:rPr lang="en-US" altLang="zh-CN" sz="3200" b="1" dirty="0">
                <a:latin typeface="Times New Roman" panose="02020603050405020304" pitchFamily="18" charset="0"/>
              </a:rPr>
              <a:t> in Class 3?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--- Yes, ______ ______.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4572000" y="1341438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  twelve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1692275" y="1916113"/>
            <a:ext cx="65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203575" y="1916113"/>
            <a:ext cx="165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England</a:t>
            </a: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5795963" y="191611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124075" y="2489200"/>
            <a:ext cx="658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1547813" y="4217988"/>
            <a:ext cx="501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1619250" y="5445125"/>
            <a:ext cx="501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411413" y="4868863"/>
            <a:ext cx="950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isn’t</a:t>
            </a:r>
          </a:p>
        </p:txBody>
      </p: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4211638" y="4868863"/>
            <a:ext cx="658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6084888" y="4868863"/>
            <a:ext cx="124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China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2195513" y="1341438"/>
            <a:ext cx="950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Sam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5435600" y="2492375"/>
            <a:ext cx="557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3059113" y="3136900"/>
            <a:ext cx="658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443663" y="2492375"/>
            <a:ext cx="849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not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7235825" y="3136900"/>
            <a:ext cx="658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651500" y="3713163"/>
            <a:ext cx="725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in 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79613" y="6021388"/>
            <a:ext cx="952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she 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419475" y="6018213"/>
            <a:ext cx="65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7" grpId="0"/>
      <p:bldP spid="150538" grpId="0"/>
      <p:bldP spid="150539" grpId="0"/>
      <p:bldP spid="150540" grpId="0"/>
      <p:bldP spid="150541" grpId="0"/>
      <p:bldP spid="150542" grpId="0"/>
      <p:bldP spid="150543" grpId="0"/>
      <p:bldP spid="150544" grpId="0"/>
      <p:bldP spid="150545" grpId="0"/>
      <p:bldP spid="150546" grpId="0"/>
      <p:bldP spid="11291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11188" y="1125538"/>
            <a:ext cx="799306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Family name       Given name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In Chinese, the family name comes first and the given name comes last.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  Family name + Given name</a:t>
            </a:r>
          </a:p>
          <a:p>
            <a:pPr>
              <a:lnSpc>
                <a:spcPct val="120000"/>
              </a:lnSpc>
            </a:pPr>
            <a:endParaRPr lang="en-US" altLang="zh-CN" sz="3600" b="1" dirty="0">
              <a:solidFill>
                <a:srgbClr val="D6009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In England, the given name comes first and the family name comes last.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  Given name + Family name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195513" y="333375"/>
            <a:ext cx="368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world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276600" y="333375"/>
            <a:ext cx="5399088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Chinese name     </a:t>
            </a:r>
          </a:p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Yang  Liwei</a:t>
            </a:r>
          </a:p>
          <a:p>
            <a:pPr algn="ctr">
              <a:lnSpc>
                <a:spcPct val="120000"/>
              </a:lnSpc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Family name  Given name 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4427538" y="1700213"/>
            <a:ext cx="865187" cy="86518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H="1" flipV="1">
            <a:off x="6588125" y="1700213"/>
            <a:ext cx="719138" cy="86518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323850" y="3841750"/>
            <a:ext cx="5761038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English name </a:t>
            </a:r>
          </a:p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Bill  Gates</a:t>
            </a:r>
            <a:r>
              <a:rPr lang="en-US" altLang="zh-CN" sz="3600" b="1">
                <a:latin typeface="Times New Roman" panose="02020603050405020304" pitchFamily="18" charset="0"/>
              </a:rPr>
              <a:t>   </a:t>
            </a:r>
          </a:p>
          <a:p>
            <a:pPr algn="ctr">
              <a:lnSpc>
                <a:spcPct val="120000"/>
              </a:lnSpc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Family name   Given name</a:t>
            </a: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H="1" flipV="1">
            <a:off x="1979613" y="5300663"/>
            <a:ext cx="2160587" cy="792162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 flipV="1">
            <a:off x="1908175" y="5300663"/>
            <a:ext cx="1871663" cy="792162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7419" name="Picture 11" descr="yangliwei1-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333375"/>
            <a:ext cx="2493962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f2deb48f8c5494eeb3516b622df5e0fe99257e5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357563"/>
            <a:ext cx="2427287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2" grpId="0" animBg="1"/>
      <p:bldP spid="157703" grpId="0" animBg="1"/>
      <p:bldP spid="157705" grpId="0"/>
      <p:bldP spid="157706" grpId="0" animBg="1"/>
      <p:bldP spid="1577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95288" y="260350"/>
            <a:ext cx="8280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Work in pairs. Ask and answer about the people in the pictures.</a:t>
            </a:r>
          </a:p>
        </p:txBody>
      </p:sp>
      <p:pic>
        <p:nvPicPr>
          <p:cNvPr id="156677" name="Picture 5" descr="20060317234634c03a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1773238"/>
            <a:ext cx="349250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9" name="AutoShape 7"/>
          <p:cNvSpPr>
            <a:spLocks noChangeArrowheads="1"/>
          </p:cNvSpPr>
          <p:nvPr/>
        </p:nvSpPr>
        <p:spPr bwMode="auto">
          <a:xfrm>
            <a:off x="3708400" y="1557338"/>
            <a:ext cx="5040313" cy="3095625"/>
          </a:xfrm>
          <a:prstGeom prst="wedgeRoundRectCallout">
            <a:avLst>
              <a:gd name="adj1" fmla="val -68801"/>
              <a:gd name="adj2" fmla="val 38769"/>
              <a:gd name="adj3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A: He’s David Beckham.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B: Where is he from 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A: He’s from England.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B: How old is he 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A: He is thirty-seven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6680" name="AutoShape 8"/>
          <p:cNvSpPr>
            <a:spLocks noChangeArrowheads="1"/>
          </p:cNvSpPr>
          <p:nvPr/>
        </p:nvSpPr>
        <p:spPr bwMode="auto">
          <a:xfrm>
            <a:off x="1763713" y="4941888"/>
            <a:ext cx="5761037" cy="1727200"/>
          </a:xfrm>
          <a:prstGeom prst="horizontalScroll">
            <a:avLst>
              <a:gd name="adj" fmla="val 12500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David Beckham, England,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English,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thirty-seven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nimBg="1"/>
      <p:bldP spid="1566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 descr="cl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708275"/>
            <a:ext cx="289083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3" name="AutoShape 5"/>
          <p:cNvSpPr>
            <a:spLocks noChangeArrowheads="1"/>
          </p:cNvSpPr>
          <p:nvPr/>
        </p:nvSpPr>
        <p:spPr bwMode="auto">
          <a:xfrm>
            <a:off x="611188" y="476250"/>
            <a:ext cx="4537075" cy="1916113"/>
          </a:xfrm>
          <a:prstGeom prst="horizontalScroll">
            <a:avLst>
              <a:gd name="adj" fmla="val 12500"/>
            </a:avLst>
          </a:prstGeom>
          <a:solidFill>
            <a:srgbClr val="0099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Jackie Chan, China,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Chinese, fifty-eight</a:t>
            </a:r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>
            <a:off x="3851275" y="2276475"/>
            <a:ext cx="4897438" cy="3816350"/>
          </a:xfrm>
          <a:prstGeom prst="wedgeRoundRectCallout">
            <a:avLst>
              <a:gd name="adj1" fmla="val -80505"/>
              <a:gd name="adj2" fmla="val 26745"/>
              <a:gd name="adj3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 : He’s Jackie Chan.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 : Where is he from?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 : He’s from China.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 : How old is he?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 : He is fifty-eight.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nimBg="1"/>
      <p:bldP spid="1556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d35c490337b583c308fa9393"/>
          <p:cNvPicPr>
            <a:picLocks noChangeAspect="1" noChangeArrowheads="1"/>
          </p:cNvPicPr>
          <p:nvPr/>
        </p:nvPicPr>
        <p:blipFill>
          <a:blip r:embed="rId3" cstate="email"/>
          <a:srcRect r="-52"/>
          <a:stretch>
            <a:fillRect/>
          </a:stretch>
        </p:blipFill>
        <p:spPr bwMode="auto">
          <a:xfrm>
            <a:off x="5508625" y="3213100"/>
            <a:ext cx="3435350" cy="312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28" name="AutoShape 4"/>
          <p:cNvSpPr>
            <a:spLocks noChangeArrowheads="1"/>
          </p:cNvSpPr>
          <p:nvPr/>
        </p:nvSpPr>
        <p:spPr bwMode="auto">
          <a:xfrm>
            <a:off x="611188" y="4437063"/>
            <a:ext cx="4535487" cy="2276475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Britney Spears, </a:t>
            </a:r>
          </a:p>
          <a:p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America, American, </a:t>
            </a:r>
          </a:p>
          <a:p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thirty-one</a:t>
            </a:r>
          </a:p>
        </p:txBody>
      </p:sp>
      <p:sp>
        <p:nvSpPr>
          <p:cNvPr id="154629" name="AutoShape 5"/>
          <p:cNvSpPr>
            <a:spLocks noChangeArrowheads="1"/>
          </p:cNvSpPr>
          <p:nvPr/>
        </p:nvSpPr>
        <p:spPr bwMode="auto">
          <a:xfrm>
            <a:off x="250825" y="188913"/>
            <a:ext cx="5473700" cy="3743325"/>
          </a:xfrm>
          <a:prstGeom prst="wedgeRoundRectCallout">
            <a:avLst>
              <a:gd name="adj1" fmla="val 63227"/>
              <a:gd name="adj2" fmla="val 70144"/>
              <a:gd name="adj3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: She’s Britney Spears.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B : Where is she from?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: She’s from America.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B : How old is she?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: She is thirty-one.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/>
      <p:bldP spid="1546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11188" y="476250"/>
            <a:ext cx="85328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Work in pairs. Ask and answer questions about a friend.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258888" y="1773238"/>
            <a:ext cx="6859587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What’s his / her name?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He’s / She’s …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Where’s he / she from?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He’s / She’s from …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How old is he / she?</a:t>
            </a:r>
          </a:p>
          <a:p>
            <a:pPr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He’s / She’s … years old.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441325" y="249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pic>
        <p:nvPicPr>
          <p:cNvPr id="140293" name="Picture 5" descr="a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476250"/>
            <a:ext cx="295275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5" name="Picture 7" descr="日本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365625"/>
            <a:ext cx="295275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827088" y="25654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Australia</a:t>
            </a: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5867400" y="3644900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Canada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3563938" y="5157788"/>
            <a:ext cx="1390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Japan</a:t>
            </a:r>
          </a:p>
        </p:txBody>
      </p:sp>
      <p:pic>
        <p:nvPicPr>
          <p:cNvPr id="80904" name="Picture 8" descr="2009625111328922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628775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/>
      <p:bldP spid="140300" grpId="0"/>
      <p:bldP spid="14030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87450" y="620713"/>
            <a:ext cx="6624638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Introduce yourself.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Ask and answer with a partner.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Hello, my name’s … 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I’m  … years old.  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I’m from …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What’s your name? 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How old are you?  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Where are you from?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692150"/>
            <a:ext cx="4608513" cy="1081088"/>
          </a:xfrm>
        </p:spPr>
        <p:txBody>
          <a:bodyPr/>
          <a:lstStyle/>
          <a:p>
            <a:r>
              <a:rPr lang="en-US" altLang="zh-CN" sz="40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812087" cy="37449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1. Write a passage introducing yourself.</a:t>
            </a:r>
          </a:p>
          <a:p>
            <a:pPr marL="609600" indent="-609600"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2. Revise the use of verb “be” by doing extra exercises.</a:t>
            </a:r>
          </a:p>
          <a:p>
            <a:pPr marL="609600" indent="-609600"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3. Try to remember more names of these countries. </a:t>
            </a:r>
            <a:endParaRPr lang="zh-CN" altLang="en-US" sz="3600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uo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1196975"/>
            <a:ext cx="33845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84888" y="4005263"/>
            <a:ext cx="149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Russia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859338" y="5373688"/>
            <a:ext cx="1570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France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8175" y="29972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Italy</a:t>
            </a:r>
          </a:p>
        </p:txBody>
      </p:sp>
      <p:pic>
        <p:nvPicPr>
          <p:cNvPr id="81926" name="Picture 6" descr="1630000063715212580244530115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333375"/>
            <a:ext cx="41052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7" name="Picture 7" descr="a05b59ecec5eb2c7b3fb955b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4213" y="3860800"/>
            <a:ext cx="3881437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6084888" y="3860800"/>
            <a:ext cx="1512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Egypt</a:t>
            </a:r>
          </a:p>
        </p:txBody>
      </p:sp>
      <p:sp>
        <p:nvSpPr>
          <p:cNvPr id="143375" name="Rectangle 15"/>
          <p:cNvSpPr>
            <a:spLocks noChangeArrowheads="1"/>
          </p:cNvSpPr>
          <p:nvPr/>
        </p:nvSpPr>
        <p:spPr bwMode="auto">
          <a:xfrm>
            <a:off x="4643438" y="5589588"/>
            <a:ext cx="3167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New Zealand</a:t>
            </a:r>
            <a:r>
              <a:rPr kumimoji="1" lang="en-GB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619250" y="3068638"/>
            <a:ext cx="1390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Brazil</a:t>
            </a:r>
          </a:p>
        </p:txBody>
      </p:sp>
      <p:pic>
        <p:nvPicPr>
          <p:cNvPr id="83973" name="Picture 5" descr="00033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3960812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4" name="Picture 6" descr="013000001725661250070924439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81075"/>
            <a:ext cx="4032250" cy="268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5" name="Picture 7" descr="11417927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076700"/>
            <a:ext cx="4114800" cy="234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/>
      <p:bldP spid="143375" grpId="0"/>
      <p:bldP spid="5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32363" y="4076700"/>
            <a:ext cx="3827462" cy="792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China/ Chinese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95288" y="476250"/>
            <a:ext cx="729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Do you know the nation and people?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6697662" cy="7207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England (the UK)/ Englishman</a:t>
            </a:r>
          </a:p>
        </p:txBody>
      </p:sp>
      <p:pic>
        <p:nvPicPr>
          <p:cNvPr id="60419" name="Picture 3" descr="1120685256_hWaGX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2997200"/>
            <a:ext cx="3081338" cy="328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0" name="Picture 4" descr="200461222429towerbrid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789363"/>
            <a:ext cx="3529013" cy="245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 descr="imag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484313"/>
            <a:ext cx="1835150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2" name="Picture 6" descr="y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1268413"/>
            <a:ext cx="34925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473950" cy="765175"/>
          </a:xfrm>
        </p:spPr>
        <p:txBody>
          <a:bodyPr/>
          <a:lstStyle/>
          <a:p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America (the USA)/American</a:t>
            </a:r>
          </a:p>
        </p:txBody>
      </p:sp>
      <p:pic>
        <p:nvPicPr>
          <p:cNvPr id="61443" name="Picture 3" descr="0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1989138"/>
            <a:ext cx="315118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01200000000481121741363332716"/>
          <p:cNvPicPr>
            <a:picLocks noChangeAspect="1" noChangeArrowheads="1"/>
          </p:cNvPicPr>
          <p:nvPr/>
        </p:nvPicPr>
        <p:blipFill>
          <a:blip r:embed="rId4" cstate="email"/>
          <a:srcRect b="-223"/>
          <a:stretch>
            <a:fillRect/>
          </a:stretch>
        </p:blipFill>
        <p:spPr bwMode="auto">
          <a:xfrm>
            <a:off x="827088" y="1125538"/>
            <a:ext cx="2665412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9" name="Picture 9" descr="200510149314126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29972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3438" y="5157788"/>
            <a:ext cx="3779837" cy="6492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Japan/Japanese</a:t>
            </a:r>
          </a:p>
        </p:txBody>
      </p:sp>
      <p:pic>
        <p:nvPicPr>
          <p:cNvPr id="62467" name="Picture 3" descr="1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1196975"/>
            <a:ext cx="4752975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8" name="Picture 4" descr="20060524FUSS21440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500438"/>
            <a:ext cx="3673475" cy="30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9" name="Picture 5" descr="rib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900" y="503238"/>
            <a:ext cx="37084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全屏显示(4:3)</PresentationFormat>
  <Paragraphs>165</Paragraphs>
  <Slides>31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7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America (the USA)/American</vt:lpstr>
      <vt:lpstr>PowerPoint 演示文稿</vt:lpstr>
      <vt:lpstr>Canada/Canadian</vt:lpstr>
      <vt:lpstr>France/Frenchman</vt:lpstr>
      <vt:lpstr>Russia/Russian</vt:lpstr>
      <vt:lpstr>Germany/German</vt:lpstr>
      <vt:lpstr>Australia/Australian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2009-09-09T02:50:00Z</dcterms:created>
  <dcterms:modified xsi:type="dcterms:W3CDTF">2023-01-17T02:14:20Z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000800fa10000000000001024120</vt:lpwstr>
  </property>
  <property fmtid="{D5CDD505-2E9C-101B-9397-08002B2CF9AE}" pid="3" name="ICV">
    <vt:lpwstr>AB11F330561F41FCA3E244D168E3DB6D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