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828" r:id="rId2"/>
    <p:sldId id="777" r:id="rId3"/>
    <p:sldId id="778" r:id="rId4"/>
    <p:sldId id="781" r:id="rId5"/>
    <p:sldId id="780" r:id="rId6"/>
    <p:sldId id="782" r:id="rId7"/>
    <p:sldId id="825" r:id="rId8"/>
    <p:sldId id="783" r:id="rId9"/>
    <p:sldId id="784" r:id="rId10"/>
    <p:sldId id="803" r:id="rId11"/>
    <p:sldId id="804" r:id="rId12"/>
    <p:sldId id="805" r:id="rId13"/>
    <p:sldId id="826" r:id="rId14"/>
    <p:sldId id="827" r:id="rId15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6" autoAdjust="0"/>
    <p:restoredTop sz="94660"/>
  </p:normalViewPr>
  <p:slideViewPr>
    <p:cSldViewPr snapToObjects="1">
      <p:cViewPr varScale="1">
        <p:scale>
          <a:sx n="101" d="100"/>
          <a:sy n="101" d="100"/>
        </p:scale>
        <p:origin x="-96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notesViewPr>
    <p:cSldViewPr snapToObjects="1">
      <p:cViewPr varScale="1">
        <p:scale>
          <a:sx n="68" d="100"/>
          <a:sy n="68" d="100"/>
        </p:scale>
        <p:origin x="-2856" y="-108"/>
      </p:cViewPr>
      <p:guideLst>
        <p:guide orient="horz" pos="2880"/>
        <p:guide pos="2160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F654AAB3-F8A5-487B-9807-1D13EDE8003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D131FDDA-AF85-48B4-849F-92AB531719DF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0F03BCDB-1598-4E6B-8993-0A40FB1EFBC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B94A1E68-FFD1-4623-97AB-C37F758D3C1B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2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DDF3143-95D2-4812-B39D-A4243DFAEFC8}" type="slidenum">
              <a:rPr lang="zh-CN" altLang="en-US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782DB463-C089-4CFA-B810-1456523ED9D3}" type="slidenum">
              <a:rPr lang="zh-CN" altLang="en-US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BF57A12E-6D9A-4007-9968-FEC0FB141904}" type="slidenum">
              <a:rPr lang="zh-CN" altLang="en-US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BC4068DE-E68B-4390-91DA-B1C394DCF591}" type="slidenum">
              <a:rPr lang="zh-CN" altLang="en-US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7D7D31A-F625-4120-A5A5-974B14D93407}" type="slidenum">
              <a:rPr lang="zh-CN" altLang="en-US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74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5B523A02-399A-4428-8DC5-856553D4368A}" type="slidenum">
              <a:rPr lang="zh-CN" altLang="en-US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215EF4C-AD6B-420F-8DD2-4E28E7BC4A70}" type="slidenum">
              <a:rPr lang="zh-CN" altLang="en-US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6495332-6B1D-44B9-9DE2-7B8102FDD257}" type="slidenum">
              <a:rPr lang="zh-CN" altLang="en-US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4990B8E-033D-47FA-9EEE-E62BAB50FA1E}" type="slidenum">
              <a:rPr lang="zh-CN" altLang="en-US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F17C484D-FE95-4D74-B437-55DD5CD5943A}" type="slidenum">
              <a:rPr lang="zh-CN" altLang="en-US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E57E2B8D-65DF-46AF-818F-6EEAAEF17BEC}" type="slidenum">
              <a:rPr lang="zh-CN" altLang="en-US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0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515377" flipH="1" flipV="1">
            <a:off x="-834628" y="-349250"/>
            <a:ext cx="3395663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1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16585734" flipH="1" flipV="1">
            <a:off x="7838282" y="5541963"/>
            <a:ext cx="1487487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6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44141" y="5872164"/>
            <a:ext cx="7653338" cy="6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28732" y="3910928"/>
            <a:ext cx="6773636" cy="808237"/>
          </a:xfrm>
        </p:spPr>
        <p:txBody>
          <a:bodyPr>
            <a:normAutofit/>
          </a:bodyPr>
          <a:lstStyle>
            <a:lvl1pPr marL="0" indent="0" algn="ctr">
              <a:buNone/>
              <a:defRPr sz="4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动作按钮: 后退或前一项 12">
            <a:hlinkClick r:id="" action="ppaction://hlinkshowjump?jump=previousslide" highlightClick="1"/>
          </p:cNvPr>
          <p:cNvSpPr/>
          <p:nvPr userDrawn="1"/>
        </p:nvSpPr>
        <p:spPr>
          <a:xfrm>
            <a:off x="8242697" y="6513513"/>
            <a:ext cx="20955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动作按钮: 前进或下一项 13">
            <a:hlinkClick r:id="" action="ppaction://hlinkshowjump?jump=nextslide" highlightClick="1"/>
          </p:cNvPr>
          <p:cNvSpPr/>
          <p:nvPr userDrawn="1"/>
        </p:nvSpPr>
        <p:spPr>
          <a:xfrm>
            <a:off x="8515351" y="6526213"/>
            <a:ext cx="202406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动作按钮: 结束 14">
            <a:hlinkClick r:id="" action="ppaction://hlinkshowjump?jump=endshow" highlightClick="1"/>
          </p:cNvPr>
          <p:cNvSpPr/>
          <p:nvPr userDrawn="1"/>
        </p:nvSpPr>
        <p:spPr>
          <a:xfrm>
            <a:off x="8780860" y="6515101"/>
            <a:ext cx="1905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 bwMode="auto">
          <a:xfrm>
            <a:off x="616744" y="1262064"/>
            <a:ext cx="2226469" cy="2905125"/>
            <a:chOff x="-949635" y="0"/>
            <a:chExt cx="7009631" cy="6858000"/>
          </a:xfrm>
        </p:grpSpPr>
        <p:sp>
          <p:nvSpPr>
            <p:cNvPr id="3" name="Diamond 3"/>
            <p:cNvSpPr/>
            <p:nvPr/>
          </p:nvSpPr>
          <p:spPr bwMode="auto">
            <a:xfrm>
              <a:off x="-949635" y="0"/>
              <a:ext cx="7009631" cy="6858000"/>
            </a:xfrm>
            <a:prstGeom prst="diamond">
              <a:avLst/>
            </a:prstGeom>
            <a:solidFill>
              <a:schemeClr val="tx2">
                <a:lumMod val="20000"/>
                <a:lumOff val="80000"/>
                <a:alpha val="35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ea typeface="+mn-ea"/>
              </a:endParaRPr>
            </a:p>
          </p:txBody>
        </p:sp>
        <p:sp>
          <p:nvSpPr>
            <p:cNvPr id="4" name="Diamond 4"/>
            <p:cNvSpPr/>
            <p:nvPr/>
          </p:nvSpPr>
          <p:spPr bwMode="auto">
            <a:xfrm>
              <a:off x="-177451" y="652072"/>
              <a:ext cx="5648939" cy="5527622"/>
            </a:xfrm>
            <a:prstGeom prst="diamond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ea typeface="+mn-ea"/>
              </a:endParaRPr>
            </a:p>
          </p:txBody>
        </p:sp>
      </p:grpSp>
      <p:grpSp>
        <p:nvGrpSpPr>
          <p:cNvPr id="5" name="Group 2"/>
          <p:cNvGrpSpPr/>
          <p:nvPr userDrawn="1"/>
        </p:nvGrpSpPr>
        <p:grpSpPr bwMode="auto">
          <a:xfrm>
            <a:off x="573881" y="1825625"/>
            <a:ext cx="1333500" cy="1778000"/>
            <a:chOff x="990600" y="2044717"/>
            <a:chExt cx="2768566" cy="2768566"/>
          </a:xfrm>
        </p:grpSpPr>
        <p:sp>
          <p:nvSpPr>
            <p:cNvPr id="6" name="Diamond 5"/>
            <p:cNvSpPr>
              <a:spLocks noChangeArrowheads="1"/>
            </p:cNvSpPr>
            <p:nvPr/>
          </p:nvSpPr>
          <p:spPr bwMode="auto">
            <a:xfrm>
              <a:off x="990600" y="2044717"/>
              <a:ext cx="2768566" cy="2768566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zh-CN"/>
            </a:p>
          </p:txBody>
        </p:sp>
        <p:grpSp>
          <p:nvGrpSpPr>
            <p:cNvPr id="7" name="Group 9"/>
            <p:cNvGrpSpPr/>
            <p:nvPr/>
          </p:nvGrpSpPr>
          <p:grpSpPr bwMode="auto">
            <a:xfrm>
              <a:off x="1429100" y="2771847"/>
              <a:ext cx="1800200" cy="992584"/>
              <a:chOff x="2345143" y="2365645"/>
              <a:chExt cx="1800200" cy="992584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2344176" y="2365264"/>
                <a:ext cx="1802039" cy="677310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7500" lnSpcReduction="20000"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4400" dirty="0">
                    <a:solidFill>
                      <a:schemeClr val="bg1"/>
                    </a:solidFill>
                    <a:latin typeface="+mn-lt"/>
                    <a:ea typeface="+mn-ea"/>
                  </a:rPr>
                  <a:t>目录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344176" y="3143924"/>
                <a:ext cx="1802039" cy="215058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7500" lnSpcReduction="20000"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400">
                    <a:solidFill>
                      <a:schemeClr val="bg1"/>
                    </a:solidFill>
                    <a:latin typeface="+mn-lt"/>
                    <a:ea typeface="+mn-ea"/>
                  </a:rPr>
                  <a:t>CONTENTS</a:t>
                </a:r>
              </a:p>
            </p:txBody>
          </p:sp>
        </p:grpSp>
      </p:grpSp>
      <p:sp>
        <p:nvSpPr>
          <p:cNvPr id="10" name="Diamond 11"/>
          <p:cNvSpPr/>
          <p:nvPr userDrawn="1"/>
        </p:nvSpPr>
        <p:spPr bwMode="auto">
          <a:xfrm>
            <a:off x="1409701" y="950914"/>
            <a:ext cx="554831" cy="739775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wrap="none" anchor="ctr" anchorCtr="1">
            <a:normAutofit fontScale="92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01</a:t>
            </a:r>
          </a:p>
        </p:txBody>
      </p:sp>
      <p:sp>
        <p:nvSpPr>
          <p:cNvPr id="11" name="Diamond 12"/>
          <p:cNvSpPr/>
          <p:nvPr userDrawn="1"/>
        </p:nvSpPr>
        <p:spPr bwMode="auto">
          <a:xfrm>
            <a:off x="2030017" y="1762126"/>
            <a:ext cx="554831" cy="739775"/>
          </a:xfrm>
          <a:prstGeom prst="diamond">
            <a:avLst/>
          </a:prstGeom>
          <a:solidFill>
            <a:schemeClr val="accent3"/>
          </a:solidFill>
          <a:ln w="19050">
            <a:noFill/>
            <a:round/>
          </a:ln>
        </p:spPr>
        <p:txBody>
          <a:bodyPr wrap="none" anchor="ctr" anchorCtr="1">
            <a:normAutofit fontScale="92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02</a:t>
            </a:r>
          </a:p>
        </p:txBody>
      </p:sp>
      <p:sp>
        <p:nvSpPr>
          <p:cNvPr id="12" name="Diamond 13"/>
          <p:cNvSpPr/>
          <p:nvPr userDrawn="1"/>
        </p:nvSpPr>
        <p:spPr bwMode="auto">
          <a:xfrm>
            <a:off x="2030017" y="2908301"/>
            <a:ext cx="554831" cy="739775"/>
          </a:xfrm>
          <a:prstGeom prst="diamond">
            <a:avLst/>
          </a:prstGeom>
          <a:solidFill>
            <a:schemeClr val="accent4"/>
          </a:solidFill>
          <a:ln w="19050">
            <a:noFill/>
            <a:round/>
          </a:ln>
        </p:spPr>
        <p:txBody>
          <a:bodyPr wrap="none" anchor="ctr" anchorCtr="1">
            <a:normAutofit fontScale="92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03</a:t>
            </a:r>
          </a:p>
        </p:txBody>
      </p:sp>
      <p:sp>
        <p:nvSpPr>
          <p:cNvPr id="13" name="Diamond 14"/>
          <p:cNvSpPr/>
          <p:nvPr userDrawn="1"/>
        </p:nvSpPr>
        <p:spPr bwMode="auto">
          <a:xfrm>
            <a:off x="1409701" y="3768725"/>
            <a:ext cx="554831" cy="739775"/>
          </a:xfrm>
          <a:prstGeom prst="diamond">
            <a:avLst/>
          </a:prstGeom>
          <a:solidFill>
            <a:schemeClr val="accent5"/>
          </a:solidFill>
          <a:ln w="19050">
            <a:noFill/>
            <a:round/>
          </a:ln>
        </p:spPr>
        <p:txBody>
          <a:bodyPr wrap="none" anchor="ctr" anchorCtr="1">
            <a:normAutofit fontScale="92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04</a:t>
            </a:r>
          </a:p>
        </p:txBody>
      </p:sp>
      <p:grpSp>
        <p:nvGrpSpPr>
          <p:cNvPr id="14" name="Group 21"/>
          <p:cNvGrpSpPr/>
          <p:nvPr userDrawn="1"/>
        </p:nvGrpSpPr>
        <p:grpSpPr bwMode="auto">
          <a:xfrm>
            <a:off x="1964532" y="1135063"/>
            <a:ext cx="1908572" cy="361950"/>
            <a:chOff x="3943834" y="704409"/>
            <a:chExt cx="3962574" cy="563232"/>
          </a:xfrm>
        </p:grpSpPr>
        <p:sp>
          <p:nvSpPr>
            <p:cNvPr id="15" name="TextBox 14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55000" lnSpcReduction="20000"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17" name="Group 22"/>
          <p:cNvGrpSpPr/>
          <p:nvPr userDrawn="1"/>
        </p:nvGrpSpPr>
        <p:grpSpPr bwMode="auto">
          <a:xfrm>
            <a:off x="2584847" y="1930400"/>
            <a:ext cx="1909763" cy="361950"/>
            <a:chOff x="3943834" y="704409"/>
            <a:chExt cx="3962574" cy="563232"/>
          </a:xfrm>
        </p:grpSpPr>
        <p:sp>
          <p:nvSpPr>
            <p:cNvPr id="18" name="TextBox 23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>
                  <a:solidFill>
                    <a:schemeClr val="accent2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</a:p>
          </p:txBody>
        </p:sp>
        <p:sp>
          <p:nvSpPr>
            <p:cNvPr id="19" name="TextBox 24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55000" lnSpcReduction="20000"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20" name="Group 25"/>
          <p:cNvGrpSpPr/>
          <p:nvPr userDrawn="1"/>
        </p:nvGrpSpPr>
        <p:grpSpPr bwMode="auto">
          <a:xfrm>
            <a:off x="2584847" y="3149600"/>
            <a:ext cx="1909763" cy="361950"/>
            <a:chOff x="3943834" y="704409"/>
            <a:chExt cx="3962574" cy="563232"/>
          </a:xfrm>
        </p:grpSpPr>
        <p:sp>
          <p:nvSpPr>
            <p:cNvPr id="21" name="TextBox 26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>
                  <a:solidFill>
                    <a:schemeClr val="accent3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</a:p>
          </p:txBody>
        </p:sp>
        <p:sp>
          <p:nvSpPr>
            <p:cNvPr id="22" name="TextBox 27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55000" lnSpcReduction="20000"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23" name="Group 28"/>
          <p:cNvGrpSpPr/>
          <p:nvPr userDrawn="1"/>
        </p:nvGrpSpPr>
        <p:grpSpPr bwMode="auto">
          <a:xfrm>
            <a:off x="1964532" y="4024313"/>
            <a:ext cx="1908572" cy="361950"/>
            <a:chOff x="3943834" y="704409"/>
            <a:chExt cx="3962574" cy="563232"/>
          </a:xfrm>
        </p:grpSpPr>
        <p:sp>
          <p:nvSpPr>
            <p:cNvPr id="24" name="TextBox 29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>
                  <a:solidFill>
                    <a:schemeClr val="accent4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</a:p>
          </p:txBody>
        </p:sp>
        <p:sp>
          <p:nvSpPr>
            <p:cNvPr id="25" name="TextBox 30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55000" lnSpcReduction="20000"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</a:p>
          </p:txBody>
        </p:sp>
      </p:grpSp>
      <p:sp>
        <p:nvSpPr>
          <p:cNvPr id="26" name="动作按钮: 后退或前一项 25">
            <a:hlinkClick r:id="" action="ppaction://hlinkshowjump?jump=previousslide" highlightClick="1"/>
          </p:cNvPr>
          <p:cNvSpPr/>
          <p:nvPr userDrawn="1"/>
        </p:nvSpPr>
        <p:spPr>
          <a:xfrm>
            <a:off x="8281988" y="6513513"/>
            <a:ext cx="20955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7" name="动作按钮: 前进或下一项 26">
            <a:hlinkClick r:id="" action="ppaction://hlinkshowjump?jump=nextslide" highlightClick="1"/>
          </p:cNvPr>
          <p:cNvSpPr/>
          <p:nvPr userDrawn="1"/>
        </p:nvSpPr>
        <p:spPr>
          <a:xfrm>
            <a:off x="8554642" y="6526213"/>
            <a:ext cx="202406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8" name="动作按钮: 结束 27">
            <a:hlinkClick r:id="" action="ppaction://hlinkshowjump?jump=endshow" highlightClick="1"/>
          </p:cNvPr>
          <p:cNvSpPr/>
          <p:nvPr userDrawn="1"/>
        </p:nvSpPr>
        <p:spPr>
          <a:xfrm>
            <a:off x="8820150" y="6515101"/>
            <a:ext cx="1905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动作按钮: 自定义 2">
            <a:hlinkClick r:id="" action="ppaction://noaction" highlightClick="1"/>
          </p:cNvPr>
          <p:cNvSpPr/>
          <p:nvPr userDrawn="1"/>
        </p:nvSpPr>
        <p:spPr>
          <a:xfrm>
            <a:off x="564357" y="5360988"/>
            <a:ext cx="1279922" cy="368300"/>
          </a:xfrm>
          <a:prstGeom prst="actionButtonBlan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动作按钮: 后退或前一项 3">
            <a:hlinkClick r:id="" action="ppaction://hlinkshowjump?jump=previousslide" highlightClick="1"/>
          </p:cNvPr>
          <p:cNvSpPr/>
          <p:nvPr userDrawn="1"/>
        </p:nvSpPr>
        <p:spPr>
          <a:xfrm>
            <a:off x="8281988" y="6513513"/>
            <a:ext cx="20955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动作按钮: 前进或下一项 4">
            <a:hlinkClick r:id="" action="ppaction://hlinkshowjump?jump=nextslide" highlightClick="1"/>
          </p:cNvPr>
          <p:cNvSpPr/>
          <p:nvPr userDrawn="1"/>
        </p:nvSpPr>
        <p:spPr>
          <a:xfrm>
            <a:off x="8554642" y="6526213"/>
            <a:ext cx="202406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动作按钮: 结束 5">
            <a:hlinkClick r:id="" action="ppaction://hlinkshowjump?jump=endshow" highlightClick="1"/>
          </p:cNvPr>
          <p:cNvSpPr/>
          <p:nvPr userDrawn="1"/>
        </p:nvSpPr>
        <p:spPr>
          <a:xfrm>
            <a:off x="8820150" y="6515101"/>
            <a:ext cx="1905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104775" y="6292850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 userDrawn="1"/>
        </p:nvCxnSpPr>
        <p:spPr>
          <a:xfrm>
            <a:off x="104775" y="792163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 userDrawn="1"/>
        </p:nvCxnSpPr>
        <p:spPr>
          <a:xfrm>
            <a:off x="2347913" y="1222376"/>
            <a:ext cx="0" cy="4640263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20"/>
          <p:cNvGrpSpPr/>
          <p:nvPr userDrawn="1"/>
        </p:nvGrpSpPr>
        <p:grpSpPr bwMode="auto">
          <a:xfrm>
            <a:off x="80963" y="2106614"/>
            <a:ext cx="2270522" cy="2905125"/>
            <a:chOff x="755951" y="2210607"/>
            <a:chExt cx="3026493" cy="2905010"/>
          </a:xfrm>
        </p:grpSpPr>
        <p:grpSp>
          <p:nvGrpSpPr>
            <p:cNvPr id="11" name="Group 1"/>
            <p:cNvGrpSpPr/>
            <p:nvPr/>
          </p:nvGrpSpPr>
          <p:grpSpPr bwMode="auto">
            <a:xfrm>
              <a:off x="813205" y="2210607"/>
              <a:ext cx="2969239" cy="2905010"/>
              <a:chOff x="-949635" y="0"/>
              <a:chExt cx="7009631" cy="6858000"/>
            </a:xfrm>
          </p:grpSpPr>
          <p:sp>
            <p:nvSpPr>
              <p:cNvPr id="17" name="Diamond 3"/>
              <p:cNvSpPr/>
              <p:nvPr/>
            </p:nvSpPr>
            <p:spPr bwMode="auto">
              <a:xfrm>
                <a:off x="-949918" y="0"/>
                <a:ext cx="7009914" cy="6858000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  <a:alpha val="3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lt"/>
                  <a:ea typeface="+mn-ea"/>
                </a:endParaRPr>
              </a:p>
            </p:txBody>
          </p:sp>
          <p:sp>
            <p:nvSpPr>
              <p:cNvPr id="18" name="Diamond 4"/>
              <p:cNvSpPr/>
              <p:nvPr/>
            </p:nvSpPr>
            <p:spPr bwMode="auto">
              <a:xfrm>
                <a:off x="-178116" y="652072"/>
                <a:ext cx="5649892" cy="5527622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lt"/>
                  <a:ea typeface="+mn-ea"/>
                </a:endParaRPr>
              </a:p>
            </p:txBody>
          </p:sp>
        </p:grpSp>
        <p:grpSp>
          <p:nvGrpSpPr>
            <p:cNvPr id="12" name="Group 2"/>
            <p:cNvGrpSpPr/>
            <p:nvPr/>
          </p:nvGrpSpPr>
          <p:grpSpPr bwMode="auto">
            <a:xfrm>
              <a:off x="755951" y="2773741"/>
              <a:ext cx="1778742" cy="1778742"/>
              <a:chOff x="990600" y="2044717"/>
              <a:chExt cx="2768566" cy="2768566"/>
            </a:xfrm>
          </p:grpSpPr>
          <p:sp>
            <p:nvSpPr>
              <p:cNvPr id="13" name="Diamond 5"/>
              <p:cNvSpPr>
                <a:spLocks noChangeArrowheads="1"/>
              </p:cNvSpPr>
              <p:nvPr/>
            </p:nvSpPr>
            <p:spPr bwMode="auto">
              <a:xfrm>
                <a:off x="990600" y="2045349"/>
                <a:ext cx="2769087" cy="2767302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defRPr/>
                </a:pPr>
                <a:endParaRPr lang="zh-CN" altLang="zh-CN"/>
              </a:p>
            </p:txBody>
          </p:sp>
          <p:grpSp>
            <p:nvGrpSpPr>
              <p:cNvPr id="14" name="Group 9"/>
              <p:cNvGrpSpPr/>
              <p:nvPr/>
            </p:nvGrpSpPr>
            <p:grpSpPr bwMode="auto"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15" name="TextBox 7"/>
                <p:cNvSpPr txBox="1"/>
                <p:nvPr/>
              </p:nvSpPr>
              <p:spPr>
                <a:xfrm>
                  <a:off x="2346338" y="2365564"/>
                  <a:ext cx="1798300" cy="677001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7500" lnSpcReduction="20000"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4400" dirty="0">
                      <a:solidFill>
                        <a:schemeClr val="bg1"/>
                      </a:solidFill>
                      <a:latin typeface="+mn-lt"/>
                      <a:ea typeface="+mn-ea"/>
                    </a:rPr>
                    <a:t>目录</a:t>
                  </a:r>
                </a:p>
              </p:txBody>
            </p:sp>
            <p:sp>
              <p:nvSpPr>
                <p:cNvPr id="16" name="TextBox 8"/>
                <p:cNvSpPr txBox="1"/>
                <p:nvPr/>
              </p:nvSpPr>
              <p:spPr>
                <a:xfrm>
                  <a:off x="2346338" y="3143869"/>
                  <a:ext cx="1798300" cy="214959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7500" lnSpcReduction="20000"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sz="1400" dirty="0">
                      <a:solidFill>
                        <a:schemeClr val="bg1"/>
                      </a:solidFill>
                      <a:latin typeface="+mn-lt"/>
                      <a:ea typeface="+mn-ea"/>
                    </a:rPr>
                    <a:t>CONTENTS</a:t>
                  </a:r>
                </a:p>
              </p:txBody>
            </p:sp>
          </p:grp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167" y="80457"/>
            <a:ext cx="8929483" cy="644166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9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366713" y="6430964"/>
            <a:ext cx="279797" cy="365125"/>
          </a:xfrm>
        </p:spPr>
        <p:txBody>
          <a:bodyPr/>
          <a:lstStyle>
            <a:lvl1pPr>
              <a:defRPr/>
            </a:lvl1pPr>
          </a:lstStyle>
          <a:p>
            <a:fld id="{C8B38008-110E-402D-866D-8B3CBC75AAF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动作按钮: 后退或前一项 3">
            <a:hlinkClick r:id="" action="ppaction://hlinkshowjump?jump=previousslide" highlightClick="1"/>
          </p:cNvPr>
          <p:cNvSpPr/>
          <p:nvPr userDrawn="1"/>
        </p:nvSpPr>
        <p:spPr>
          <a:xfrm>
            <a:off x="8281988" y="6513513"/>
            <a:ext cx="20955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动作按钮: 前进或下一项 4">
            <a:hlinkClick r:id="" action="ppaction://hlinkshowjump?jump=nextslide" highlightClick="1"/>
          </p:cNvPr>
          <p:cNvSpPr/>
          <p:nvPr userDrawn="1"/>
        </p:nvSpPr>
        <p:spPr>
          <a:xfrm>
            <a:off x="8554642" y="6526213"/>
            <a:ext cx="202406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动作按钮: 结束 5">
            <a:hlinkClick r:id="" action="ppaction://hlinkshowjump?jump=endshow" highlightClick="1"/>
          </p:cNvPr>
          <p:cNvSpPr/>
          <p:nvPr userDrawn="1"/>
        </p:nvSpPr>
        <p:spPr>
          <a:xfrm>
            <a:off x="8820150" y="6515101"/>
            <a:ext cx="1905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180976" y="406400"/>
            <a:ext cx="877609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燕尾形 15">
            <a:hlinkClick r:id="rId2" action="ppaction://hlinksldjump"/>
          </p:cNvPr>
          <p:cNvSpPr/>
          <p:nvPr userDrawn="1"/>
        </p:nvSpPr>
        <p:spPr>
          <a:xfrm>
            <a:off x="4842273" y="6505576"/>
            <a:ext cx="1563290" cy="352425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txBody>
          <a:bodyPr anchor="ctr"/>
          <a:lstStyle/>
          <a:p>
            <a:pPr algn="ctr" defTabSz="687070" eaLnBrk="1" hangingPunct="1">
              <a:defRPr/>
            </a:pP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</a:t>
            </a:r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自主学习</a:t>
            </a:r>
          </a:p>
        </p:txBody>
      </p:sp>
      <p:sp>
        <p:nvSpPr>
          <p:cNvPr id="9" name="燕尾形 16">
            <a:hlinkClick r:id="rId3" action="ppaction://hlinksldjump"/>
          </p:cNvPr>
          <p:cNvSpPr/>
          <p:nvPr userDrawn="1"/>
        </p:nvSpPr>
        <p:spPr>
          <a:xfrm>
            <a:off x="6548438" y="6505576"/>
            <a:ext cx="1563291" cy="352425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txBody>
          <a:bodyPr anchor="ctr"/>
          <a:lstStyle/>
          <a:p>
            <a:pPr algn="ctr" defTabSz="687070" eaLnBrk="1" hangingPunct="1">
              <a:defRPr/>
            </a:pP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</a:t>
            </a:r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互动探究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81155" y="534839"/>
            <a:ext cx="8775808" cy="59119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4141" y="5872164"/>
            <a:ext cx="7653338" cy="6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1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20784402" flipH="1" flipV="1">
            <a:off x="5868591" y="3403600"/>
            <a:ext cx="3000375" cy="360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 userDrawn="1"/>
        </p:nvSpPr>
        <p:spPr>
          <a:xfrm>
            <a:off x="0" y="2489201"/>
            <a:ext cx="91440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spc="300" dirty="0">
                <a:solidFill>
                  <a:srgbClr val="778495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微软雅黑" panose="020B0503020204020204" pitchFamily="34" charset="-122"/>
              </a:rPr>
              <a:t>本节内容结束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B33DDBD-C9AB-4242-BD89-28DFFD73579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6E12D8BE-9291-46F1-9B12-43A3B710C804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1031" name="图片 6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382" y="0"/>
            <a:ext cx="914161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文本框 7"/>
          <p:cNvSpPr txBox="1">
            <a:spLocks noChangeArrowheads="1"/>
          </p:cNvSpPr>
          <p:nvPr userDrawn="1"/>
        </p:nvSpPr>
        <p:spPr bwMode="auto">
          <a:xfrm>
            <a:off x="325041" y="6500814"/>
            <a:ext cx="32027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fld id="{59D6B2FF-6EC2-4652-A7A3-8C0128892835}" type="slidenum">
              <a:rPr lang="zh-CN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hlinkClick r:id="" action="ppaction://hlinkshowjump?jump=previousslide"/>
          </p:cNvPr>
          <p:cNvSpPr/>
          <p:nvPr userDrawn="1"/>
        </p:nvSpPr>
        <p:spPr>
          <a:xfrm>
            <a:off x="0" y="6280150"/>
            <a:ext cx="344091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矩形 9">
            <a:hlinkClick r:id="" action="ppaction://hlinkshowjump?jump=nextslide"/>
          </p:cNvPr>
          <p:cNvSpPr/>
          <p:nvPr userDrawn="1"/>
        </p:nvSpPr>
        <p:spPr>
          <a:xfrm>
            <a:off x="626269" y="6280150"/>
            <a:ext cx="344091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1"/>
          <p:cNvSpPr>
            <a:spLocks noChangeArrowheads="1"/>
          </p:cNvSpPr>
          <p:nvPr/>
        </p:nvSpPr>
        <p:spPr bwMode="auto">
          <a:xfrm>
            <a:off x="338768" y="4365130"/>
            <a:ext cx="8428435" cy="729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173000"/>
              </a:lnSpc>
              <a:spcBef>
                <a:spcPts val="1300"/>
              </a:spcBef>
              <a:spcAft>
                <a:spcPts val="1300"/>
              </a:spcAft>
              <a:tabLst>
                <a:tab pos="2700020" algn="l"/>
              </a:tabLst>
            </a:pPr>
            <a:r>
              <a:rPr lang="en-US" altLang="zh-CN" sz="2800" b="1" dirty="0">
                <a:latin typeface="Cambria" panose="02040503050406030204" pitchFamily="18" charset="0"/>
                <a:cs typeface="Times New Roman" panose="02020603050405020304" pitchFamily="18" charset="0"/>
              </a:rPr>
              <a:t>Section </a:t>
            </a:r>
            <a:r>
              <a:rPr lang="en-US" altLang="zh-CN" sz="2800" b="1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Ⅱ</a:t>
            </a:r>
            <a:r>
              <a:rPr lang="en-US" altLang="zh-CN" sz="2800" b="1" dirty="0" smtClean="0">
                <a:latin typeface="Cambria" panose="02040503050406030204" pitchFamily="18" charset="0"/>
              </a:rPr>
              <a:t> </a:t>
            </a:r>
            <a:r>
              <a:rPr lang="en-US" altLang="zh-CN" sz="28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Reading </a:t>
            </a:r>
            <a:r>
              <a:rPr lang="en-US" altLang="zh-CN" sz="2800" b="1" dirty="0">
                <a:latin typeface="Cambria" panose="02040503050406030204" pitchFamily="18" charset="0"/>
                <a:cs typeface="Times New Roman" panose="02020603050405020304" pitchFamily="18" charset="0"/>
              </a:rPr>
              <a:t>and Thinking(1)</a:t>
            </a:r>
            <a:endParaRPr lang="zh-CN" altLang="zh-CN" sz="2800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67680" y="2060810"/>
            <a:ext cx="561678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600" b="1" dirty="0"/>
              <a:t>Teenage Life</a:t>
            </a:r>
          </a:p>
        </p:txBody>
      </p:sp>
      <p:sp>
        <p:nvSpPr>
          <p:cNvPr id="5" name="矩形 4"/>
          <p:cNvSpPr/>
          <p:nvPr/>
        </p:nvSpPr>
        <p:spPr>
          <a:xfrm>
            <a:off x="0" y="6021360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矩形 11"/>
          <p:cNvSpPr>
            <a:spLocks noChangeArrowheads="1"/>
          </p:cNvSpPr>
          <p:nvPr/>
        </p:nvSpPr>
        <p:spPr bwMode="auto">
          <a:xfrm>
            <a:off x="251222" y="620713"/>
            <a:ext cx="8428434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  <a:tabLst>
                <a:tab pos="2700020" algn="l"/>
              </a:tabLst>
            </a:pPr>
            <a:r>
              <a:rPr lang="zh-CN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语言现象感知</a:t>
            </a:r>
            <a:endParaRPr lang="zh-CN" altLang="zh-CN" sz="2400" dirty="0">
              <a:latin typeface="宋体" panose="02010600030101010101" pitchFamily="2" charset="-122"/>
              <a:ea typeface="黑体" panose="02010609060101010101" pitchFamily="49" charset="-122"/>
              <a:cs typeface="Courier New" panose="02070309020205020404" pitchFamily="49" charset="0"/>
            </a:endParaRPr>
          </a:p>
          <a:p>
            <a:pPr algn="just" eaLnBrk="1" hangingPunct="1">
              <a:lnSpc>
                <a:spcPct val="150000"/>
              </a:lnSpc>
              <a:tabLst>
                <a:tab pos="2700020" algn="l"/>
              </a:tabLst>
            </a:pPr>
            <a:r>
              <a:rPr lang="en-US" altLang="zh-CN" sz="24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Ⅰ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r>
              <a:rPr lang="zh-CN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词块积累</a:t>
            </a:r>
            <a:endParaRPr lang="zh-CN" altLang="zh-CN" sz="24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6387" name="矩形 11"/>
          <p:cNvSpPr>
            <a:spLocks noChangeArrowheads="1"/>
          </p:cNvSpPr>
          <p:nvPr/>
        </p:nvSpPr>
        <p:spPr bwMode="auto">
          <a:xfrm>
            <a:off x="538163" y="1712913"/>
            <a:ext cx="8261747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写出下列词块的含义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1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a really big challenge_________________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2.the school football team____________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3.on my own____________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4.a volunteer club ____________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5.next year____________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6.a soup kitchen____________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7.homeless people____________  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301304" y="2257424"/>
            <a:ext cx="3855244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sz="24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Times New Roman" panose="02020603050405020304"/>
              </a:rPr>
              <a:t>一个真正的大挑战</a:t>
            </a:r>
            <a:endParaRPr lang="zh-CN" altLang="zh-CN" sz="1050" kern="100" dirty="0">
              <a:latin typeface="楷体_GB2312" pitchFamily="49" charset="-122"/>
              <a:ea typeface="楷体_GB2312" pitchFamily="49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635870" y="2773364"/>
            <a:ext cx="3186113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sz="24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Times New Roman" panose="02020603050405020304"/>
              </a:rPr>
              <a:t>校足球队</a:t>
            </a:r>
            <a:endParaRPr lang="zh-CN" altLang="zh-CN" sz="1050" kern="100" dirty="0">
              <a:latin typeface="楷体_GB2312" pitchFamily="49" charset="-122"/>
              <a:ea typeface="楷体_GB2312" pitchFamily="49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87166" y="3357563"/>
            <a:ext cx="1351359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sz="24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Times New Roman" panose="02020603050405020304"/>
              </a:rPr>
              <a:t>我自己</a:t>
            </a:r>
            <a:endParaRPr lang="zh-CN" altLang="zh-CN" sz="1050" kern="100" dirty="0">
              <a:latin typeface="楷体_GB2312" pitchFamily="49" charset="-122"/>
              <a:ea typeface="楷体_GB2312" pitchFamily="49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762845" y="3884613"/>
            <a:ext cx="27323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sz="2400" kern="1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Times New Roman" panose="02020603050405020304"/>
              </a:rPr>
              <a:t>志愿者俱乐部</a:t>
            </a:r>
            <a:r>
              <a:rPr lang="en-US" altLang="zh-CN" sz="2400" kern="1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Times New Roman" panose="02020603050405020304"/>
              </a:rPr>
              <a:t> </a:t>
            </a:r>
            <a:endParaRPr lang="zh-CN" altLang="zh-CN" sz="1050" kern="100" dirty="0">
              <a:latin typeface="楷体_GB2312" pitchFamily="49" charset="-122"/>
              <a:ea typeface="楷体_GB2312" pitchFamily="49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52624" y="4425950"/>
            <a:ext cx="1348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sz="24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Times New Roman" panose="02020603050405020304"/>
              </a:rPr>
              <a:t>明年</a:t>
            </a:r>
            <a:endParaRPr lang="zh-CN" altLang="zh-CN" sz="1050" kern="100" dirty="0">
              <a:latin typeface="楷体_GB2312" pitchFamily="49" charset="-122"/>
              <a:ea typeface="楷体_GB2312" pitchFamily="49" charset="-122"/>
              <a:cs typeface="Courier New" panose="020703090202050204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762845" y="4973117"/>
            <a:ext cx="25276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sz="24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Times New Roman" panose="02020603050405020304"/>
              </a:rPr>
              <a:t>食品救济站</a:t>
            </a:r>
            <a:r>
              <a:rPr lang="en-US" altLang="zh-CN" sz="24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Times New Roman" panose="02020603050405020304"/>
              </a:rPr>
              <a:t> </a:t>
            </a:r>
            <a:endParaRPr lang="zh-CN" altLang="zh-CN" sz="1050" kern="100" dirty="0">
              <a:latin typeface="楷体_GB2312" pitchFamily="49" charset="-122"/>
              <a:ea typeface="楷体_GB2312" pitchFamily="49" charset="-122"/>
              <a:cs typeface="Courier New" panose="020703090202050204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821163" y="5514621"/>
            <a:ext cx="2615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sz="24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Times New Roman" panose="02020603050405020304"/>
              </a:rPr>
              <a:t>无家可归的人</a:t>
            </a:r>
            <a:r>
              <a:rPr lang="en-US" altLang="zh-CN" sz="24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Times New Roman" panose="02020603050405020304"/>
              </a:rPr>
              <a:t> </a:t>
            </a:r>
            <a:endParaRPr lang="zh-CN" altLang="zh-CN" sz="1050" kern="100" dirty="0">
              <a:latin typeface="楷体_GB2312" pitchFamily="49" charset="-122"/>
              <a:ea typeface="楷体_GB2312" pitchFamily="49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矩形 11"/>
          <p:cNvSpPr>
            <a:spLocks noChangeArrowheads="1"/>
          </p:cNvSpPr>
          <p:nvPr/>
        </p:nvSpPr>
        <p:spPr bwMode="auto">
          <a:xfrm>
            <a:off x="454819" y="1196975"/>
            <a:ext cx="8428435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>
              <a:lnSpc>
                <a:spcPct val="150000"/>
              </a:lnSpc>
              <a:tabLst>
                <a:tab pos="2700020" algn="l"/>
              </a:tabLst>
            </a:pP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8.in the community____________</a:t>
            </a:r>
            <a:endParaRPr lang="zh-CN" altLang="zh-CN" sz="2400" dirty="0">
              <a:latin typeface="宋体" panose="02010600030101010101" pitchFamily="2" charset="-122"/>
              <a:ea typeface="楷体_GB2312" pitchFamily="49" charset="-122"/>
              <a:cs typeface="Courier New" panose="02070309020205020404" pitchFamily="49" charset="0"/>
            </a:endParaRPr>
          </a:p>
          <a:p>
            <a:pPr algn="just" eaLnBrk="1" hangingPunct="1">
              <a:lnSpc>
                <a:spcPct val="150000"/>
              </a:lnSpc>
              <a:tabLst>
                <a:tab pos="2700020" algn="l"/>
              </a:tabLst>
            </a:pP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9.a senior high school student ____________</a:t>
            </a:r>
            <a:endParaRPr lang="zh-CN" altLang="zh-CN" sz="2400" dirty="0">
              <a:latin typeface="宋体" panose="02010600030101010101" pitchFamily="2" charset="-122"/>
              <a:ea typeface="楷体_GB2312" pitchFamily="49" charset="-122"/>
              <a:cs typeface="Courier New" panose="02070309020205020404" pitchFamily="49" charset="0"/>
            </a:endParaRPr>
          </a:p>
          <a:p>
            <a:pPr algn="just" eaLnBrk="1" hangingPunct="1">
              <a:lnSpc>
                <a:spcPct val="150000"/>
              </a:lnSpc>
              <a:tabLst>
                <a:tab pos="2700020" algn="l"/>
              </a:tabLst>
            </a:pP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10.in the future____________</a:t>
            </a:r>
            <a:endParaRPr lang="zh-CN" altLang="zh-CN" sz="2400" dirty="0">
              <a:latin typeface="宋体" panose="02010600030101010101" pitchFamily="2" charset="-122"/>
              <a:ea typeface="楷体_GB2312" pitchFamily="49" charset="-122"/>
              <a:cs typeface="Courier New" panose="02070309020205020404" pitchFamily="49" charset="0"/>
            </a:endParaRPr>
          </a:p>
          <a:p>
            <a:pPr algn="just" eaLnBrk="1" hangingPunct="1">
              <a:lnSpc>
                <a:spcPct val="150000"/>
              </a:lnSpc>
              <a:tabLst>
                <a:tab pos="2700020" algn="l"/>
              </a:tabLst>
            </a:pP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11.the same challenges____________</a:t>
            </a:r>
            <a:endParaRPr lang="zh-CN" altLang="zh-CN" sz="2400" dirty="0">
              <a:latin typeface="宋体" panose="02010600030101010101" pitchFamily="2" charset="-122"/>
              <a:ea typeface="楷体_GB2312" pitchFamily="49" charset="-122"/>
              <a:cs typeface="Courier New" panose="02070309020205020404" pitchFamily="49" charset="0"/>
            </a:endParaRPr>
          </a:p>
          <a:p>
            <a:pPr algn="just" eaLnBrk="1" hangingPunct="1">
              <a:lnSpc>
                <a:spcPct val="150000"/>
              </a:lnSpc>
              <a:tabLst>
                <a:tab pos="2700020" algn="l"/>
              </a:tabLst>
            </a:pP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12.make a good decision____________</a:t>
            </a:r>
            <a:endParaRPr lang="zh-CN" altLang="zh-CN" sz="2400" dirty="0">
              <a:latin typeface="宋体" panose="02010600030101010101" pitchFamily="2" charset="-122"/>
              <a:ea typeface="楷体_GB2312" pitchFamily="49" charset="-122"/>
              <a:cs typeface="Courier New" panose="02070309020205020404" pitchFamily="49" charset="0"/>
            </a:endParaRPr>
          </a:p>
          <a:p>
            <a:pPr algn="just" eaLnBrk="1" hangingPunct="1">
              <a:lnSpc>
                <a:spcPct val="150000"/>
              </a:lnSpc>
              <a:tabLst>
                <a:tab pos="2700020" algn="l"/>
              </a:tabLst>
            </a:pP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13.the main purpose ____________</a:t>
            </a:r>
            <a:endParaRPr lang="zh-CN" altLang="zh-CN" sz="2400" dirty="0">
              <a:latin typeface="宋体" panose="02010600030101010101" pitchFamily="2" charset="-122"/>
              <a:ea typeface="楷体_GB2312" pitchFamily="49" charset="-122"/>
              <a:cs typeface="Courier New" panose="02070309020205020404" pitchFamily="49" charset="0"/>
            </a:endParaRPr>
          </a:p>
          <a:p>
            <a:pPr algn="just" eaLnBrk="1" hangingPunct="1">
              <a:lnSpc>
                <a:spcPct val="150000"/>
              </a:lnSpc>
              <a:tabLst>
                <a:tab pos="2700020" algn="l"/>
              </a:tabLst>
            </a:pP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14.the safety of all the students_______________ </a:t>
            </a:r>
            <a:endParaRPr lang="zh-CN" altLang="zh-CN" sz="2400" dirty="0">
              <a:latin typeface="宋体" panose="02010600030101010101" pitchFamily="2" charset="-122"/>
              <a:ea typeface="楷体_GB2312" pitchFamily="49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059604" y="1172727"/>
            <a:ext cx="17423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sz="24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Times New Roman" panose="02020603050405020304"/>
              </a:rPr>
              <a:t>在社区里</a:t>
            </a:r>
            <a:endParaRPr lang="zh-CN" altLang="zh-CN" sz="1050" kern="100" dirty="0">
              <a:latin typeface="楷体_GB2312" pitchFamily="49" charset="-122"/>
              <a:ea typeface="楷体_GB2312" pitchFamily="49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29951" y="1702952"/>
            <a:ext cx="21084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sz="24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Times New Roman" panose="02020603050405020304"/>
              </a:rPr>
              <a:t>一</a:t>
            </a:r>
            <a:r>
              <a:rPr lang="zh-CN" altLang="zh-CN" sz="240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Times New Roman" panose="02020603050405020304"/>
              </a:rPr>
              <a:t>名高中生</a:t>
            </a:r>
            <a:r>
              <a:rPr lang="en-US" altLang="zh-CN" sz="24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Times New Roman" panose="02020603050405020304"/>
              </a:rPr>
              <a:t> </a:t>
            </a:r>
            <a:endParaRPr lang="zh-CN" altLang="zh-CN" sz="1050" kern="100" dirty="0">
              <a:latin typeface="楷体_GB2312" pitchFamily="49" charset="-122"/>
              <a:ea typeface="楷体_GB2312" pitchFamily="49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734563" y="2268102"/>
            <a:ext cx="13081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sz="24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Times New Roman" panose="02020603050405020304"/>
              </a:rPr>
              <a:t>在将来</a:t>
            </a:r>
            <a:endParaRPr lang="zh-CN" altLang="zh-CN" sz="1050" kern="100" dirty="0">
              <a:latin typeface="楷体_GB2312" pitchFamily="49" charset="-122"/>
              <a:ea typeface="楷体_GB2312" pitchFamily="49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65582" y="2830077"/>
            <a:ext cx="21084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sz="24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Times New Roman" panose="02020603050405020304"/>
              </a:rPr>
              <a:t>同样的挑战</a:t>
            </a:r>
            <a:r>
              <a:rPr lang="en-US" altLang="zh-CN" sz="24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Times New Roman" panose="02020603050405020304"/>
              </a:rPr>
              <a:t> </a:t>
            </a:r>
            <a:endParaRPr lang="zh-CN" altLang="zh-CN" sz="1050" kern="100" dirty="0">
              <a:latin typeface="楷体_GB2312" pitchFamily="49" charset="-122"/>
              <a:ea typeface="楷体_GB2312" pitchFamily="49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348926" y="3358714"/>
            <a:ext cx="28058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sz="24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Times New Roman" panose="02020603050405020304"/>
              </a:rPr>
              <a:t>作出</a:t>
            </a:r>
            <a:r>
              <a:rPr lang="zh-CN" altLang="zh-CN" sz="240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Times New Roman" panose="02020603050405020304"/>
              </a:rPr>
              <a:t>好的决定</a:t>
            </a:r>
            <a:r>
              <a:rPr lang="en-US" altLang="zh-CN" sz="24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Times New Roman" panose="02020603050405020304"/>
              </a:rPr>
              <a:t> </a:t>
            </a:r>
            <a:endParaRPr lang="zh-CN" altLang="zh-CN" sz="1050" kern="100" dirty="0">
              <a:latin typeface="楷体_GB2312" pitchFamily="49" charset="-122"/>
              <a:ea typeface="楷体_GB2312" pitchFamily="49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212004" y="3925452"/>
            <a:ext cx="17423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sz="24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Times New Roman" panose="02020603050405020304"/>
              </a:rPr>
              <a:t>主要目的</a:t>
            </a:r>
            <a:endParaRPr lang="zh-CN" altLang="zh-CN" sz="1050" kern="100" dirty="0">
              <a:latin typeface="楷体_GB2312" pitchFamily="49" charset="-122"/>
              <a:ea typeface="楷体_GB2312" pitchFamily="49" charset="-122"/>
              <a:cs typeface="Courier New" panose="020703090202050204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319827" y="4449326"/>
            <a:ext cx="28058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sz="2400" kern="1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Times New Roman" panose="02020603050405020304"/>
              </a:rPr>
              <a:t>所有学生的安全</a:t>
            </a:r>
            <a:r>
              <a:rPr lang="en-US" altLang="zh-CN" sz="2400" kern="1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Times New Roman" panose="02020603050405020304"/>
              </a:rPr>
              <a:t> </a:t>
            </a:r>
            <a:endParaRPr lang="zh-CN" altLang="zh-CN" sz="1050" kern="100" dirty="0">
              <a:latin typeface="楷体_GB2312" pitchFamily="49" charset="-122"/>
              <a:ea typeface="楷体_GB2312" pitchFamily="49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矩形 11"/>
          <p:cNvSpPr>
            <a:spLocks noChangeArrowheads="1"/>
          </p:cNvSpPr>
          <p:nvPr/>
        </p:nvSpPr>
        <p:spPr bwMode="auto">
          <a:xfrm>
            <a:off x="188119" y="1439863"/>
            <a:ext cx="84284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/>
              </a:rPr>
              <a:t>Ⅱ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.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句式欣赏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8435" name="矩形 11"/>
          <p:cNvSpPr>
            <a:spLocks noChangeArrowheads="1"/>
          </p:cNvSpPr>
          <p:nvPr/>
        </p:nvSpPr>
        <p:spPr bwMode="auto">
          <a:xfrm>
            <a:off x="208360" y="1944688"/>
            <a:ext cx="8684419" cy="216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69875" indent="-457200"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1.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画出句子的主语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 smtClean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①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Going from junior high school to senior high school is a really big challenge.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 smtClean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②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Studying hard isn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’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t always fun.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467916" y="4132417"/>
            <a:ext cx="826293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答案</a:t>
            </a:r>
            <a:r>
              <a:rPr lang="zh-CN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　</a:t>
            </a:r>
            <a:r>
              <a:rPr lang="en-US" altLang="zh-CN" sz="2400" dirty="0">
                <a:solidFill>
                  <a:srgbClr val="FF0000"/>
                </a:solidFill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①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Going from junior high school to senior high school</a:t>
            </a:r>
            <a:endParaRPr lang="zh-CN" altLang="zh-CN" sz="2400" dirty="0">
              <a:solidFill>
                <a:srgbClr val="FF0000"/>
              </a:solidFill>
              <a:latin typeface="宋体" panose="02010600030101010101" pitchFamily="2" charset="-122"/>
              <a:ea typeface="黑体" panose="02010609060101010101" pitchFamily="49" charset="-122"/>
              <a:cs typeface="Courier New" panose="02070309020205020404" pitchFamily="49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②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Studying hard </a:t>
            </a:r>
            <a:endParaRPr lang="zh-CN" altLang="zh-CN" sz="2400" dirty="0">
              <a:solidFill>
                <a:srgbClr val="FF0000"/>
              </a:solidFill>
              <a:latin typeface="宋体" panose="02010600030101010101" pitchFamily="2" charset="-122"/>
              <a:ea typeface="黑体" panose="02010609060101010101" pitchFamily="49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1"/>
          <p:cNvSpPr>
            <a:spLocks noChangeArrowheads="1"/>
          </p:cNvSpPr>
          <p:nvPr/>
        </p:nvSpPr>
        <p:spPr bwMode="auto">
          <a:xfrm>
            <a:off x="208360" y="987425"/>
            <a:ext cx="8684419" cy="474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69875" indent="-457200"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2.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体会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recommend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的用法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	My adviser recommended that I </a:t>
            </a:r>
            <a:r>
              <a:rPr lang="en-US" altLang="zh-CN" sz="2400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should sign up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 for advanced literature because I like English and I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’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m good at it.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	</a:t>
            </a:r>
            <a:r>
              <a:rPr lang="en-US" altLang="zh-CN" sz="2400" kern="100" dirty="0" smtClean="0">
                <a:latin typeface="Times New Roman" panose="02020603050405020304"/>
                <a:ea typeface="楷体_GB2312"/>
                <a:cs typeface="Courier New" panose="02070309020205020404"/>
              </a:rPr>
              <a:t>______________________________________________________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	</a:t>
            </a:r>
            <a:r>
              <a:rPr lang="en-US" altLang="zh-CN" sz="2400" kern="100" dirty="0" smtClean="0">
                <a:latin typeface="Times New Roman" panose="02020603050405020304"/>
                <a:ea typeface="楷体_GB2312"/>
                <a:cs typeface="Courier New" panose="02070309020205020404"/>
              </a:rPr>
              <a:t>______________________________________________________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 3.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体会加黑短语在句中的含义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	I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’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ll find a way to improve on my own so that I can </a:t>
            </a:r>
            <a:r>
              <a:rPr lang="en-US" altLang="zh-CN" sz="2400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make the team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 next year.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	</a:t>
            </a:r>
            <a:r>
              <a:rPr lang="en-US" altLang="zh-CN" sz="2400" kern="100" dirty="0" smtClean="0">
                <a:latin typeface="Times New Roman" panose="02020603050405020304"/>
                <a:ea typeface="楷体_GB2312"/>
                <a:cs typeface="Courier New" panose="02070309020205020404"/>
              </a:rPr>
              <a:t>_____________________________________________________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7916" y="2466976"/>
            <a:ext cx="8262938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recommend</a:t>
            </a:r>
            <a:r>
              <a:rPr lang="zh-CN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作</a:t>
            </a:r>
            <a:r>
              <a:rPr lang="en-US" altLang="zh-CN" sz="2400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zh-CN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建议</a:t>
            </a:r>
            <a:r>
              <a:rPr lang="en-US" altLang="zh-CN" sz="2400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讲时，其后宾语从句的谓语用</a:t>
            </a:r>
            <a:r>
              <a:rPr lang="en-US" altLang="zh-CN" sz="2400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should</a:t>
            </a:r>
            <a:r>
              <a:rPr lang="zh-CN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＋动词原形</a:t>
            </a:r>
            <a:r>
              <a:rPr lang="en-US" altLang="zh-CN" sz="2400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，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should</a:t>
            </a:r>
            <a:r>
              <a:rPr lang="zh-CN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可以省略。</a:t>
            </a:r>
            <a:endParaRPr lang="zh-CN" altLang="zh-CN" sz="1050" kern="100" dirty="0">
              <a:solidFill>
                <a:srgbClr val="FF0000"/>
              </a:solidFill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73037" y="4941210"/>
            <a:ext cx="626864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join the team</a:t>
            </a:r>
            <a:endParaRPr lang="zh-CN" altLang="zh-CN" sz="1050" kern="100" dirty="0">
              <a:solidFill>
                <a:srgbClr val="FF0000"/>
              </a:solidFill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图片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784402" flipH="1" flipV="1">
            <a:off x="5868591" y="3403600"/>
            <a:ext cx="3000375" cy="360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矩形 11"/>
          <p:cNvSpPr>
            <a:spLocks noChangeArrowheads="1"/>
          </p:cNvSpPr>
          <p:nvPr/>
        </p:nvSpPr>
        <p:spPr bwMode="auto">
          <a:xfrm>
            <a:off x="251223" y="2755900"/>
            <a:ext cx="859869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1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Discussing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—Look at the following pictures and discuss the differences of school life between China and other countries.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10244" name="Picture 6" descr="课文语篇研读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1832" y="752476"/>
            <a:ext cx="8616554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7" descr="2Step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995" y="1700760"/>
            <a:ext cx="567094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Y30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09825" y="4005264"/>
            <a:ext cx="4548188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527448" y="5576888"/>
            <a:ext cx="8392715" cy="5762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 smtClean="0">
                <a:latin typeface="Times New Roman" panose="02020603050405020304"/>
                <a:cs typeface="Courier New" panose="02070309020205020404"/>
              </a:rPr>
              <a:t>_____________________________________________________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98995" y="5511801"/>
            <a:ext cx="26452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The answer is open.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矩形 11"/>
          <p:cNvSpPr>
            <a:spLocks noChangeArrowheads="1"/>
          </p:cNvSpPr>
          <p:nvPr/>
        </p:nvSpPr>
        <p:spPr bwMode="auto">
          <a:xfrm>
            <a:off x="305991" y="1746250"/>
            <a:ext cx="842843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2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Predicting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—Look at the picture and read the title of the passage on Page 14 and predict what the passage is probably about.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	______________________________________________________________________ 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9390" y="2767658"/>
            <a:ext cx="95606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The passage is probably about the freshman challenge in senior high school.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11"/>
          <p:cNvSpPr>
            <a:spLocks noChangeArrowheads="1"/>
          </p:cNvSpPr>
          <p:nvPr/>
        </p:nvSpPr>
        <p:spPr bwMode="auto">
          <a:xfrm>
            <a:off x="251222" y="1268413"/>
            <a:ext cx="842843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1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First reading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—Read the passage carefully and answer the following questions.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2291" name="矩形 11"/>
          <p:cNvSpPr>
            <a:spLocks noChangeArrowheads="1"/>
          </p:cNvSpPr>
          <p:nvPr/>
        </p:nvSpPr>
        <p:spPr bwMode="auto">
          <a:xfrm>
            <a:off x="435448" y="2172980"/>
            <a:ext cx="8708552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(1)Match the main idea with each paragraph.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 smtClean="0">
                <a:latin typeface="Times New Roman" panose="02020603050405020304"/>
                <a:cs typeface="Courier New" panose="02070309020205020404"/>
              </a:rPr>
              <a:t>Para.1</a:t>
            </a:r>
            <a:r>
              <a:rPr lang="en-US" altLang="zh-CN" sz="2400" kern="1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2400" kern="100" dirty="0" smtClean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2400" kern="100" dirty="0" err="1" smtClean="0">
                <a:latin typeface="Times New Roman" panose="02020603050405020304"/>
                <a:cs typeface="Courier New" panose="02070309020205020404"/>
              </a:rPr>
              <a:t>A.Choose</a:t>
            </a:r>
            <a:r>
              <a:rPr lang="en-US" altLang="zh-CN" sz="2400" kern="100" dirty="0" smtClean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the suitable courses.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Para.2  </a:t>
            </a:r>
            <a:r>
              <a:rPr lang="en-US" altLang="zh-CN" sz="2400" kern="100" dirty="0" err="1" smtClean="0">
                <a:latin typeface="Times New Roman" panose="02020603050405020304"/>
                <a:cs typeface="Courier New" panose="02070309020205020404"/>
              </a:rPr>
              <a:t>B.Choose</a:t>
            </a:r>
            <a:r>
              <a:rPr lang="en-US" altLang="zh-CN" sz="2400" kern="100" dirty="0" smtClean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extra-curricular activities.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Para.3  </a:t>
            </a:r>
            <a:r>
              <a:rPr lang="en-US" altLang="zh-CN" sz="2400" kern="100" dirty="0" err="1" smtClean="0">
                <a:latin typeface="Times New Roman" panose="02020603050405020304"/>
                <a:cs typeface="Courier New" panose="02070309020205020404"/>
              </a:rPr>
              <a:t>C.Study</a:t>
            </a:r>
            <a:r>
              <a:rPr lang="en-US" altLang="zh-CN" sz="2400" kern="100" dirty="0" smtClean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harder and be responsible for a lot more.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Para.4  </a:t>
            </a:r>
            <a:r>
              <a:rPr lang="en-US" altLang="zh-CN" sz="2400" kern="100" dirty="0" err="1" smtClean="0">
                <a:latin typeface="Times New Roman" panose="02020603050405020304"/>
                <a:cs typeface="Courier New" panose="02070309020205020404"/>
              </a:rPr>
              <a:t>D.Senior</a:t>
            </a:r>
            <a:r>
              <a:rPr lang="en-US" altLang="zh-CN" sz="2400" kern="100" dirty="0" smtClean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high school is a challenge.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14340" name="Picture 5" descr="2Step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92" y="692150"/>
            <a:ext cx="5669756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454819" y="5589300"/>
            <a:ext cx="62879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zh-CN" altLang="zh-CN" sz="2400" dirty="0">
                <a:solidFill>
                  <a:srgbClr val="FF0000"/>
                </a:solidFill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答案</a:t>
            </a:r>
            <a:r>
              <a:rPr lang="zh-CN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Para.1 D</a:t>
            </a:r>
            <a:r>
              <a:rPr lang="zh-CN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Para.2 A</a:t>
            </a:r>
            <a:r>
              <a:rPr lang="zh-CN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Para.3 B</a:t>
            </a:r>
            <a:r>
              <a:rPr lang="zh-CN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Para.4 C</a:t>
            </a:r>
            <a:endParaRPr lang="zh-CN" altLang="zh-CN" sz="1000" dirty="0">
              <a:latin typeface="宋体" panose="02010600030101010101" pitchFamily="2" charset="-122"/>
              <a:ea typeface="黑体" panose="02010609060101010101" pitchFamily="49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矩形 11"/>
          <p:cNvSpPr>
            <a:spLocks noChangeArrowheads="1"/>
          </p:cNvSpPr>
          <p:nvPr/>
        </p:nvSpPr>
        <p:spPr bwMode="auto">
          <a:xfrm>
            <a:off x="359569" y="1412875"/>
            <a:ext cx="8428435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(2)Read for details.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Which course do you think would be Adam’s </a:t>
            </a:r>
            <a:r>
              <a:rPr lang="en-US" altLang="zh-CN" sz="2400" kern="100" dirty="0" err="1">
                <a:latin typeface="Times New Roman" panose="02020603050405020304"/>
                <a:cs typeface="Courier New" panose="02070309020205020404"/>
              </a:rPr>
              <a:t>favourite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？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And why?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 smtClean="0">
                <a:latin typeface="Times New Roman" panose="02020603050405020304"/>
                <a:cs typeface="Courier New" panose="02070309020205020404"/>
              </a:rPr>
              <a:t>______________________________________________________</a:t>
            </a:r>
            <a:r>
              <a:rPr lang="en-US" altLang="zh-CN" sz="2400" kern="100" dirty="0" smtClean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What is Adam worried about?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 smtClean="0">
                <a:latin typeface="Times New Roman" panose="02020603050405020304"/>
                <a:cs typeface="Courier New" panose="02070309020205020404"/>
              </a:rPr>
              <a:t>____________________________________________________________________________________________________________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67917" y="2920870"/>
            <a:ext cx="82429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Advanced </a:t>
            </a:r>
            <a:r>
              <a:rPr lang="en-US" altLang="zh-CN" sz="2400" kern="100" dirty="0" err="1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literature.Because</a:t>
            </a: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 he likes English and he is good at it.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77119" y="4173170"/>
            <a:ext cx="8098631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He is worried about keeping up with others and finds it difficult to get used to all the homework.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矩形 11"/>
          <p:cNvSpPr>
            <a:spLocks noChangeArrowheads="1"/>
          </p:cNvSpPr>
          <p:nvPr/>
        </p:nvSpPr>
        <p:spPr bwMode="auto">
          <a:xfrm>
            <a:off x="251222" y="908051"/>
            <a:ext cx="84284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2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Second reading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—Fill in the blanks according to the text.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18435" name="Picture 4" descr="Y31X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5825" y="1628775"/>
            <a:ext cx="7402116" cy="424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4261247" y="1941513"/>
            <a:ext cx="13909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suitable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156722" y="3311526"/>
            <a:ext cx="2132409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improve on his own 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718322" y="4845051"/>
            <a:ext cx="2132409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responsible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016229" y="4533901"/>
            <a:ext cx="1094184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prepared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 11"/>
          <p:cNvSpPr>
            <a:spLocks noChangeArrowheads="1"/>
          </p:cNvSpPr>
          <p:nvPr/>
        </p:nvSpPr>
        <p:spPr bwMode="auto">
          <a:xfrm>
            <a:off x="251222" y="982663"/>
            <a:ext cx="84284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3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Third reading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5363" name="矩形 11"/>
          <p:cNvSpPr>
            <a:spLocks noChangeArrowheads="1"/>
          </p:cNvSpPr>
          <p:nvPr/>
        </p:nvSpPr>
        <p:spPr bwMode="auto">
          <a:xfrm>
            <a:off x="464344" y="1546225"/>
            <a:ext cx="8428435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(1)Summarizing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：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Read the passage again and try to summarize its main idea in one sentence.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 smtClean="0">
                <a:latin typeface="Times New Roman" panose="02020603050405020304"/>
                <a:cs typeface="Courier New" panose="02070309020205020404"/>
              </a:rPr>
              <a:t>______________________________________________________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 smtClean="0">
                <a:latin typeface="Times New Roman" panose="02020603050405020304"/>
                <a:cs typeface="Courier New" panose="02070309020205020404"/>
              </a:rPr>
              <a:t>______________________________________________________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(2)Thinking and discussing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：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What kind of person do you think Adam is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？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And why?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 smtClean="0">
                <a:latin typeface="Times New Roman" panose="02020603050405020304"/>
                <a:cs typeface="Courier New" panose="02070309020205020404"/>
              </a:rPr>
              <a:t>____________________________________________________________________________________________________________</a:t>
            </a:r>
            <a:endParaRPr lang="en-US" altLang="zh-CN" sz="2400" kern="100" dirty="0">
              <a:latin typeface="Times New Roman" panose="02020603050405020304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 smtClean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______________________________________________________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21494" y="2551113"/>
            <a:ext cx="8262938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The passage is about Adam’s challenges and how to solve the challenges in senior high school.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21494" y="4699094"/>
            <a:ext cx="8262938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He is a confident and positive </a:t>
            </a:r>
            <a:r>
              <a:rPr lang="en-US" altLang="zh-CN" sz="2400" kern="100" dirty="0" err="1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freshman.Because</a:t>
            </a: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 he is a hard-working student and good at dealing with the challenges</a:t>
            </a:r>
            <a:r>
              <a:rPr lang="zh-CN" altLang="zh-CN" sz="2400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and he’ll be well prepared for whatever comes in the future.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11"/>
          <p:cNvSpPr>
            <a:spLocks noChangeArrowheads="1"/>
          </p:cNvSpPr>
          <p:nvPr/>
        </p:nvSpPr>
        <p:spPr bwMode="auto">
          <a:xfrm>
            <a:off x="251222" y="1281114"/>
            <a:ext cx="8428434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1.Group work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：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If you are a journalist of school English newspaper and you’ll interview Adam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please make an interview according to the </a:t>
            </a:r>
            <a:r>
              <a:rPr lang="en-US" altLang="zh-CN" sz="2400" kern="100" dirty="0" err="1">
                <a:latin typeface="Times New Roman" panose="02020603050405020304"/>
                <a:cs typeface="Courier New" panose="02070309020205020404"/>
              </a:rPr>
              <a:t>passage.You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may start like this.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	A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：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Hello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I’m a journalist of our school English </a:t>
            </a:r>
            <a:r>
              <a:rPr lang="en-US" altLang="zh-CN" sz="2400" kern="100" dirty="0" err="1">
                <a:latin typeface="Times New Roman" panose="02020603050405020304"/>
                <a:cs typeface="Courier New" panose="02070309020205020404"/>
              </a:rPr>
              <a:t>newspaper.What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do you think of your life at senior school? 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	B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：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...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2.You’re a freshman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and you maybe have to face many challenges in your </a:t>
            </a:r>
            <a:r>
              <a:rPr lang="en-US" altLang="zh-CN" sz="2400" kern="100" dirty="0" err="1">
                <a:latin typeface="Times New Roman" panose="02020603050405020304"/>
                <a:cs typeface="Courier New" panose="02070309020205020404"/>
              </a:rPr>
              <a:t>studies.In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order to realize your dream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what will you do at your senior high school?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	</a:t>
            </a:r>
            <a:r>
              <a:rPr lang="en-US" altLang="zh-CN" sz="2400" kern="100" dirty="0" smtClean="0">
                <a:latin typeface="Times New Roman" panose="02020603050405020304"/>
                <a:cs typeface="Courier New" panose="02070309020205020404"/>
              </a:rPr>
              <a:t>____________________________________________________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22531" name="Picture 5" descr="2Step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9569" y="790575"/>
            <a:ext cx="567094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506056" y="6093370"/>
            <a:ext cx="8262938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The answer is open.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矩形 11"/>
          <p:cNvSpPr>
            <a:spLocks noChangeArrowheads="1"/>
          </p:cNvSpPr>
          <p:nvPr/>
        </p:nvSpPr>
        <p:spPr bwMode="auto">
          <a:xfrm>
            <a:off x="251222" y="1458913"/>
            <a:ext cx="84284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  <a:tabLst>
                <a:tab pos="2700020" algn="l"/>
              </a:tabLst>
            </a:pPr>
            <a:r>
              <a:rPr lang="zh-CN" altLang="zh-CN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阅读技巧点拨</a:t>
            </a:r>
            <a:endParaRPr lang="zh-CN" altLang="zh-CN" sz="2400">
              <a:latin typeface="宋体" panose="02010600030101010101" pitchFamily="2" charset="-122"/>
              <a:ea typeface="黑体" panose="02010609060101010101" pitchFamily="49" charset="-122"/>
              <a:cs typeface="Courier New" panose="02070309020205020404" pitchFamily="49" charset="0"/>
            </a:endParaRPr>
          </a:p>
        </p:txBody>
      </p:sp>
      <p:sp>
        <p:nvSpPr>
          <p:cNvPr id="15363" name="矩形 11"/>
          <p:cNvSpPr>
            <a:spLocks noChangeArrowheads="1"/>
          </p:cNvSpPr>
          <p:nvPr/>
        </p:nvSpPr>
        <p:spPr bwMode="auto">
          <a:xfrm>
            <a:off x="454819" y="2035175"/>
            <a:ext cx="842843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如何获取大意？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62992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You can find main ideas by first taking a quick look at the title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picture(s)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key words and phrases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and topic sentences.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552</Words>
  <Application>Microsoft Office PowerPoint</Application>
  <PresentationFormat>全屏显示(4:3)</PresentationFormat>
  <Paragraphs>101</Paragraphs>
  <Slides>14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8" baseType="lpstr">
      <vt:lpstr>等线</vt:lpstr>
      <vt:lpstr>黑体</vt:lpstr>
      <vt:lpstr>华文中宋</vt:lpstr>
      <vt:lpstr>楷体_GB2312</vt:lpstr>
      <vt:lpstr>宋体</vt:lpstr>
      <vt:lpstr>微软雅黑</vt:lpstr>
      <vt:lpstr>Arial</vt:lpstr>
      <vt:lpstr>Calibri</vt:lpstr>
      <vt:lpstr>Calibri Light</vt:lpstr>
      <vt:lpstr>Cambria</vt:lpstr>
      <vt:lpstr>Courier New</vt:lpstr>
      <vt:lpstr>Impact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2018-01-02T04:06:00Z</dcterms:created>
  <dcterms:modified xsi:type="dcterms:W3CDTF">2023-01-17T02:14:25Z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AF7C6E352E1E48B1AE97EF3B88BCC43D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