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0" r:id="rId3"/>
    <p:sldId id="263" r:id="rId4"/>
    <p:sldId id="325" r:id="rId5"/>
    <p:sldId id="264" r:id="rId6"/>
    <p:sldId id="326" r:id="rId7"/>
    <p:sldId id="306" r:id="rId8"/>
    <p:sldId id="327" r:id="rId9"/>
    <p:sldId id="308" r:id="rId10"/>
    <p:sldId id="328" r:id="rId11"/>
    <p:sldId id="329" r:id="rId12"/>
    <p:sldId id="330" r:id="rId13"/>
    <p:sldId id="283" r:id="rId14"/>
    <p:sldId id="270" r:id="rId15"/>
    <p:sldId id="323" r:id="rId1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3DFD3-0C15-47D5-9D7E-A0EF5FB9C73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49E9F-154E-49FA-B743-827956A4CD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601-A375-46DD-8938-7B33EF9520CD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B11E-E1D7-4163-A06B-60DD0323972A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91C2-A0F9-4DC4-9C7D-CB7F6C698F49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6456-4083-4CA1-B7B6-4A64A94A519C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 panose="05000000000000000000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 panose="05000000000000000000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A91-32A4-4C90-94F8-967D9DABE934}" type="datetime1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B564-4BCD-48A9-9F0B-244A54FEFB61}" type="datetime1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A15-BFBC-40ED-A507-4F9BA256E739}" type="datetime1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4F95-2F03-4D8A-91DB-F9774DCC12EB}" type="datetime1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B004-3C05-4D9C-A469-B752F5B91055}" type="datetime1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3705-6B97-465D-8DFF-2ACBD075F280}" type="datetime1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2E0966-3808-4D58-AF43-838492497755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649747" y="2459146"/>
            <a:ext cx="7852410" cy="131420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6000" b="1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</a:p>
        </p:txBody>
      </p:sp>
      <p:sp>
        <p:nvSpPr>
          <p:cNvPr id="12" name="文本框 5"/>
          <p:cNvSpPr txBox="1"/>
          <p:nvPr/>
        </p:nvSpPr>
        <p:spPr>
          <a:xfrm>
            <a:off x="718469" y="499825"/>
            <a:ext cx="7714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Unit 7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 Sports and Good Health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8706" y="52780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546" y="143608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 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发展；使形成；培育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88359" y="2178584"/>
            <a:ext cx="8186057" cy="2242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 </a:t>
            </a:r>
            <a:r>
              <a:rPr lang="en-US" altLang="zh-CN" sz="2400" b="1" i="1" dirty="0" smtClean="0"/>
              <a:t>Develop</a:t>
            </a:r>
            <a:r>
              <a:rPr lang="en-US" altLang="zh-CN" sz="2400" b="1" dirty="0" smtClean="0"/>
              <a:t> your good habits and improve yourself!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培养你的好习惯并完善你自己！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Do you want to </a:t>
            </a:r>
            <a:r>
              <a:rPr lang="en-US" altLang="zh-CN" sz="2400" b="1" i="1" dirty="0" smtClean="0"/>
              <a:t>develop</a:t>
            </a:r>
            <a:r>
              <a:rPr lang="en-US" altLang="zh-CN" sz="2400" b="1" dirty="0" smtClean="0"/>
              <a:t> a business in this city?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你想在这个城市发展业务吗？</a:t>
            </a:r>
          </a:p>
        </p:txBody>
      </p:sp>
      <p:sp>
        <p:nvSpPr>
          <p:cNvPr id="13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768" y="1337756"/>
            <a:ext cx="8186057" cy="2796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 develop</a:t>
            </a:r>
            <a:r>
              <a:rPr lang="zh-CN" altLang="en-US" sz="2400" b="1" dirty="0" smtClean="0"/>
              <a:t>作动词， 意为“发展；使形成；培育”。</a:t>
            </a:r>
            <a:r>
              <a:rPr lang="en-US" altLang="zh-CN" sz="2400" b="1" dirty="0" smtClean="0"/>
              <a:t>develop a habit</a:t>
            </a:r>
            <a:r>
              <a:rPr lang="zh-CN" altLang="en-US" sz="2400" b="1" dirty="0" smtClean="0"/>
              <a:t>意为“</a:t>
            </a:r>
            <a:r>
              <a:rPr lang="en-US" altLang="zh-CN" sz="2400" b="1" dirty="0" smtClean="0"/>
              <a:t>________________”</a:t>
            </a:r>
            <a:r>
              <a:rPr lang="zh-CN" altLang="en-US" sz="2400" b="1" dirty="0" smtClean="0"/>
              <a:t>，相当于</a:t>
            </a:r>
            <a:r>
              <a:rPr lang="en-US" altLang="zh-CN" sz="2400" b="1" dirty="0" smtClean="0"/>
              <a:t>form a habit; develop from…into…</a:t>
            </a:r>
            <a:r>
              <a:rPr lang="zh-CN" altLang="en-US" sz="2400" b="1" dirty="0" smtClean="0"/>
              <a:t>意为“从</a:t>
            </a: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发展成</a:t>
            </a:r>
            <a:r>
              <a:rPr lang="en-US" altLang="zh-CN" sz="2400" b="1" dirty="0" smtClean="0"/>
              <a:t>……”</a:t>
            </a:r>
            <a:r>
              <a:rPr lang="zh-CN" altLang="en-US" sz="2400" b="1" dirty="0" smtClean="0"/>
              <a:t>。如：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 small seed can develop into a tall tree.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一粒小小的种子能长成一棵大树。</a:t>
            </a:r>
          </a:p>
        </p:txBody>
      </p:sp>
      <p:sp>
        <p:nvSpPr>
          <p:cNvPr id="6" name="矩形 5"/>
          <p:cNvSpPr/>
          <p:nvPr/>
        </p:nvSpPr>
        <p:spPr>
          <a:xfrm>
            <a:off x="3842704" y="2002817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养成习惯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6659" y="1556279"/>
            <a:ext cx="8312834" cy="44585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dirty="0" smtClean="0"/>
              <a:t>(1)develop</a:t>
            </a:r>
            <a:r>
              <a:rPr lang="zh-CN" altLang="en-US" sz="2400" dirty="0" smtClean="0"/>
              <a:t>的名词形式是</a:t>
            </a:r>
            <a:r>
              <a:rPr lang="en-US" altLang="zh-CN" sz="2400" dirty="0" smtClean="0"/>
              <a:t>development</a:t>
            </a:r>
            <a:r>
              <a:rPr lang="zh-CN" altLang="en-US" sz="2400" dirty="0" smtClean="0"/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The development of his company is rapid.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他的公司发展迅速。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(2)developing</a:t>
            </a:r>
            <a:r>
              <a:rPr lang="zh-CN" altLang="en-US" sz="2400" dirty="0" smtClean="0"/>
              <a:t>是形容词，意为“发展中的”；</a:t>
            </a:r>
            <a:r>
              <a:rPr lang="en-US" altLang="zh-CN" sz="2400" dirty="0" smtClean="0"/>
              <a:t>developed</a:t>
            </a:r>
            <a:r>
              <a:rPr lang="zh-CN" altLang="en-US" sz="2400" dirty="0" smtClean="0"/>
              <a:t>也是形容词，意为“发达的”。如：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China is a developing country, and America is a developed country.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中国是一个发展中国家，美国是一个发达国家。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9484" y="1373355"/>
            <a:ext cx="8317676" cy="195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2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2017•</a:t>
            </a:r>
            <a:r>
              <a:rPr lang="zh-CN" altLang="en-US" sz="2800" dirty="0" smtClean="0"/>
              <a:t>镇江  </a:t>
            </a:r>
            <a:r>
              <a:rPr lang="en-US" altLang="zh-CN" sz="2800" dirty="0" smtClean="0"/>
              <a:t>With the ________  (develop) of </a:t>
            </a:r>
            <a:r>
              <a:rPr lang="en-US" altLang="zh-CN" sz="2800" dirty="0" err="1" smtClean="0"/>
              <a:t>Xiong'an</a:t>
            </a:r>
            <a:r>
              <a:rPr lang="en-US" altLang="zh-CN" sz="2800" dirty="0" smtClean="0"/>
              <a:t> New Area, more than 180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000 jobs can be provided(</a:t>
            </a:r>
            <a:r>
              <a:rPr lang="zh-CN" altLang="en-US" sz="2800" dirty="0" smtClean="0"/>
              <a:t>提供</a:t>
            </a:r>
            <a:r>
              <a:rPr lang="en-US" altLang="zh-CN" sz="2800" dirty="0" smtClean="0"/>
              <a:t>) for local people.</a:t>
            </a:r>
            <a:endParaRPr lang="zh-CN" altLang="en-US" sz="2800" dirty="0"/>
          </a:p>
        </p:txBody>
      </p:sp>
      <p:sp>
        <p:nvSpPr>
          <p:cNvPr id="5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68680" y="1526709"/>
            <a:ext cx="1859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development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2455" y="112383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308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●I still don't always make my bed, but I'm working on it.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我仍然不总是整理我的床铺，但是我正在改进。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7080" y="3069511"/>
            <a:ext cx="8312834" cy="33505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(1)make one's bed</a:t>
            </a:r>
            <a:r>
              <a:rPr lang="zh-CN" altLang="en-US" sz="2400" b="1" dirty="0" smtClean="0"/>
              <a:t>意为“ </a:t>
            </a:r>
            <a:r>
              <a:rPr lang="en-US" altLang="zh-CN" sz="2400" b="1" dirty="0" smtClean="0"/>
              <a:t>____________”</a:t>
            </a:r>
            <a:r>
              <a:rPr lang="zh-CN" altLang="en-US" sz="2400" b="1" dirty="0" smtClean="0"/>
              <a:t>， </a:t>
            </a:r>
            <a:r>
              <a:rPr lang="en-US" altLang="zh-CN" sz="2400" b="1" dirty="0" smtClean="0"/>
              <a:t>make</a:t>
            </a:r>
            <a:r>
              <a:rPr lang="zh-CN" altLang="en-US" sz="2400" b="1" dirty="0" smtClean="0"/>
              <a:t>在此译为“整理”。</a:t>
            </a:r>
            <a:r>
              <a:rPr lang="en-US" altLang="zh-CN" sz="2400" b="1" dirty="0" smtClean="0"/>
              <a:t>one's</a:t>
            </a:r>
            <a:r>
              <a:rPr lang="zh-CN" altLang="en-US" sz="2400" b="1" dirty="0" smtClean="0"/>
              <a:t>要根据句意变为物主代词或名词所有格。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(2)work on</a:t>
            </a:r>
            <a:r>
              <a:rPr lang="zh-CN" altLang="en-US" sz="2400" b="1" dirty="0" smtClean="0"/>
              <a:t>意为“从事于， 致力于”， 其中</a:t>
            </a:r>
            <a:r>
              <a:rPr lang="en-US" altLang="zh-CN" sz="2400" b="1" dirty="0" smtClean="0"/>
              <a:t>on</a:t>
            </a:r>
            <a:r>
              <a:rPr lang="zh-CN" altLang="en-US" sz="2400" b="1" dirty="0" smtClean="0"/>
              <a:t>是介词。如：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I am working on my new book.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/>
              <a:t>我正在努力完成我的新书。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34940" y="3069511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整理床铺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475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228" y="163303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485" y="1996291"/>
            <a:ext cx="7899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她起床后总是把床铺整理好。</a:t>
            </a:r>
          </a:p>
          <a:p>
            <a:pPr>
              <a:lnSpc>
                <a:spcPct val="200000"/>
              </a:lnSpc>
            </a:pPr>
            <a:r>
              <a:rPr lang="en-US" altLang="en-US" sz="2400" b="1" dirty="0" smtClean="0"/>
              <a:t>She always ________ ________ ________ after she gets up.</a:t>
            </a:r>
          </a:p>
          <a:p>
            <a:pPr>
              <a:lnSpc>
                <a:spcPct val="200000"/>
              </a:lnSpc>
            </a:pPr>
            <a:r>
              <a:rPr lang="en-US" altLang="en-US" sz="2400" b="1" dirty="0" smtClean="0"/>
              <a:t>(2)</a:t>
            </a:r>
            <a:r>
              <a:rPr lang="zh-CN" altLang="en-US" sz="2400" b="1" dirty="0" smtClean="0"/>
              <a:t>让我们一起去图书馆做我们的项目吧。</a:t>
            </a:r>
          </a:p>
          <a:p>
            <a:pPr>
              <a:lnSpc>
                <a:spcPct val="200000"/>
              </a:lnSpc>
            </a:pPr>
            <a:r>
              <a:rPr lang="en-US" altLang="en-US" sz="2400" b="1" dirty="0" smtClean="0"/>
              <a:t>Let's go to the library and ________ ________ our project. </a:t>
            </a:r>
          </a:p>
        </p:txBody>
      </p:sp>
      <p:sp>
        <p:nvSpPr>
          <p:cNvPr id="7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74674" y="2943099"/>
            <a:ext cx="4172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makes            her                 bed</a:t>
            </a:r>
          </a:p>
        </p:txBody>
      </p:sp>
      <p:sp>
        <p:nvSpPr>
          <p:cNvPr id="10" name="矩形 9"/>
          <p:cNvSpPr/>
          <p:nvPr/>
        </p:nvSpPr>
        <p:spPr>
          <a:xfrm>
            <a:off x="4042883" y="4314699"/>
            <a:ext cx="2348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work               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标-0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574" y="1045211"/>
            <a:ext cx="2708800" cy="6750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24156" y="112204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99128" y="2093547"/>
          <a:ext cx="6957507" cy="2815527"/>
        </p:xfrm>
        <a:graphic>
          <a:graphicData uri="http://schemas.openxmlformats.org/drawingml/2006/table">
            <a:tbl>
              <a:tblPr/>
              <a:tblGrid>
                <a:gridCol w="55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1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步骤；脚步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[step]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．杂乱；肮脏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mes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．发展；使形成；培育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dɪ'veləp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v.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．牙齿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tuːθ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________→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复数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4551323" y="2280948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step</a:t>
            </a:r>
          </a:p>
        </p:txBody>
      </p:sp>
      <p:sp>
        <p:nvSpPr>
          <p:cNvPr id="12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79712" y="1083311"/>
            <a:ext cx="2708800" cy="675005"/>
            <a:chOff x="696765" y="1083310"/>
            <a:chExt cx="3611733" cy="675005"/>
          </a:xfrm>
        </p:grpSpPr>
        <p:pic>
          <p:nvPicPr>
            <p:cNvPr id="8" name="图片 7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96765" y="1083310"/>
              <a:ext cx="3611733" cy="675005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965541" y="116014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551323" y="3006164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mess </a:t>
            </a:r>
          </a:p>
        </p:txBody>
      </p:sp>
      <p:sp>
        <p:nvSpPr>
          <p:cNvPr id="14" name="矩形 13"/>
          <p:cNvSpPr/>
          <p:nvPr/>
        </p:nvSpPr>
        <p:spPr>
          <a:xfrm>
            <a:off x="6076638" y="3652548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develop</a:t>
            </a:r>
          </a:p>
        </p:txBody>
      </p:sp>
      <p:sp>
        <p:nvSpPr>
          <p:cNvPr id="15" name="矩形 14"/>
          <p:cNvSpPr/>
          <p:nvPr/>
        </p:nvSpPr>
        <p:spPr>
          <a:xfrm>
            <a:off x="3664514" y="4361998"/>
            <a:ext cx="3672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tooth                            teeth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97707" y="1476376"/>
          <a:ext cx="7631906" cy="3750069"/>
        </p:xfrm>
        <a:graphic>
          <a:graphicData uri="http://schemas.openxmlformats.org/drawingml/2006/table">
            <a:tbl>
              <a:tblPr/>
              <a:tblGrid>
                <a:gridCol w="515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00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从事于，致力于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．养成好习惯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．起床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．几次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．花费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时间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做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49302" y="1839515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work on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50667" y="2485897"/>
            <a:ext cx="2784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develop good habits</a:t>
            </a:r>
          </a:p>
        </p:txBody>
      </p:sp>
      <p:sp>
        <p:nvSpPr>
          <p:cNvPr id="7" name="矩形 6"/>
          <p:cNvSpPr/>
          <p:nvPr/>
        </p:nvSpPr>
        <p:spPr>
          <a:xfrm>
            <a:off x="2848647" y="3179582"/>
            <a:ext cx="997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up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24999" y="3889032"/>
            <a:ext cx="1654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 few times</a:t>
            </a:r>
          </a:p>
        </p:txBody>
      </p:sp>
      <p:sp>
        <p:nvSpPr>
          <p:cNvPr id="10" name="矩形 9"/>
          <p:cNvSpPr/>
          <p:nvPr/>
        </p:nvSpPr>
        <p:spPr>
          <a:xfrm>
            <a:off x="4473673" y="4551182"/>
            <a:ext cx="3169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spend…(time) doing…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97707" y="1476376"/>
          <a:ext cx="7631906" cy="3750069"/>
        </p:xfrm>
        <a:graphic>
          <a:graphicData uri="http://schemas.openxmlformats.org/drawingml/2006/table">
            <a:tbl>
              <a:tblPr/>
              <a:tblGrid>
                <a:gridCol w="515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006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整理床铺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．引领；带路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piece of paper________________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list of________________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eight glasses of water________________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79723" y="1855279"/>
            <a:ext cx="22028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make one's bed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63502" y="2501667"/>
            <a:ext cx="2159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lead the way to</a:t>
            </a:r>
          </a:p>
        </p:txBody>
      </p:sp>
      <p:sp>
        <p:nvSpPr>
          <p:cNvPr id="7" name="矩形 6"/>
          <p:cNvSpPr/>
          <p:nvPr/>
        </p:nvSpPr>
        <p:spPr>
          <a:xfrm>
            <a:off x="4071657" y="3200567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一张纸</a:t>
            </a:r>
          </a:p>
        </p:txBody>
      </p:sp>
      <p:sp>
        <p:nvSpPr>
          <p:cNvPr id="9" name="矩形 8"/>
          <p:cNvSpPr/>
          <p:nvPr/>
        </p:nvSpPr>
        <p:spPr>
          <a:xfrm>
            <a:off x="2747349" y="3878483"/>
            <a:ext cx="2347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一张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的清单</a:t>
            </a:r>
          </a:p>
        </p:txBody>
      </p:sp>
      <p:sp>
        <p:nvSpPr>
          <p:cNvPr id="10" name="矩形 9"/>
          <p:cNvSpPr/>
          <p:nvPr/>
        </p:nvSpPr>
        <p:spPr>
          <a:xfrm>
            <a:off x="4993939" y="4572168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八杯水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56955" y="1094325"/>
          <a:ext cx="8179595" cy="5739384"/>
        </p:xfrm>
        <a:graphic>
          <a:graphicData uri="http://schemas.openxmlformats.org/drawingml/2006/table">
            <a:tbl>
              <a:tblPr/>
              <a:tblGrid>
                <a:gridCol w="50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我试过并且它对我来说行之有效。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tried it and it ________ ________ me.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我花费太多个小时看电视。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 too many hours ________ TV.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培养你的好习惯并完善你自己！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 your good habits and ________ ________！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4．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并且我使我的房间保持整洁、有序。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I ________ my room ________ and ________.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07486" y="1981406"/>
            <a:ext cx="2569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worked             for</a:t>
            </a:r>
          </a:p>
        </p:txBody>
      </p:sp>
      <p:sp>
        <p:nvSpPr>
          <p:cNvPr id="6" name="矩形 5"/>
          <p:cNvSpPr/>
          <p:nvPr/>
        </p:nvSpPr>
        <p:spPr>
          <a:xfrm>
            <a:off x="1316641" y="3305708"/>
            <a:ext cx="4684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spend                                 watching</a:t>
            </a:r>
          </a:p>
        </p:txBody>
      </p:sp>
      <p:sp>
        <p:nvSpPr>
          <p:cNvPr id="7" name="矩形 6"/>
          <p:cNvSpPr/>
          <p:nvPr/>
        </p:nvSpPr>
        <p:spPr>
          <a:xfrm>
            <a:off x="4816584" y="4661541"/>
            <a:ext cx="2870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improve       yourself</a:t>
            </a:r>
          </a:p>
        </p:txBody>
      </p:sp>
      <p:sp>
        <p:nvSpPr>
          <p:cNvPr id="8" name="矩形 7"/>
          <p:cNvSpPr/>
          <p:nvPr/>
        </p:nvSpPr>
        <p:spPr>
          <a:xfrm>
            <a:off x="1966968" y="6048909"/>
            <a:ext cx="6859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                                  clean                  organized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56955" y="1267751"/>
          <a:ext cx="8582270" cy="4218649"/>
        </p:xfrm>
        <a:graphic>
          <a:graphicData uri="http://schemas.openxmlformats.org/drawingml/2006/table">
            <a:tbl>
              <a:tblPr/>
              <a:tblGrid>
                <a:gridCol w="52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3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6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课文初探</a:t>
                      </a:r>
                      <a:endParaRPr lang="zh-CN" sz="2400" b="0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根据课文内容，判断正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误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)1.The first step towards success is to develop good habits.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)2.To know yourself, you should make two lists of habits.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)3.It is a good habit to get enough exercise.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)4.We should change bad habits.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76036" y="218635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" name="矩形 5"/>
          <p:cNvSpPr/>
          <p:nvPr/>
        </p:nvSpPr>
        <p:spPr>
          <a:xfrm>
            <a:off x="1276036" y="3459421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7" name="矩形 6"/>
          <p:cNvSpPr/>
          <p:nvPr/>
        </p:nvSpPr>
        <p:spPr>
          <a:xfrm>
            <a:off x="1287860" y="424506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8" name="矩形 7"/>
          <p:cNvSpPr/>
          <p:nvPr/>
        </p:nvSpPr>
        <p:spPr>
          <a:xfrm>
            <a:off x="1264212" y="490722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9548" y="1008381"/>
            <a:ext cx="2619782" cy="677544"/>
            <a:chOff x="86996" y="913131"/>
            <a:chExt cx="3493043" cy="677544"/>
          </a:xfrm>
        </p:grpSpPr>
        <p:pic>
          <p:nvPicPr>
            <p:cNvPr id="5" name="图片 4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6996" y="913131"/>
              <a:ext cx="3493043" cy="677544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374375" y="1007211"/>
              <a:ext cx="32056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</a:p>
          </p:txBody>
        </p:sp>
      </p:grp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4819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30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up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起床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52887" y="3234874"/>
            <a:ext cx="8186057" cy="661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/>
              <a:t> I usually </a:t>
            </a:r>
            <a:r>
              <a:rPr lang="en-US" altLang="zh-CN" sz="2800" b="1" i="1" dirty="0" smtClean="0"/>
              <a:t>get up</a:t>
            </a:r>
            <a:r>
              <a:rPr lang="en-US" altLang="zh-CN" sz="2800" b="1" dirty="0" smtClean="0"/>
              <a:t> early. </a:t>
            </a:r>
            <a:r>
              <a:rPr lang="zh-CN" altLang="en-US" sz="2800" b="1" dirty="0" smtClean="0"/>
              <a:t>我通常起床早。</a:t>
            </a:r>
            <a:endParaRPr lang="zh-CN" altLang="zh-CN" sz="2800" b="1" dirty="0"/>
          </a:p>
        </p:txBody>
      </p:sp>
      <p:sp>
        <p:nvSpPr>
          <p:cNvPr id="13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8943" y="4191315"/>
            <a:ext cx="8186057" cy="1308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/>
              <a:t> get up</a:t>
            </a:r>
            <a:r>
              <a:rPr lang="zh-CN" altLang="en-US" sz="2800" b="1" dirty="0" smtClean="0"/>
              <a:t>意为“起床”，是动词短语，在句中作谓语，也可单独使用。</a:t>
            </a:r>
            <a:endParaRPr lang="zh-CN" altLang="zh-CN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06659" y="1649521"/>
            <a:ext cx="8312834" cy="26009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>
                <a:solidFill>
                  <a:srgbClr val="FFC000"/>
                </a:solidFill>
              </a:rPr>
              <a:t> </a:t>
            </a:r>
            <a:r>
              <a:rPr lang="en-US" altLang="zh-CN" sz="2800" b="1" dirty="0" smtClean="0"/>
              <a:t>get</a:t>
            </a:r>
            <a:r>
              <a:rPr lang="zh-CN" altLang="en-US" sz="2800" b="1" dirty="0" smtClean="0"/>
              <a:t>的常用短语：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/>
              <a:t>get on</a:t>
            </a:r>
            <a:r>
              <a:rPr lang="zh-CN" altLang="en-US" sz="2800" b="1" dirty="0" smtClean="0"/>
              <a:t>上车　　　　</a:t>
            </a:r>
            <a:r>
              <a:rPr lang="en-US" altLang="zh-CN" sz="2800" b="1" dirty="0" smtClean="0"/>
              <a:t>get off</a:t>
            </a:r>
            <a:r>
              <a:rPr lang="zh-CN" altLang="en-US" sz="2800" b="1" dirty="0" smtClean="0"/>
              <a:t>下车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/>
              <a:t>get together</a:t>
            </a:r>
            <a:r>
              <a:rPr lang="zh-CN" altLang="en-US" sz="2800" b="1" dirty="0" smtClean="0"/>
              <a:t>相聚      </a:t>
            </a:r>
            <a:r>
              <a:rPr lang="en-US" altLang="zh-CN" sz="2800" b="1" dirty="0" smtClean="0"/>
              <a:t>get out </a:t>
            </a:r>
            <a:r>
              <a:rPr lang="zh-CN" altLang="en-US" sz="2800" b="1" dirty="0" smtClean="0"/>
              <a:t>出去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/>
              <a:t>get over</a:t>
            </a:r>
            <a:r>
              <a:rPr lang="zh-CN" altLang="en-US" sz="2800" b="1" dirty="0" smtClean="0"/>
              <a:t>克服             </a:t>
            </a:r>
            <a:r>
              <a:rPr lang="en-US" altLang="zh-CN" sz="2800" b="1" dirty="0" smtClean="0"/>
              <a:t>get away </a:t>
            </a:r>
            <a:r>
              <a:rPr lang="zh-CN" altLang="en-US" sz="2800" b="1" dirty="0" smtClean="0"/>
              <a:t>离开；逃走</a:t>
            </a:r>
          </a:p>
        </p:txBody>
      </p:sp>
      <p:sp>
        <p:nvSpPr>
          <p:cNvPr id="3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38031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9516" y="154731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90425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2053005"/>
            <a:ext cx="7899888" cy="3893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．</a:t>
            </a:r>
            <a:r>
              <a:rPr lang="en-US" altLang="zh-CN" sz="2800" b="1" dirty="0" smtClean="0"/>
              <a:t>2017•</a:t>
            </a:r>
            <a:r>
              <a:rPr lang="zh-CN" altLang="en-US" sz="2800" b="1" dirty="0" smtClean="0"/>
              <a:t>淮安  </a:t>
            </a:r>
            <a:r>
              <a:rPr lang="en-US" altLang="zh-CN" sz="2800" b="1" dirty="0" smtClean="0"/>
              <a:t>The engineer ________ early every morning to catch the first bus.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A</a:t>
            </a:r>
            <a:r>
              <a:rPr lang="zh-CN" altLang="en-US" sz="2800" b="1" dirty="0" smtClean="0"/>
              <a:t>．</a:t>
            </a:r>
            <a:r>
              <a:rPr lang="en-US" altLang="zh-CN" sz="2800" b="1" dirty="0" smtClean="0"/>
              <a:t>gets up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B</a:t>
            </a:r>
            <a:r>
              <a:rPr lang="zh-CN" altLang="en-US" sz="2800" b="1" dirty="0" smtClean="0"/>
              <a:t>．</a:t>
            </a:r>
            <a:r>
              <a:rPr lang="en-US" altLang="zh-CN" sz="2800" b="1" dirty="0" smtClean="0"/>
              <a:t>stands up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C</a:t>
            </a:r>
            <a:r>
              <a:rPr lang="zh-CN" altLang="en-US" sz="2800" b="1" dirty="0" smtClean="0"/>
              <a:t>．</a:t>
            </a:r>
            <a:r>
              <a:rPr lang="en-US" altLang="zh-CN" sz="2800" b="1" dirty="0" smtClean="0"/>
              <a:t>looks up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D</a:t>
            </a:r>
            <a:r>
              <a:rPr lang="zh-CN" altLang="en-US" sz="2800" b="1" dirty="0" smtClean="0"/>
              <a:t>．</a:t>
            </a:r>
            <a:r>
              <a:rPr lang="en-US" altLang="zh-CN" sz="2800" b="1" dirty="0" smtClean="0"/>
              <a:t>gives 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97442" y="21595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357341" y="36923"/>
            <a:ext cx="5457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8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Know Yourself</a:t>
            </a:r>
            <a:endParaRPr lang="zh-CN" altLang="zh-CN" sz="28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TM01790490[[fn=迪凯特]]</Template>
  <TotalTime>0</TotalTime>
  <Words>774</Words>
  <Application>Microsoft Office PowerPoint</Application>
  <PresentationFormat>全屏显示(4:3)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华文新魏</vt:lpstr>
      <vt:lpstr>宋体</vt:lpstr>
      <vt:lpstr>微软雅黑</vt:lpstr>
      <vt:lpstr>Arial</vt:lpstr>
      <vt:lpstr>Bodoni MT Condensed</vt:lpstr>
      <vt:lpstr>Calibri</vt:lpstr>
      <vt:lpstr>Courier New</vt:lpstr>
      <vt:lpstr>Franklin Gothic Book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13</vt:lpwstr>
  </property>
  <property fmtid="{D5CDD505-2E9C-101B-9397-08002B2CF9AE}" pid="4" name="ICV">
    <vt:lpwstr>12F63E9FAC074692A611DAA62BA13772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