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7CCF9-5958-41A8-827F-253FBBB7CF8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63757-523A-455F-81C3-D2C4B18197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74B9D-9769-42E5-95A0-985017F2B6D8}" type="slidenum">
              <a:rPr lang="zh-CN" altLang="en-US" smtClean="0">
                <a:solidFill>
                  <a:prstClr val="black"/>
                </a:solidFill>
              </a:rPr>
              <a:t>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75EC1-68CB-43A5-A6B1-73D6910E3F6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7D89C-F226-45AB-92D9-C70ACB79E6F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7E0529-5F39-4C15-BCBE-C946700011A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3B776-E16E-4409-9512-B231F0FB730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4E424-B628-42EA-B472-1593CDD4563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995E7-F1D3-43F6-B705-0D5FAE6B05A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C7506-2128-4B37-9D08-28D78883967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A5B54-E58F-4DA7-8D28-78B2C043481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953A4-8C5B-4E01-9361-195EA05EBB7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2C281-35E2-4C05-8D2E-EB8CA409010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EDA95-2A1C-41F0-80B0-27E9682999B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6E8087A-B7FC-4FCD-B308-4BDE45605E8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8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18.wmf"/><Relationship Id="rId10" Type="http://schemas.openxmlformats.org/officeDocument/2006/relationships/image" Target="../media/image16.wmf"/><Relationship Id="rId19" Type="http://schemas.openxmlformats.org/officeDocument/2006/relationships/image" Target="../media/image20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audio" Target="../media/audio2.wav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2473" y="1916832"/>
            <a:ext cx="87129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800" kern="10" dirty="0">
                <a:ln w="9525">
                  <a:round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合并同类项</a:t>
            </a:r>
          </a:p>
        </p:txBody>
      </p:sp>
      <p:sp>
        <p:nvSpPr>
          <p:cNvPr id="6" name="矩形 5"/>
          <p:cNvSpPr/>
          <p:nvPr/>
        </p:nvSpPr>
        <p:spPr>
          <a:xfrm>
            <a:off x="2831867" y="5373216"/>
            <a:ext cx="3554179" cy="9725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600" b="1" kern="0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820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</a:t>
            </a:r>
            <a:r>
              <a:rPr lang="en-US" altLang="zh-CN" sz="3600" b="1" dirty="0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、合并同类项：</a:t>
            </a:r>
            <a:br>
              <a:rPr lang="zh-CN" altLang="en-US" sz="3600" b="1" dirty="0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</a:br>
            <a:r>
              <a:rPr lang="zh-CN" altLang="en-US" sz="3600" b="1" dirty="0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</a:t>
            </a:r>
            <a:r>
              <a:rPr lang="zh-CN" altLang="en-US" sz="3200" dirty="0">
                <a:solidFill>
                  <a:srgbClr val="FF0000"/>
                </a:solidFill>
              </a:rPr>
              <a:t>（</a:t>
            </a:r>
            <a:r>
              <a:rPr lang="en-US" altLang="zh-CN" sz="3200" dirty="0">
                <a:solidFill>
                  <a:srgbClr val="FF0000"/>
                </a:solidFill>
              </a:rPr>
              <a:t>1</a:t>
            </a:r>
            <a:r>
              <a:rPr lang="zh-CN" altLang="en-US" sz="3200" dirty="0">
                <a:solidFill>
                  <a:srgbClr val="FF0000"/>
                </a:solidFill>
              </a:rPr>
              <a:t>）</a:t>
            </a:r>
            <a:r>
              <a:rPr lang="en-US" altLang="zh-CN" sz="3200" dirty="0">
                <a:solidFill>
                  <a:srgbClr val="FF0000"/>
                </a:solidFill>
              </a:rPr>
              <a:t>4ab</a:t>
            </a:r>
            <a:r>
              <a:rPr lang="en-US" altLang="zh-CN" sz="3200" baseline="30000" dirty="0">
                <a:solidFill>
                  <a:srgbClr val="FF0000"/>
                </a:solidFill>
              </a:rPr>
              <a:t>2</a:t>
            </a:r>
            <a:r>
              <a:rPr lang="en-US" altLang="zh-CN" sz="3200" dirty="0">
                <a:solidFill>
                  <a:srgbClr val="FF0000"/>
                </a:solidFill>
              </a:rPr>
              <a:t>-ab-6ab</a:t>
            </a:r>
            <a:r>
              <a:rPr lang="en-US" altLang="zh-CN" sz="3200" baseline="30000" dirty="0">
                <a:solidFill>
                  <a:srgbClr val="FF0000"/>
                </a:solidFill>
              </a:rPr>
              <a:t>2</a:t>
            </a:r>
            <a:r>
              <a:rPr lang="en-US" altLang="zh-CN" sz="3200" dirty="0">
                <a:solidFill>
                  <a:srgbClr val="FF0000"/>
                </a:solidFill>
              </a:rPr>
              <a:t>,   </a:t>
            </a:r>
            <a:r>
              <a:rPr lang="zh-CN" altLang="en-US" sz="3200" dirty="0">
                <a:solidFill>
                  <a:srgbClr val="FF0000"/>
                </a:solidFill>
              </a:rPr>
              <a:t>（</a:t>
            </a:r>
            <a:r>
              <a:rPr lang="en-US" altLang="zh-CN" sz="3200" dirty="0">
                <a:solidFill>
                  <a:srgbClr val="FF0000"/>
                </a:solidFill>
              </a:rPr>
              <a:t>2)2x</a:t>
            </a:r>
            <a:r>
              <a:rPr lang="en-US" altLang="zh-CN" sz="3200" baseline="30000" dirty="0">
                <a:solidFill>
                  <a:srgbClr val="FF0000"/>
                </a:solidFill>
              </a:rPr>
              <a:t>2</a:t>
            </a:r>
            <a:r>
              <a:rPr lang="en-US" altLang="zh-CN" sz="3200" dirty="0">
                <a:solidFill>
                  <a:srgbClr val="FF0000"/>
                </a:solidFill>
              </a:rPr>
              <a:t>y-5x</a:t>
            </a:r>
            <a:r>
              <a:rPr lang="en-US" altLang="zh-CN" sz="3200" baseline="30000" dirty="0">
                <a:solidFill>
                  <a:srgbClr val="FF0000"/>
                </a:solidFill>
              </a:rPr>
              <a:t>2</a:t>
            </a:r>
            <a:r>
              <a:rPr lang="en-US" altLang="zh-CN" sz="3200" dirty="0">
                <a:solidFill>
                  <a:srgbClr val="FF0000"/>
                </a:solidFill>
              </a:rPr>
              <a:t>y+x</a:t>
            </a:r>
            <a:r>
              <a:rPr lang="en-US" altLang="zh-CN" sz="3200" baseline="30000" dirty="0">
                <a:solidFill>
                  <a:srgbClr val="FF0000"/>
                </a:solidFill>
              </a:rPr>
              <a:t>2</a:t>
            </a:r>
            <a:r>
              <a:rPr lang="en-US" altLang="zh-CN" sz="3200" dirty="0">
                <a:solidFill>
                  <a:srgbClr val="FF0000"/>
                </a:solidFill>
              </a:rPr>
              <a:t>y+5xy</a:t>
            </a:r>
            <a:r>
              <a:rPr lang="en-US" altLang="zh-CN" sz="3200" baseline="30000" dirty="0">
                <a:solidFill>
                  <a:srgbClr val="FF0000"/>
                </a:solidFill>
              </a:rPr>
              <a:t>2</a:t>
            </a:r>
            <a:r>
              <a:rPr lang="en-US" altLang="zh-CN" sz="3200" b="1" dirty="0">
                <a:solidFill>
                  <a:srgbClr val="CC6600"/>
                </a:solidFill>
              </a:rPr>
              <a:t> 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50825" y="1557338"/>
            <a:ext cx="7345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FF"/>
                </a:solidFill>
              </a:rPr>
              <a:t>解</a:t>
            </a:r>
            <a:r>
              <a:rPr lang="en-US" altLang="zh-CN" sz="3600" b="1" dirty="0">
                <a:solidFill>
                  <a:srgbClr val="0000FF"/>
                </a:solidFill>
              </a:rPr>
              <a:t>:</a:t>
            </a:r>
            <a:r>
              <a:rPr lang="en-US" altLang="zh-CN" sz="3200" b="1" dirty="0">
                <a:solidFill>
                  <a:srgbClr val="CC6600"/>
                </a:solidFill>
              </a:rPr>
              <a:t> </a:t>
            </a:r>
            <a:r>
              <a:rPr lang="zh-CN" altLang="en-US" sz="3200" b="1" dirty="0">
                <a:solidFill>
                  <a:srgbClr val="CC6600"/>
                </a:solidFill>
              </a:rPr>
              <a:t>（</a:t>
            </a:r>
            <a:r>
              <a:rPr lang="en-US" altLang="zh-CN" sz="3200" b="1" dirty="0">
                <a:solidFill>
                  <a:srgbClr val="CC6600"/>
                </a:solidFill>
              </a:rPr>
              <a:t>1</a:t>
            </a:r>
            <a:r>
              <a:rPr lang="zh-CN" altLang="en-US" sz="3200" b="1" dirty="0">
                <a:solidFill>
                  <a:srgbClr val="CC6600"/>
                </a:solidFill>
              </a:rPr>
              <a:t>） </a:t>
            </a:r>
            <a:r>
              <a:rPr lang="en-US" altLang="zh-CN" sz="3600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4ab</a:t>
            </a:r>
            <a:r>
              <a:rPr lang="en-US" altLang="zh-CN" sz="3600" baseline="30000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en-US" altLang="zh-CN" sz="3600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-ab-6ab</a:t>
            </a:r>
            <a:r>
              <a:rPr lang="en-US" altLang="zh-CN" sz="3600" baseline="30000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2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2809875" y="3789363"/>
            <a:ext cx="6553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FF0000"/>
                </a:solidFill>
              </a:rPr>
              <a:t>=(7+2)a+(3-1)a</a:t>
            </a:r>
            <a:r>
              <a:rPr lang="en-US" altLang="zh-CN" sz="3200" baseline="30000" dirty="0">
                <a:solidFill>
                  <a:srgbClr val="FF0000"/>
                </a:solidFill>
              </a:rPr>
              <a:t>2</a:t>
            </a:r>
            <a:r>
              <a:rPr lang="en-US" altLang="zh-CN" sz="3200" dirty="0">
                <a:solidFill>
                  <a:srgbClr val="FF0000"/>
                </a:solidFill>
              </a:rPr>
              <a:t>+3      </a:t>
            </a:r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1908175" y="2060575"/>
            <a:ext cx="3095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FF3300"/>
                </a:solidFill>
              </a:rPr>
              <a:t>= </a:t>
            </a:r>
            <a:r>
              <a:rPr lang="en-US" altLang="zh-CN" sz="3600" dirty="0">
                <a:solidFill>
                  <a:srgbClr val="FF3300"/>
                </a:solidFill>
                <a:latin typeface="仿宋_GB2312" pitchFamily="49" charset="-122"/>
                <a:ea typeface="仿宋_GB2312" pitchFamily="49" charset="-122"/>
              </a:rPr>
              <a:t>(4-6)ab</a:t>
            </a:r>
            <a:r>
              <a:rPr lang="en-US" altLang="zh-CN" sz="3600" baseline="30000" dirty="0">
                <a:solidFill>
                  <a:srgbClr val="FF3300"/>
                </a:solidFill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en-US" altLang="zh-CN" sz="3600" dirty="0">
                <a:solidFill>
                  <a:srgbClr val="FF3300"/>
                </a:solidFill>
                <a:latin typeface="仿宋_GB2312" pitchFamily="49" charset="-122"/>
                <a:ea typeface="仿宋_GB2312" pitchFamily="49" charset="-122"/>
              </a:rPr>
              <a:t>-ab</a:t>
            </a:r>
          </a:p>
        </p:txBody>
      </p:sp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2843213" y="4221163"/>
            <a:ext cx="21732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FF3300"/>
                </a:solidFill>
              </a:rPr>
              <a:t>=9a+2a</a:t>
            </a:r>
            <a:r>
              <a:rPr lang="en-US" altLang="zh-CN" sz="3200" baseline="30000" dirty="0">
                <a:solidFill>
                  <a:srgbClr val="FF3300"/>
                </a:solidFill>
              </a:rPr>
              <a:t>2</a:t>
            </a:r>
            <a:r>
              <a:rPr lang="en-US" altLang="zh-CN" sz="3200" dirty="0">
                <a:solidFill>
                  <a:srgbClr val="FF3300"/>
                </a:solidFill>
              </a:rPr>
              <a:t>+3</a:t>
            </a:r>
          </a:p>
        </p:txBody>
      </p: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0" y="4652963"/>
            <a:ext cx="59055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）合并同类项只是系数相加</a:t>
            </a:r>
            <a:r>
              <a:rPr lang="en-US" altLang="zh-CN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br>
              <a:rPr lang="en-US" altLang="zh-CN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zh-CN" altLang="en-US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字母与字母的指数不变。</a:t>
            </a:r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0" y="5661025"/>
            <a:ext cx="52847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）不是同类项的不能合并。</a:t>
            </a:r>
          </a:p>
        </p:txBody>
      </p:sp>
      <p:sp>
        <p:nvSpPr>
          <p:cNvPr id="72739" name="Text Box 35"/>
          <p:cNvSpPr txBox="1">
            <a:spLocks noChangeArrowheads="1"/>
          </p:cNvSpPr>
          <p:nvPr/>
        </p:nvSpPr>
        <p:spPr bwMode="auto">
          <a:xfrm>
            <a:off x="2124075" y="3068638"/>
            <a:ext cx="6264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CC3300"/>
                </a:solidFill>
                <a:latin typeface="仿宋_GB2312" pitchFamily="49" charset="-122"/>
                <a:ea typeface="仿宋_GB2312" pitchFamily="49" charset="-122"/>
              </a:rPr>
              <a:t>(2)</a:t>
            </a:r>
            <a:r>
              <a:rPr lang="en-US" altLang="zh-CN" sz="3600" b="1" dirty="0">
                <a:solidFill>
                  <a:srgbClr val="3333FF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3600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2x</a:t>
            </a:r>
            <a:r>
              <a:rPr lang="en-US" altLang="zh-CN" sz="3600" baseline="30000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en-US" altLang="zh-CN" sz="3600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y-5x</a:t>
            </a:r>
            <a:r>
              <a:rPr lang="en-US" altLang="zh-CN" sz="3600" baseline="30000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en-US" altLang="zh-CN" sz="3600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y+x</a:t>
            </a:r>
            <a:r>
              <a:rPr lang="en-US" altLang="zh-CN" sz="3600" baseline="30000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en-US" altLang="zh-CN" sz="3600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y+5xy</a:t>
            </a:r>
            <a:r>
              <a:rPr lang="en-US" altLang="zh-CN" sz="3600" baseline="30000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en-US" altLang="zh-CN" sz="3600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3600" b="1" dirty="0">
                <a:solidFill>
                  <a:srgbClr val="3333FF"/>
                </a:solidFill>
                <a:latin typeface="仿宋_GB2312" pitchFamily="49" charset="-122"/>
                <a:ea typeface="仿宋_GB2312" pitchFamily="49" charset="-122"/>
              </a:rPr>
              <a:t>           </a:t>
            </a:r>
          </a:p>
        </p:txBody>
      </p:sp>
      <p:sp>
        <p:nvSpPr>
          <p:cNvPr id="72741" name="Text Box 37"/>
          <p:cNvSpPr txBox="1">
            <a:spLocks noChangeArrowheads="1"/>
          </p:cNvSpPr>
          <p:nvPr/>
        </p:nvSpPr>
        <p:spPr bwMode="auto">
          <a:xfrm>
            <a:off x="0" y="4149725"/>
            <a:ext cx="22685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i="1" dirty="0">
                <a:solidFill>
                  <a:srgbClr val="CC3300"/>
                </a:solidFill>
                <a:latin typeface="仿宋_GB2312" pitchFamily="49" charset="-122"/>
                <a:ea typeface="仿宋_GB2312" pitchFamily="49" charset="-122"/>
              </a:rPr>
              <a:t>注意：</a:t>
            </a:r>
          </a:p>
        </p:txBody>
      </p:sp>
      <p:sp>
        <p:nvSpPr>
          <p:cNvPr id="72742" name="Rectangle 38"/>
          <p:cNvSpPr>
            <a:spLocks noChangeArrowheads="1"/>
          </p:cNvSpPr>
          <p:nvPr/>
        </p:nvSpPr>
        <p:spPr bwMode="auto">
          <a:xfrm>
            <a:off x="1908175" y="2633663"/>
            <a:ext cx="3168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FF3300"/>
                </a:solidFill>
              </a:rPr>
              <a:t>=-2ab</a:t>
            </a:r>
            <a:r>
              <a:rPr lang="en-US" altLang="zh-CN" sz="3200" baseline="30000" dirty="0">
                <a:solidFill>
                  <a:srgbClr val="FF3300"/>
                </a:solidFill>
              </a:rPr>
              <a:t>2</a:t>
            </a:r>
            <a:r>
              <a:rPr lang="en-US" altLang="zh-CN" sz="3200" dirty="0">
                <a:solidFill>
                  <a:srgbClr val="FF3300"/>
                </a:solidFill>
              </a:rPr>
              <a:t>-ab</a:t>
            </a:r>
          </a:p>
        </p:txBody>
      </p:sp>
      <p:sp>
        <p:nvSpPr>
          <p:cNvPr id="72743" name="Line 39"/>
          <p:cNvSpPr>
            <a:spLocks noChangeShapeType="1"/>
          </p:cNvSpPr>
          <p:nvPr/>
        </p:nvSpPr>
        <p:spPr bwMode="auto">
          <a:xfrm>
            <a:off x="3132138" y="36449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744" name="Line 40"/>
          <p:cNvSpPr>
            <a:spLocks noChangeShapeType="1"/>
          </p:cNvSpPr>
          <p:nvPr/>
        </p:nvSpPr>
        <p:spPr bwMode="auto">
          <a:xfrm>
            <a:off x="4572000" y="36449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745" name="Line 41"/>
          <p:cNvSpPr>
            <a:spLocks noChangeShapeType="1"/>
          </p:cNvSpPr>
          <p:nvPr/>
        </p:nvSpPr>
        <p:spPr bwMode="auto">
          <a:xfrm>
            <a:off x="3708400" y="36449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746" name="Line 42"/>
          <p:cNvSpPr>
            <a:spLocks noChangeShapeType="1"/>
          </p:cNvSpPr>
          <p:nvPr/>
        </p:nvSpPr>
        <p:spPr bwMode="auto">
          <a:xfrm>
            <a:off x="3692525" y="368935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747" name="Line 43"/>
          <p:cNvSpPr>
            <a:spLocks noChangeShapeType="1"/>
          </p:cNvSpPr>
          <p:nvPr/>
        </p:nvSpPr>
        <p:spPr bwMode="auto">
          <a:xfrm>
            <a:off x="5162550" y="36163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749" name="Line 45"/>
          <p:cNvSpPr>
            <a:spLocks noChangeShapeType="1"/>
          </p:cNvSpPr>
          <p:nvPr/>
        </p:nvSpPr>
        <p:spPr bwMode="auto">
          <a:xfrm>
            <a:off x="5162550" y="366077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2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2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2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2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2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utoUpdateAnimBg="0"/>
      <p:bldP spid="72707" grpId="0" autoUpdateAnimBg="0"/>
      <p:bldP spid="72708" grpId="0"/>
      <p:bldP spid="72720" grpId="0" autoUpdateAnimBg="0"/>
      <p:bldP spid="72721" grpId="0"/>
      <p:bldP spid="72722" grpId="0"/>
      <p:bldP spid="72723" grpId="0"/>
      <p:bldP spid="72739" grpId="0"/>
      <p:bldP spid="72741" grpId="0"/>
      <p:bldP spid="72742" grpId="0"/>
      <p:bldP spid="72743" grpId="0" animBg="1"/>
      <p:bldP spid="72744" grpId="0" animBg="1"/>
      <p:bldP spid="72745" grpId="0" animBg="1"/>
      <p:bldP spid="72746" grpId="0" animBg="1"/>
      <p:bldP spid="72747" grpId="0" animBg="1"/>
      <p:bldP spid="727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23850" y="796404"/>
            <a:ext cx="41036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例</a:t>
            </a:r>
            <a:r>
              <a:rPr lang="en-US" altLang="zh-CN" sz="3200" b="1">
                <a:solidFill>
                  <a:srgbClr val="000000"/>
                </a:solidFill>
              </a:rPr>
              <a:t>2.  </a:t>
            </a:r>
            <a:r>
              <a:rPr lang="zh-CN" altLang="en-US" sz="3200" b="1">
                <a:solidFill>
                  <a:srgbClr val="000000"/>
                </a:solidFill>
              </a:rPr>
              <a:t>合并同类项：</a:t>
            </a:r>
          </a:p>
        </p:txBody>
      </p:sp>
      <p:graphicFrame>
        <p:nvGraphicFramePr>
          <p:cNvPr id="79875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50825" y="1444104"/>
          <a:ext cx="770572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公式" r:id="rId3" imgW="9372600" imgH="558800" progId="Equation.3">
                  <p:embed/>
                </p:oleObj>
              </mc:Choice>
              <mc:Fallback>
                <p:oleObj name="公式" r:id="rId3" imgW="9372600" imgH="5588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444104"/>
                        <a:ext cx="7705725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79388" y="2091804"/>
          <a:ext cx="3717925" cy="224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公式" r:id="rId5" imgW="1511300" imgH="914400" progId="Equation.3">
                  <p:embed/>
                </p:oleObj>
              </mc:Choice>
              <mc:Fallback>
                <p:oleObj name="公式" r:id="rId5" imgW="1511300" imgH="914400" progId="Equation.3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091804"/>
                        <a:ext cx="3717925" cy="224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635375" y="2020366"/>
          <a:ext cx="4329113" cy="234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公式" r:id="rId7" imgW="1828800" imgH="990600" progId="Equation.3">
                  <p:embed/>
                </p:oleObj>
              </mc:Choice>
              <mc:Fallback>
                <p:oleObj name="公式" r:id="rId7" imgW="1828800" imgH="990600" progId="Equation.3">
                  <p:embed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020366"/>
                        <a:ext cx="4329113" cy="234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WordArt 2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1371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pattFill prst="pct5">
                    <a:fgClr>
                      <a:srgbClr val="000000"/>
                    </a:fgClr>
                    <a:bgClr>
                      <a:srgbClr val="990099"/>
                    </a:bgClr>
                  </a:pattFill>
                  <a:round/>
                </a:ln>
                <a:solidFill>
                  <a:srgbClr val="99CC00">
                    <a:alpha val="75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做一做</a:t>
            </a:r>
          </a:p>
        </p:txBody>
      </p:sp>
      <p:grpSp>
        <p:nvGrpSpPr>
          <p:cNvPr id="83971" name="Group 3"/>
          <p:cNvGrpSpPr/>
          <p:nvPr/>
        </p:nvGrpSpPr>
        <p:grpSpPr bwMode="auto">
          <a:xfrm>
            <a:off x="449262" y="981075"/>
            <a:ext cx="7939088" cy="1066800"/>
            <a:chOff x="101" y="845"/>
            <a:chExt cx="5001" cy="672"/>
          </a:xfrm>
        </p:grpSpPr>
        <p:sp>
          <p:nvSpPr>
            <p:cNvPr id="83972" name="Text Box 4"/>
            <p:cNvSpPr txBox="1">
              <a:spLocks noChangeArrowheads="1"/>
            </p:cNvSpPr>
            <p:nvPr/>
          </p:nvSpPr>
          <p:spPr bwMode="auto">
            <a:xfrm>
              <a:off x="101" y="845"/>
              <a:ext cx="5001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 b="1" dirty="0">
                  <a:solidFill>
                    <a:srgbClr val="000000"/>
                  </a:solidFill>
                </a:rPr>
                <a:t>求代数式                                        的值，其中          。说一说你是怎么算的。</a:t>
              </a:r>
            </a:p>
          </p:txBody>
        </p:sp>
        <p:graphicFrame>
          <p:nvGraphicFramePr>
            <p:cNvPr id="83973" name="Object 5"/>
            <p:cNvGraphicFramePr>
              <a:graphicFrameLocks noChangeAspect="1"/>
            </p:cNvGraphicFramePr>
            <p:nvPr/>
          </p:nvGraphicFramePr>
          <p:xfrm>
            <a:off x="1202" y="845"/>
            <a:ext cx="2812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公式" r:id="rId3" imgW="4356100" imgH="469900" progId="Equation.3">
                    <p:embed/>
                  </p:oleObj>
                </mc:Choice>
                <mc:Fallback>
                  <p:oleObj name="公式" r:id="rId3" imgW="4356100" imgH="469900" progId="Equation.3">
                    <p:embed/>
                    <p:pic>
                      <p:nvPicPr>
                        <p:cNvPr id="0" name="图片 30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845"/>
                          <a:ext cx="2812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974" name="Object 6"/>
            <p:cNvGraphicFramePr>
              <a:graphicFrameLocks noChangeAspect="1"/>
            </p:cNvGraphicFramePr>
            <p:nvPr/>
          </p:nvGraphicFramePr>
          <p:xfrm>
            <a:off x="748" y="1186"/>
            <a:ext cx="726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name="公式" r:id="rId5" imgW="965200" imgH="381000" progId="Equation.3">
                    <p:embed/>
                  </p:oleObj>
                </mc:Choice>
                <mc:Fallback>
                  <p:oleObj name="公式" r:id="rId5" imgW="965200" imgH="381000" progId="Equation.3">
                    <p:embed/>
                    <p:pic>
                      <p:nvPicPr>
                        <p:cNvPr id="0" name="图片 30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" y="1186"/>
                          <a:ext cx="726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323850" y="5229225"/>
            <a:ext cx="8532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i="1" dirty="0">
                <a:solidFill>
                  <a:srgbClr val="241C88"/>
                </a:solidFill>
              </a:rPr>
              <a:t>求代数式的值的方法：先化简，再求值。</a:t>
            </a:r>
          </a:p>
        </p:txBody>
      </p:sp>
      <p:graphicFrame>
        <p:nvGraphicFramePr>
          <p:cNvPr id="83976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8313" y="2276475"/>
          <a:ext cx="7700962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公式" r:id="rId7" imgW="8597900" imgH="2768600" progId="Equation.3">
                  <p:embed/>
                </p:oleObj>
              </mc:Choice>
              <mc:Fallback>
                <p:oleObj name="公式" r:id="rId7" imgW="8597900" imgH="2768600" progId="Equation.3">
                  <p:embed/>
                  <p:pic>
                    <p:nvPicPr>
                      <p:cNvPr id="0" name="图片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276475"/>
                        <a:ext cx="7700962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>
                                <a:alpha val="6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nimBg="1"/>
      <p:bldP spid="839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331913" y="836613"/>
            <a:ext cx="5927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6000" b="1" dirty="0">
                <a:solidFill>
                  <a:srgbClr val="0000FF"/>
                </a:solidFill>
                <a:ea typeface="华文行楷" panose="02010800040101010101" pitchFamily="2" charset="-122"/>
              </a:rPr>
              <a:t>      </a:t>
            </a:r>
            <a:r>
              <a:rPr lang="zh-CN" altLang="en-US" sz="6000" b="1" dirty="0">
                <a:solidFill>
                  <a:srgbClr val="0000FF"/>
                </a:solidFill>
                <a:ea typeface="华文行楷" panose="02010800040101010101" pitchFamily="2" charset="-122"/>
              </a:rPr>
              <a:t>随堂练习：</a:t>
            </a:r>
            <a:endParaRPr lang="zh-CN" altLang="en-US" sz="6000" b="1" dirty="0">
              <a:solidFill>
                <a:srgbClr val="660033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673869" y="1989138"/>
            <a:ext cx="784936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在下列各对单项式中，同类项有（    ）个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（</a:t>
            </a:r>
            <a:r>
              <a:rPr kumimoji="1" lang="en-US" altLang="zh-CN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1</a:t>
            </a:r>
            <a:r>
              <a:rPr kumimoji="1" lang="zh-CN" altLang="en-US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）</a:t>
            </a:r>
            <a:r>
              <a:rPr kumimoji="1" lang="en-US" altLang="zh-CN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x</a:t>
            </a:r>
            <a:r>
              <a:rPr kumimoji="1" lang="zh-CN" altLang="en-US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和</a:t>
            </a:r>
            <a:r>
              <a:rPr kumimoji="1" lang="en-US" altLang="zh-CN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y       </a:t>
            </a:r>
            <a:r>
              <a:rPr kumimoji="1" lang="zh-CN" altLang="en-US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（</a:t>
            </a:r>
            <a:r>
              <a:rPr kumimoji="1" lang="en-US" altLang="zh-CN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2</a:t>
            </a:r>
            <a:r>
              <a:rPr kumimoji="1" lang="zh-CN" altLang="en-US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）</a:t>
            </a:r>
            <a:r>
              <a:rPr kumimoji="1" lang="en-US" altLang="zh-CN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</a:t>
            </a:r>
            <a:r>
              <a:rPr kumimoji="1" lang="en-US" altLang="zh-CN" sz="3600" b="1" baseline="30000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2</a:t>
            </a:r>
            <a:r>
              <a:rPr kumimoji="1" lang="en-US" altLang="zh-CN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b</a:t>
            </a:r>
            <a:r>
              <a:rPr kumimoji="1" lang="zh-CN" altLang="en-US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与</a:t>
            </a:r>
            <a:r>
              <a:rPr kumimoji="1" lang="en-US" altLang="zh-CN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ab</a:t>
            </a:r>
            <a:r>
              <a:rPr kumimoji="1" lang="en-US" altLang="zh-CN" sz="3600" b="1" baseline="30000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2</a:t>
            </a:r>
            <a:r>
              <a:rPr kumimoji="1" lang="en-US" altLang="zh-CN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（</a:t>
            </a:r>
            <a:r>
              <a:rPr kumimoji="1" lang="en-US" altLang="zh-CN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3</a:t>
            </a:r>
            <a:r>
              <a:rPr kumimoji="1" lang="zh-CN" altLang="en-US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）</a:t>
            </a:r>
            <a:r>
              <a:rPr kumimoji="1" lang="en-US" altLang="zh-CN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-3pq</a:t>
            </a:r>
            <a:r>
              <a:rPr kumimoji="1" lang="zh-CN" altLang="en-US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与</a:t>
            </a:r>
            <a:r>
              <a:rPr kumimoji="1" lang="en-US" altLang="zh-CN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3qp  </a:t>
            </a:r>
            <a:r>
              <a:rPr kumimoji="1" lang="zh-CN" altLang="en-US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（</a:t>
            </a:r>
            <a:r>
              <a:rPr kumimoji="1" lang="en-US" altLang="zh-CN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4</a:t>
            </a:r>
            <a:r>
              <a:rPr kumimoji="1" lang="zh-CN" altLang="en-US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）</a:t>
            </a:r>
            <a:r>
              <a:rPr kumimoji="1" lang="en-US" altLang="zh-CN" sz="3600" b="1" dirty="0" err="1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bc</a:t>
            </a:r>
            <a:r>
              <a:rPr kumimoji="1" lang="zh-CN" altLang="en-US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与</a:t>
            </a:r>
            <a:r>
              <a:rPr kumimoji="1" lang="en-US" altLang="zh-CN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（</a:t>
            </a:r>
            <a:r>
              <a:rPr kumimoji="1" lang="en-US" altLang="zh-CN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5</a:t>
            </a:r>
            <a:r>
              <a:rPr kumimoji="1" lang="zh-CN" altLang="en-US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）</a:t>
            </a:r>
            <a:r>
              <a:rPr kumimoji="1" lang="en-US" altLang="zh-CN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</a:t>
            </a:r>
            <a:r>
              <a:rPr kumimoji="1" lang="en-US" altLang="zh-CN" sz="3600" b="1" baseline="30000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2</a:t>
            </a:r>
            <a:r>
              <a:rPr kumimoji="1" lang="zh-CN" altLang="en-US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与</a:t>
            </a:r>
            <a:r>
              <a:rPr kumimoji="1" lang="en-US" altLang="zh-CN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a</a:t>
            </a:r>
            <a:r>
              <a:rPr kumimoji="1" lang="en-US" altLang="zh-CN" sz="3600" b="1" baseline="30000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3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684213" y="5229225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900" b="1" dirty="0">
                <a:solidFill>
                  <a:srgbClr val="3333FF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2900" b="1" dirty="0">
                <a:solidFill>
                  <a:srgbClr val="3333FF"/>
                </a:solidFill>
                <a:latin typeface="宋体" panose="02010600030101010101" pitchFamily="2" charset="-122"/>
              </a:rPr>
              <a:t>A</a:t>
            </a:r>
            <a:r>
              <a:rPr kumimoji="1" lang="zh-CN" altLang="en-US" sz="2900" b="1" dirty="0">
                <a:solidFill>
                  <a:srgbClr val="3333FF"/>
                </a:solidFill>
                <a:latin typeface="宋体" panose="02010600030101010101" pitchFamily="2" charset="-122"/>
              </a:rPr>
              <a:t>）</a:t>
            </a:r>
            <a:r>
              <a:rPr kumimoji="1" lang="en-US" altLang="zh-CN" sz="2900" b="1" dirty="0">
                <a:solidFill>
                  <a:srgbClr val="3333FF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2900" b="1" dirty="0">
                <a:solidFill>
                  <a:srgbClr val="3333FF"/>
                </a:solidFill>
                <a:latin typeface="宋体" panose="02010600030101010101" pitchFamily="2" charset="-122"/>
              </a:rPr>
              <a:t>个    （</a:t>
            </a:r>
            <a:r>
              <a:rPr kumimoji="1" lang="en-US" altLang="zh-CN" sz="2900" b="1" dirty="0">
                <a:solidFill>
                  <a:srgbClr val="3333FF"/>
                </a:solidFill>
                <a:latin typeface="宋体" panose="02010600030101010101" pitchFamily="2" charset="-122"/>
              </a:rPr>
              <a:t>B</a:t>
            </a:r>
            <a:r>
              <a:rPr kumimoji="1" lang="zh-CN" altLang="en-US" sz="2900" b="1" dirty="0">
                <a:solidFill>
                  <a:srgbClr val="3333FF"/>
                </a:solidFill>
                <a:latin typeface="宋体" panose="02010600030101010101" pitchFamily="2" charset="-122"/>
              </a:rPr>
              <a:t>）</a:t>
            </a:r>
            <a:r>
              <a:rPr kumimoji="1" lang="en-US" altLang="zh-CN" sz="2900" b="1" dirty="0">
                <a:solidFill>
                  <a:srgbClr val="3333FF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900" b="1" dirty="0">
                <a:solidFill>
                  <a:srgbClr val="3333FF"/>
                </a:solidFill>
                <a:latin typeface="宋体" panose="02010600030101010101" pitchFamily="2" charset="-122"/>
              </a:rPr>
              <a:t>个   （</a:t>
            </a:r>
            <a:r>
              <a:rPr kumimoji="1" lang="en-US" altLang="zh-CN" sz="2900" b="1" dirty="0">
                <a:solidFill>
                  <a:srgbClr val="3333FF"/>
                </a:solidFill>
                <a:latin typeface="宋体" panose="02010600030101010101" pitchFamily="2" charset="-122"/>
              </a:rPr>
              <a:t>C</a:t>
            </a:r>
            <a:r>
              <a:rPr kumimoji="1" lang="zh-CN" altLang="en-US" sz="2900" b="1" dirty="0">
                <a:solidFill>
                  <a:srgbClr val="3333FF"/>
                </a:solidFill>
                <a:latin typeface="宋体" panose="02010600030101010101" pitchFamily="2" charset="-122"/>
              </a:rPr>
              <a:t>）</a:t>
            </a:r>
            <a:r>
              <a:rPr kumimoji="1" lang="en-US" altLang="zh-CN" sz="2900" b="1" dirty="0">
                <a:solidFill>
                  <a:srgbClr val="3333FF"/>
                </a:solidFill>
                <a:latin typeface="宋体" panose="02010600030101010101" pitchFamily="2" charset="-122"/>
              </a:rPr>
              <a:t>3</a:t>
            </a:r>
            <a:r>
              <a:rPr kumimoji="1" lang="zh-CN" altLang="en-US" sz="2900" b="1" dirty="0">
                <a:solidFill>
                  <a:srgbClr val="3333FF"/>
                </a:solidFill>
                <a:latin typeface="宋体" panose="02010600030101010101" pitchFamily="2" charset="-122"/>
              </a:rPr>
              <a:t>个    </a:t>
            </a:r>
            <a:r>
              <a:rPr kumimoji="1" lang="en-US" altLang="zh-CN" sz="2900" b="1" dirty="0">
                <a:solidFill>
                  <a:srgbClr val="3333FF"/>
                </a:solidFill>
                <a:latin typeface="宋体" panose="02010600030101010101" pitchFamily="2" charset="-122"/>
              </a:rPr>
              <a:t>(D) 4</a:t>
            </a:r>
            <a:r>
              <a:rPr kumimoji="1" lang="zh-CN" altLang="en-US" sz="2900" b="1" dirty="0">
                <a:solidFill>
                  <a:srgbClr val="3333FF"/>
                </a:solidFill>
                <a:latin typeface="宋体" panose="02010600030101010101" pitchFamily="2" charset="-122"/>
              </a:rPr>
              <a:t>个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AutoShape 2"/>
          <p:cNvSpPr>
            <a:spLocks noChangeArrowheads="1"/>
          </p:cNvSpPr>
          <p:nvPr/>
        </p:nvSpPr>
        <p:spPr bwMode="auto">
          <a:xfrm>
            <a:off x="2484438" y="1412875"/>
            <a:ext cx="6096000" cy="3176588"/>
          </a:xfrm>
          <a:prstGeom prst="cloudCallout">
            <a:avLst>
              <a:gd name="adj1" fmla="val -50991"/>
              <a:gd name="adj2" fmla="val 46500"/>
            </a:avLst>
          </a:prstGeom>
          <a:gradFill rotWithShape="0">
            <a:gsLst>
              <a:gs pos="0">
                <a:srgbClr val="99FFCC"/>
              </a:gs>
              <a:gs pos="50000">
                <a:schemeClr val="hlink"/>
              </a:gs>
              <a:gs pos="100000">
                <a:srgbClr val="99FFCC"/>
              </a:gs>
            </a:gsLst>
            <a:lin ang="5400000" scaled="1"/>
          </a:gradFill>
          <a:ln>
            <a:noFill/>
          </a:ln>
          <a:effectLst>
            <a:outerShdw dist="53882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916238" y="1844675"/>
            <a:ext cx="5410200" cy="28352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000000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     </a:t>
            </a:r>
            <a:r>
              <a:rPr kumimoji="1" lang="zh-CN" altLang="en-US" sz="4000" b="1" dirty="0">
                <a:solidFill>
                  <a:srgbClr val="000000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你能至少写一对含有２个字母且次数为３的同类项吗</a:t>
            </a:r>
            <a:r>
              <a:rPr kumimoji="1" lang="en-US" altLang="zh-CN" sz="4000" b="1" dirty="0">
                <a:solidFill>
                  <a:srgbClr val="000000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?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kumimoji="1" lang="en-US" altLang="zh-CN" sz="4000" b="1" dirty="0">
              <a:solidFill>
                <a:srgbClr val="000000"/>
              </a:solidFill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  <p:sp>
        <p:nvSpPr>
          <p:cNvPr id="84996" name="WordArt 4" descr="tov-19"/>
          <p:cNvSpPr>
            <a:spLocks noChangeArrowheads="1" noChangeShapeType="1" noTextEdit="1"/>
          </p:cNvSpPr>
          <p:nvPr/>
        </p:nvSpPr>
        <p:spPr bwMode="auto">
          <a:xfrm>
            <a:off x="250825" y="404813"/>
            <a:ext cx="4176713" cy="787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12700">
                  <a:solidFill>
                    <a:srgbClr val="B2B2B2"/>
                  </a:solidFill>
                  <a:rou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sy="50000" rotWithShape="0">
                    <a:srgbClr val="875B0D"/>
                  </a:outerShdw>
                </a:effectLst>
                <a:latin typeface="方正舒体" panose="02010601030101010101" pitchFamily="2" charset="-122"/>
                <a:ea typeface="方正舒体" panose="02010601030101010101" pitchFamily="2" charset="-122"/>
              </a:rPr>
              <a:t>编一编：看谁编得好</a:t>
            </a:r>
          </a:p>
        </p:txBody>
      </p:sp>
      <p:pic>
        <p:nvPicPr>
          <p:cNvPr id="84997" name="Picture 5" descr="图片2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500438"/>
            <a:ext cx="2376488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79388" y="1246188"/>
            <a:ext cx="9432925" cy="7016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333399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   K</a:t>
            </a:r>
            <a:r>
              <a:rPr kumimoji="1" lang="zh-CN" altLang="en-US" sz="4000" b="1" dirty="0">
                <a:solidFill>
                  <a:srgbClr val="333399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取何值时，        与        是同类项？</a:t>
            </a:r>
          </a:p>
        </p:txBody>
      </p:sp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3492500" y="1052513"/>
          <a:ext cx="127952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3" imgW="241300" imgH="215900" progId="Equation.3">
                  <p:embed/>
                </p:oleObj>
              </mc:Choice>
              <mc:Fallback>
                <p:oleObj name="Equation" r:id="rId3" imgW="241300" imgH="215900" progId="Equation.3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1052513"/>
                        <a:ext cx="1279525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4932363" y="1052513"/>
          <a:ext cx="136842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5" imgW="381000" imgH="228600" progId="Equation.3">
                  <p:embed/>
                </p:oleObj>
              </mc:Choice>
              <mc:Fallback>
                <p:oleObj name="Equation" r:id="rId5" imgW="381000" imgH="228600" progId="Equation.3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1052513"/>
                        <a:ext cx="1368425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0" y="1989138"/>
            <a:ext cx="9144000" cy="1798637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解：要使             与               是同类项，这两项中</a:t>
            </a:r>
            <a:r>
              <a:rPr kumimoji="1" lang="en-US" altLang="zh-CN" sz="3200" b="1" dirty="0">
                <a:solidFill>
                  <a:srgbClr val="000000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x</a:t>
            </a:r>
            <a:r>
              <a:rPr kumimoji="1" lang="zh-CN" altLang="en-US" sz="3200" b="1" dirty="0">
                <a:solidFill>
                  <a:srgbClr val="000000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的次数必须相等，即</a:t>
            </a:r>
            <a:r>
              <a:rPr kumimoji="1" lang="en-US" altLang="zh-CN" sz="3200" b="1" dirty="0">
                <a:solidFill>
                  <a:srgbClr val="000000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k=2</a:t>
            </a:r>
            <a:r>
              <a:rPr kumimoji="1" lang="zh-CN" altLang="en-US" sz="3200" b="1" dirty="0">
                <a:solidFill>
                  <a:srgbClr val="000000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所以当</a:t>
            </a:r>
            <a:r>
              <a:rPr kumimoji="1" lang="en-US" altLang="zh-CN" sz="3200" b="1" dirty="0">
                <a:solidFill>
                  <a:srgbClr val="000000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k=2</a:t>
            </a:r>
            <a:r>
              <a:rPr kumimoji="1" lang="zh-CN" altLang="en-US" sz="3200" b="1" dirty="0">
                <a:solidFill>
                  <a:srgbClr val="000000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时，           与          是同类项。</a:t>
            </a:r>
          </a:p>
        </p:txBody>
      </p:sp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1763713" y="1700213"/>
          <a:ext cx="1543050" cy="1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7" imgW="241300" imgH="215900" progId="Equation.3">
                  <p:embed/>
                </p:oleObj>
              </mc:Choice>
              <mc:Fallback>
                <p:oleObj name="Equation" r:id="rId7" imgW="241300" imgH="215900" progId="Equation.3">
                  <p:embed/>
                  <p:pic>
                    <p:nvPicPr>
                      <p:cNvPr id="0" name="图片 4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700213"/>
                        <a:ext cx="1543050" cy="1379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3" name="Object 7"/>
          <p:cNvGraphicFramePr>
            <a:graphicFrameLocks noChangeAspect="1"/>
          </p:cNvGraphicFramePr>
          <p:nvPr/>
        </p:nvGraphicFramePr>
        <p:xfrm>
          <a:off x="3419475" y="1773238"/>
          <a:ext cx="1728788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9" imgW="381000" imgH="228600" progId="Equation.3">
                  <p:embed/>
                </p:oleObj>
              </mc:Choice>
              <mc:Fallback>
                <p:oleObj name="Equation" r:id="rId9" imgW="381000" imgH="228600" progId="Equation.3">
                  <p:embed/>
                  <p:pic>
                    <p:nvPicPr>
                      <p:cNvPr id="0" name="图片 4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773238"/>
                        <a:ext cx="1728788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4" name="Object 8"/>
          <p:cNvGraphicFramePr>
            <a:graphicFrameLocks noChangeAspect="1"/>
          </p:cNvGraphicFramePr>
          <p:nvPr/>
        </p:nvGraphicFramePr>
        <p:xfrm>
          <a:off x="4141788" y="2924175"/>
          <a:ext cx="1582737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11" imgW="241300" imgH="215900" progId="Equation.3">
                  <p:embed/>
                </p:oleObj>
              </mc:Choice>
              <mc:Fallback>
                <p:oleObj name="Equation" r:id="rId11" imgW="241300" imgH="215900" progId="Equation.3">
                  <p:embed/>
                  <p:pic>
                    <p:nvPicPr>
                      <p:cNvPr id="0" name="图片 4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1788" y="2924175"/>
                        <a:ext cx="1582737" cy="151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5" name="Object 9"/>
          <p:cNvGraphicFramePr>
            <a:graphicFrameLocks noChangeAspect="1"/>
          </p:cNvGraphicFramePr>
          <p:nvPr/>
        </p:nvGraphicFramePr>
        <p:xfrm>
          <a:off x="2627313" y="3068638"/>
          <a:ext cx="1582737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公式" r:id="rId12" imgW="381000" imgH="228600" progId="Equation.3">
                  <p:embed/>
                </p:oleObj>
              </mc:Choice>
              <mc:Fallback>
                <p:oleObj name="公式" r:id="rId12" imgW="381000" imgH="228600" progId="Equation.3">
                  <p:embed/>
                  <p:pic>
                    <p:nvPicPr>
                      <p:cNvPr id="0" name="图片 4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068638"/>
                        <a:ext cx="1582737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6" name="WordArt 10"/>
          <p:cNvSpPr>
            <a:spLocks noChangeArrowheads="1" noChangeShapeType="1" noTextEdit="1"/>
          </p:cNvSpPr>
          <p:nvPr/>
        </p:nvSpPr>
        <p:spPr bwMode="auto">
          <a:xfrm>
            <a:off x="684213" y="260350"/>
            <a:ext cx="2879725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spc="720" dirty="0">
                <a:gradFill rotWithShape="0">
                  <a:gsLst>
                    <a:gs pos="0">
                      <a:srgbClr val="FFFFFF"/>
                    </a:gs>
                    <a:gs pos="100000">
                      <a:srgbClr val="FF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我的知识我运用</a:t>
            </a:r>
          </a:p>
        </p:txBody>
      </p:sp>
      <p:grpSp>
        <p:nvGrpSpPr>
          <p:cNvPr id="86027" name="Group 11"/>
          <p:cNvGrpSpPr/>
          <p:nvPr/>
        </p:nvGrpSpPr>
        <p:grpSpPr bwMode="auto">
          <a:xfrm>
            <a:off x="323850" y="4508500"/>
            <a:ext cx="9144000" cy="1319213"/>
            <a:chOff x="204" y="754"/>
            <a:chExt cx="5760" cy="831"/>
          </a:xfrm>
        </p:grpSpPr>
        <p:graphicFrame>
          <p:nvGraphicFramePr>
            <p:cNvPr id="86028" name="Object 12"/>
            <p:cNvGraphicFramePr>
              <a:graphicFrameLocks noChangeAspect="1"/>
            </p:cNvGraphicFramePr>
            <p:nvPr/>
          </p:nvGraphicFramePr>
          <p:xfrm>
            <a:off x="1927" y="1207"/>
            <a:ext cx="590" cy="3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3" r:id="rId14" imgW="266065" imgH="165100" progId="Equation.DSMT4">
                    <p:embed/>
                  </p:oleObj>
                </mc:Choice>
                <mc:Fallback>
                  <p:oleObj r:id="rId14" imgW="266065" imgH="165100" progId="Equation.DSMT4">
                    <p:embed/>
                    <p:pic>
                      <p:nvPicPr>
                        <p:cNvPr id="0" name="图片 4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7" y="1207"/>
                          <a:ext cx="590" cy="3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6029" name="Group 13"/>
            <p:cNvGrpSpPr/>
            <p:nvPr/>
          </p:nvGrpSpPr>
          <p:grpSpPr bwMode="auto">
            <a:xfrm>
              <a:off x="204" y="754"/>
              <a:ext cx="5760" cy="831"/>
              <a:chOff x="158" y="799"/>
              <a:chExt cx="5760" cy="831"/>
            </a:xfrm>
          </p:grpSpPr>
          <p:sp>
            <p:nvSpPr>
              <p:cNvPr id="86030" name="Text Box 14"/>
              <p:cNvSpPr txBox="1">
                <a:spLocks noChangeArrowheads="1"/>
              </p:cNvSpPr>
              <p:nvPr/>
            </p:nvSpPr>
            <p:spPr bwMode="auto">
              <a:xfrm>
                <a:off x="158" y="844"/>
                <a:ext cx="5760" cy="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600" b="1">
                    <a:solidFill>
                      <a:srgbClr val="000000"/>
                    </a:solidFill>
                  </a:rPr>
                  <a:t>         </a:t>
                </a:r>
                <a:r>
                  <a:rPr lang="zh-CN" altLang="en-US" sz="3600" b="1">
                    <a:solidFill>
                      <a:srgbClr val="000000"/>
                    </a:solidFill>
                  </a:rPr>
                  <a:t>如果	                   是同类项</a:t>
                </a:r>
                <a:r>
                  <a:rPr lang="en-US" altLang="zh-CN" sz="3600" b="1">
                    <a:solidFill>
                      <a:srgbClr val="000000"/>
                    </a:solidFill>
                  </a:rPr>
                  <a:t>,</a:t>
                </a:r>
                <a:r>
                  <a:rPr lang="zh-CN" altLang="en-US" sz="3600" b="1">
                    <a:solidFill>
                      <a:srgbClr val="000000"/>
                    </a:solidFill>
                  </a:rPr>
                  <a:t>那么        </a:t>
                </a:r>
                <a:r>
                  <a:rPr lang="zh-CN" altLang="en-US" sz="3600" b="1" u="sng">
                    <a:solidFill>
                      <a:srgbClr val="000000"/>
                    </a:solidFill>
                  </a:rPr>
                  <a:t>        </a:t>
                </a:r>
                <a:r>
                  <a:rPr lang="zh-CN" altLang="en-US" sz="3600" b="1">
                    <a:solidFill>
                      <a:srgbClr val="000000"/>
                    </a:solidFill>
                  </a:rPr>
                  <a:t> </a:t>
                </a:r>
                <a:r>
                  <a:rPr lang="en-US" altLang="zh-CN" sz="3600" b="1">
                    <a:solidFill>
                      <a:srgbClr val="000000"/>
                    </a:solidFill>
                  </a:rPr>
                  <a:t>,        </a:t>
                </a:r>
                <a:r>
                  <a:rPr lang="en-US" altLang="zh-CN" sz="3600" b="1" u="sng">
                    <a:solidFill>
                      <a:srgbClr val="000000"/>
                    </a:solidFill>
                  </a:rPr>
                  <a:t>          </a:t>
                </a:r>
                <a:r>
                  <a:rPr lang="zh-CN" altLang="en-US" sz="3600" b="1">
                    <a:solidFill>
                      <a:srgbClr val="000000"/>
                    </a:solidFill>
                  </a:rPr>
                  <a:t>。</a:t>
                </a:r>
              </a:p>
            </p:txBody>
          </p:sp>
          <p:graphicFrame>
            <p:nvGraphicFramePr>
              <p:cNvPr id="86031" name="Object 15"/>
              <p:cNvGraphicFramePr>
                <a:graphicFrameLocks noChangeAspect="1"/>
              </p:cNvGraphicFramePr>
              <p:nvPr/>
            </p:nvGraphicFramePr>
            <p:xfrm>
              <a:off x="498" y="1252"/>
              <a:ext cx="681" cy="3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34" r:id="rId16" imgW="254000" imgH="139700" progId="Equation.DSMT4">
                      <p:embed/>
                    </p:oleObj>
                  </mc:Choice>
                  <mc:Fallback>
                    <p:oleObj r:id="rId16" imgW="254000" imgH="139700" progId="Equation.DSMT4">
                      <p:embed/>
                      <p:pic>
                        <p:nvPicPr>
                          <p:cNvPr id="0" name="图片 410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8" y="1252"/>
                            <a:ext cx="681" cy="37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6032" name="Object 16"/>
              <p:cNvGraphicFramePr>
                <a:graphicFrameLocks noChangeAspect="1"/>
              </p:cNvGraphicFramePr>
              <p:nvPr/>
            </p:nvGraphicFramePr>
            <p:xfrm>
              <a:off x="1519" y="799"/>
              <a:ext cx="1950" cy="41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35" name="公式" r:id="rId18" imgW="1002665" imgH="215900" progId="Equation.3">
                      <p:embed/>
                    </p:oleObj>
                  </mc:Choice>
                  <mc:Fallback>
                    <p:oleObj name="公式" r:id="rId18" imgW="1002665" imgH="215900" progId="Equation.3">
                      <p:embed/>
                      <p:pic>
                        <p:nvPicPr>
                          <p:cNvPr id="0" name="图片 410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19" y="799"/>
                            <a:ext cx="1950" cy="41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86033" name="Text Box 17"/>
          <p:cNvSpPr txBox="1">
            <a:spLocks noChangeArrowheads="1"/>
          </p:cNvSpPr>
          <p:nvPr/>
        </p:nvSpPr>
        <p:spPr bwMode="auto">
          <a:xfrm>
            <a:off x="2195513" y="5084763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86034" name="Text Box 18"/>
          <p:cNvSpPr txBox="1">
            <a:spLocks noChangeArrowheads="1"/>
          </p:cNvSpPr>
          <p:nvPr/>
        </p:nvSpPr>
        <p:spPr bwMode="auto">
          <a:xfrm>
            <a:off x="4427538" y="5032375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21" grpId="0"/>
      <p:bldP spid="86033" grpId="0"/>
      <p:bldP spid="860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406884" y="1717084"/>
            <a:ext cx="5518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6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什么叫同类项？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330684" y="2936284"/>
            <a:ext cx="78041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6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什么叫做合并同类项？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1483084" y="4231684"/>
            <a:ext cx="6280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6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怎样合并同类项？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057884" y="414669"/>
            <a:ext cx="221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小结</a:t>
            </a:r>
          </a:p>
        </p:txBody>
      </p:sp>
      <p:sp>
        <p:nvSpPr>
          <p:cNvPr id="74759" name="AutoShape 7"/>
          <p:cNvSpPr>
            <a:spLocks noChangeArrowheads="1"/>
          </p:cNvSpPr>
          <p:nvPr/>
        </p:nvSpPr>
        <p:spPr bwMode="auto">
          <a:xfrm>
            <a:off x="371834" y="2098084"/>
            <a:ext cx="6858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2857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auto">
          <a:xfrm>
            <a:off x="448034" y="3317284"/>
            <a:ext cx="6858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2857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4761" name="AutoShape 9"/>
          <p:cNvSpPr>
            <a:spLocks noChangeArrowheads="1"/>
          </p:cNvSpPr>
          <p:nvPr/>
        </p:nvSpPr>
        <p:spPr bwMode="auto">
          <a:xfrm>
            <a:off x="448034" y="4460284"/>
            <a:ext cx="6858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2857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  <p:bldP spid="74756" grpId="0" autoUpdateAnimBg="0"/>
      <p:bldP spid="74757" grpId="0" autoUpdateAnimBg="0"/>
      <p:bldP spid="74758" grpId="0" autoUpdateAnimBg="0"/>
      <p:bldP spid="74759" grpId="0" animBg="1"/>
      <p:bldP spid="74760" grpId="0" animBg="1"/>
      <p:bldP spid="7476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/>
          <p:nvPr/>
        </p:nvGrpSpPr>
        <p:grpSpPr bwMode="auto">
          <a:xfrm>
            <a:off x="539750" y="549275"/>
            <a:ext cx="3746500" cy="838200"/>
            <a:chOff x="2064" y="2928"/>
            <a:chExt cx="1968" cy="528"/>
          </a:xfrm>
        </p:grpSpPr>
        <p:sp>
          <p:nvSpPr>
            <p:cNvPr id="76803" name="AutoShape 3"/>
            <p:cNvSpPr>
              <a:spLocks noChangeArrowheads="1"/>
            </p:cNvSpPr>
            <p:nvPr/>
          </p:nvSpPr>
          <p:spPr bwMode="auto">
            <a:xfrm>
              <a:off x="2064" y="2928"/>
              <a:ext cx="1824" cy="528"/>
            </a:xfrm>
            <a:prstGeom prst="flowChartProcess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6804" name="Text Box 4"/>
            <p:cNvSpPr txBox="1">
              <a:spLocks noChangeArrowheads="1"/>
            </p:cNvSpPr>
            <p:nvPr/>
          </p:nvSpPr>
          <p:spPr bwMode="auto">
            <a:xfrm>
              <a:off x="2064" y="2965"/>
              <a:ext cx="196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4400" b="1">
                  <a:solidFill>
                    <a:srgbClr val="FF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五、作  业：</a:t>
              </a:r>
            </a:p>
          </p:txBody>
        </p:sp>
      </p:grp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611188" y="2636838"/>
            <a:ext cx="7343775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kumimoji="1" lang="zh-CN" altLang="en-US" sz="44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课本 </a:t>
            </a:r>
            <a:r>
              <a:rPr kumimoji="1" lang="en-US" altLang="zh-CN" sz="44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P</a:t>
            </a:r>
            <a:r>
              <a:rPr kumimoji="1" lang="en-US" altLang="zh-CN" sz="4400" b="1" baseline="-250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106 </a:t>
            </a:r>
            <a:r>
              <a:rPr kumimoji="1" lang="en-US" altLang="zh-CN" sz="44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kumimoji="1" lang="zh-CN" altLang="en-US" sz="44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习题</a:t>
            </a:r>
            <a:r>
              <a:rPr kumimoji="1" lang="en-US" altLang="zh-CN" sz="44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3.5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4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    </a:t>
            </a:r>
            <a:r>
              <a:rPr kumimoji="1" lang="zh-CN" altLang="en-US" sz="44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</a:t>
            </a:r>
            <a:r>
              <a:rPr kumimoji="1" lang="en-US" altLang="zh-CN" sz="44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kumimoji="1" lang="zh-CN" altLang="en-US" sz="44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kumimoji="1" lang="en-US" altLang="zh-CN" sz="44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kumimoji="1" lang="zh-CN" altLang="en-US" sz="44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题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/>
            </a:r>
            <a:br>
              <a:rPr kumimoji="1"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</a:br>
            <a:endParaRPr kumimoji="1"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WordArt 4"/>
          <p:cNvSpPr>
            <a:spLocks noChangeArrowheads="1" noChangeShapeType="1" noTextEdit="1"/>
          </p:cNvSpPr>
          <p:nvPr/>
        </p:nvSpPr>
        <p:spPr bwMode="auto">
          <a:xfrm>
            <a:off x="1331640" y="1196752"/>
            <a:ext cx="5867400" cy="4073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  <a:scene3d>
              <a:camera prst="legacyPerspectiveTopRight"/>
              <a:lightRig rig="legacyFlat3" dir="b"/>
            </a:scene3d>
            <a:sp3d extrusionH="887400" prstMaterial="legacyMatte">
              <a:extrusionClr>
                <a:srgbClr val="0000FF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0" b="1" kern="10" dirty="0">
                <a:ln w="9525">
                  <a:round/>
                </a:ln>
                <a:gradFill rotWithShape="0">
                  <a:gsLst>
                    <a:gs pos="0">
                      <a:srgbClr val="0000FF"/>
                    </a:gs>
                    <a:gs pos="50000">
                      <a:srgbClr val="FFFFFF"/>
                    </a:gs>
                    <a:gs pos="100000">
                      <a:srgbClr val="0000FF"/>
                    </a:gs>
                  </a:gsLst>
                  <a:lin ang="0" scaled="1"/>
                </a:gra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294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463" y="0"/>
            <a:ext cx="4608513" cy="1136651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自</a:t>
            </a:r>
            <a:r>
              <a:rPr lang="zh-CN" altLang="en-US" dirty="0">
                <a:solidFill>
                  <a:schemeClr val="tx1"/>
                </a:solidFill>
              </a:rPr>
              <a:t>主探索：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97824"/>
            <a:ext cx="8893175" cy="223177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3600" b="1" dirty="0">
                <a:latin typeface="宋体" panose="02010600030101010101" pitchFamily="2" charset="-122"/>
              </a:rPr>
              <a:t>1</a:t>
            </a:r>
            <a:r>
              <a:rPr lang="zh-CN" altLang="en-US" sz="3600" b="1" dirty="0">
                <a:latin typeface="宋体" panose="02010600030101010101" pitchFamily="2" charset="-122"/>
              </a:rPr>
              <a:t>、观察下列各单项式，把你认为相同类型的式子归类，并说出分类依据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4000" b="1" dirty="0">
                <a:latin typeface="宋体" panose="02010600030101010101" pitchFamily="2" charset="-122"/>
              </a:rPr>
              <a:t>  </a:t>
            </a:r>
            <a:r>
              <a:rPr lang="en-US" altLang="zh-CN" sz="4000" b="1" dirty="0">
                <a:latin typeface="宋体" panose="02010600030101010101" pitchFamily="2" charset="-122"/>
              </a:rPr>
              <a:t>-7ab</a:t>
            </a:r>
            <a:r>
              <a:rPr lang="zh-CN" altLang="en-US" sz="4000" b="1" dirty="0">
                <a:latin typeface="宋体" panose="02010600030101010101" pitchFamily="2" charset="-122"/>
              </a:rPr>
              <a:t>、</a:t>
            </a:r>
            <a:r>
              <a:rPr lang="en-US" altLang="zh-CN" sz="4000" b="1" dirty="0">
                <a:latin typeface="宋体" panose="02010600030101010101" pitchFamily="2" charset="-122"/>
              </a:rPr>
              <a:t>2x</a:t>
            </a:r>
            <a:r>
              <a:rPr lang="zh-CN" altLang="en-US" sz="4000" b="1" dirty="0">
                <a:latin typeface="宋体" panose="02010600030101010101" pitchFamily="2" charset="-122"/>
              </a:rPr>
              <a:t>、</a:t>
            </a:r>
            <a:r>
              <a:rPr lang="en-US" altLang="zh-CN" sz="4000" b="1" dirty="0">
                <a:latin typeface="宋体" panose="02010600030101010101" pitchFamily="2" charset="-122"/>
              </a:rPr>
              <a:t>3</a:t>
            </a:r>
            <a:r>
              <a:rPr lang="zh-CN" altLang="en-US" sz="4000" b="1" dirty="0">
                <a:latin typeface="宋体" panose="02010600030101010101" pitchFamily="2" charset="-122"/>
              </a:rPr>
              <a:t>、</a:t>
            </a:r>
            <a:r>
              <a:rPr lang="en-US" altLang="zh-CN" sz="4000" b="1" dirty="0">
                <a:latin typeface="宋体" panose="02010600030101010101" pitchFamily="2" charset="-122"/>
              </a:rPr>
              <a:t>4ab</a:t>
            </a:r>
            <a:r>
              <a:rPr lang="en-US" altLang="zh-CN" sz="4000" b="1" baseline="30000" dirty="0">
                <a:latin typeface="宋体" panose="02010600030101010101" pitchFamily="2" charset="-122"/>
              </a:rPr>
              <a:t>2</a:t>
            </a:r>
            <a:r>
              <a:rPr lang="en-US" altLang="zh-CN" sz="4000" b="1" dirty="0">
                <a:latin typeface="宋体" panose="02010600030101010101" pitchFamily="2" charset="-122"/>
              </a:rPr>
              <a:t> </a:t>
            </a:r>
            <a:r>
              <a:rPr lang="zh-CN" altLang="en-US" sz="4000" b="1" dirty="0">
                <a:latin typeface="宋体" panose="02010600030101010101" pitchFamily="2" charset="-122"/>
              </a:rPr>
              <a:t>、</a:t>
            </a:r>
            <a:r>
              <a:rPr lang="en-US" altLang="zh-CN" sz="4000" b="1" dirty="0">
                <a:latin typeface="宋体" panose="02010600030101010101" pitchFamily="2" charset="-122"/>
              </a:rPr>
              <a:t>6ab</a:t>
            </a:r>
            <a:r>
              <a:rPr lang="zh-CN" altLang="en-US" sz="4000" b="1" dirty="0">
                <a:latin typeface="宋体" panose="02010600030101010101" pitchFamily="2" charset="-122"/>
              </a:rPr>
              <a:t>，  </a:t>
            </a:r>
            <a:r>
              <a:rPr lang="en-US" altLang="zh-CN" sz="4000" b="1" dirty="0">
                <a:latin typeface="宋体" panose="02010600030101010101" pitchFamily="2" charset="-122"/>
              </a:rPr>
              <a:t>0.6ab</a:t>
            </a:r>
            <a:r>
              <a:rPr lang="en-US" altLang="zh-CN" sz="4000" b="1" baseline="30000" dirty="0">
                <a:latin typeface="宋体" panose="02010600030101010101" pitchFamily="2" charset="-122"/>
              </a:rPr>
              <a:t>2</a:t>
            </a:r>
            <a:r>
              <a:rPr lang="zh-CN" altLang="en-US" sz="4000" b="1" dirty="0">
                <a:latin typeface="宋体" panose="02010600030101010101" pitchFamily="2" charset="-122"/>
              </a:rPr>
              <a:t>、 </a:t>
            </a:r>
            <a:r>
              <a:rPr lang="en-US" altLang="zh-CN" sz="4000" b="1" dirty="0">
                <a:latin typeface="宋体" panose="02010600030101010101" pitchFamily="2" charset="-122"/>
              </a:rPr>
              <a:t>-3x,-</a:t>
            </a:r>
            <a:r>
              <a:rPr lang="en-US" altLang="zh-CN" sz="4000" b="1" dirty="0" smtClean="0">
                <a:latin typeface="宋体" panose="02010600030101010101" pitchFamily="2" charset="-122"/>
              </a:rPr>
              <a:t>4.5</a:t>
            </a:r>
            <a:endParaRPr lang="en-US" altLang="zh-CN" b="1" dirty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 flipH="1">
            <a:off x="5003800" y="2924175"/>
            <a:ext cx="3746500" cy="426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  -7ab</a:t>
            </a:r>
            <a:r>
              <a:rPr kumimoji="1" lang="zh-CN" altLang="en-US" sz="40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和</a:t>
            </a:r>
            <a:r>
              <a:rPr kumimoji="1" lang="en-US" altLang="zh-CN" sz="40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6ab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    2x</a:t>
            </a:r>
            <a:r>
              <a:rPr kumimoji="1" lang="zh-CN" altLang="en-US" sz="40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和</a:t>
            </a:r>
            <a:r>
              <a:rPr kumimoji="1" lang="en-US" altLang="zh-CN" sz="40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-3x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    3 </a:t>
            </a:r>
            <a:r>
              <a:rPr kumimoji="1" lang="zh-CN" altLang="en-US" sz="40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和</a:t>
            </a:r>
            <a:r>
              <a:rPr kumimoji="1" lang="en-US" altLang="zh-CN" sz="40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-4.5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 4ab</a:t>
            </a:r>
            <a:r>
              <a:rPr kumimoji="1" lang="en-US" altLang="zh-CN" sz="4000" baseline="300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en-US" altLang="zh-CN" sz="40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zh-CN" altLang="en-US" sz="40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和</a:t>
            </a:r>
            <a:r>
              <a:rPr kumimoji="1" lang="en-US" altLang="zh-CN" sz="40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0.6ab</a:t>
            </a:r>
            <a:r>
              <a:rPr kumimoji="1" lang="en-US" altLang="zh-CN" sz="4000" baseline="300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endParaRPr kumimoji="1" lang="en-US" altLang="zh-CN" sz="4000" dirty="0">
              <a:solidFill>
                <a:srgbClr val="FF3300"/>
              </a:solidFill>
              <a:latin typeface="楷体_GB2312" pitchFamily="49" charset="-122"/>
              <a:ea typeface="楷体_GB2312" pitchFamily="49" charset="-122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en-US" altLang="zh-CN" sz="3600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684213" y="3141663"/>
            <a:ext cx="3887787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分类依据：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所含字母相同，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相同字母的指数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也相同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 autoUpdateAnimBg="0" advAuto="0"/>
      <p:bldP spid="41988" grpId="0" autoUpdateAnimBg="0"/>
      <p:bldP spid="419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4537075" cy="1125538"/>
          </a:xfrm>
        </p:spPr>
        <p:txBody>
          <a:bodyPr/>
          <a:lstStyle/>
          <a:p>
            <a:r>
              <a:rPr kumimoji="1" lang="zh-CN" altLang="en-US" b="1" dirty="0">
                <a:solidFill>
                  <a:srgbClr val="0000FF"/>
                </a:solidFill>
              </a:rPr>
              <a:t>同类项的概念：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8532813" cy="1152525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en-US" altLang="zh-CN" b="1" dirty="0"/>
              <a:t>   </a:t>
            </a:r>
            <a:r>
              <a:rPr kumimoji="1" lang="zh-CN" altLang="en-US" b="1" dirty="0"/>
              <a:t>所含</a:t>
            </a:r>
            <a:r>
              <a:rPr kumimoji="1" lang="zh-CN" altLang="en-US" b="1" dirty="0">
                <a:solidFill>
                  <a:schemeClr val="hlink"/>
                </a:solidFill>
              </a:rPr>
              <a:t>字母</a:t>
            </a:r>
            <a:r>
              <a:rPr kumimoji="1" lang="zh-CN" altLang="en-US" b="1" dirty="0"/>
              <a:t>相同，并且</a:t>
            </a:r>
            <a:r>
              <a:rPr kumimoji="1" lang="zh-CN" altLang="en-US" b="1" dirty="0">
                <a:solidFill>
                  <a:srgbClr val="0000FF"/>
                </a:solidFill>
              </a:rPr>
              <a:t>相同字母</a:t>
            </a:r>
            <a:r>
              <a:rPr kumimoji="1" lang="zh-CN" altLang="en-US" b="1" dirty="0"/>
              <a:t>的</a:t>
            </a:r>
            <a:r>
              <a:rPr kumimoji="1" lang="zh-CN" altLang="en-US" b="1" dirty="0">
                <a:solidFill>
                  <a:schemeClr val="hlink"/>
                </a:solidFill>
              </a:rPr>
              <a:t>指数</a:t>
            </a:r>
            <a:r>
              <a:rPr kumimoji="1" lang="zh-CN" altLang="en-US" b="1" dirty="0"/>
              <a:t>也相同的</a:t>
            </a:r>
            <a:r>
              <a:rPr kumimoji="1" lang="zh-CN" altLang="en-US" b="1" dirty="0">
                <a:solidFill>
                  <a:srgbClr val="0000FF"/>
                </a:solidFill>
              </a:rPr>
              <a:t>项</a:t>
            </a:r>
            <a:r>
              <a:rPr kumimoji="1" lang="zh-CN" altLang="en-US" b="1" dirty="0"/>
              <a:t>，叫做同类项</a:t>
            </a:r>
            <a:r>
              <a:rPr kumimoji="1" lang="zh-CN" altLang="en-US" b="1" dirty="0" smtClean="0"/>
              <a:t>。</a:t>
            </a:r>
            <a:endParaRPr kumimoji="1" lang="zh-CN" altLang="en-US" b="1" dirty="0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250825" y="2233937"/>
            <a:ext cx="5184775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提问：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</a:rPr>
              <a:t>1</a:t>
            </a:r>
            <a:r>
              <a:rPr lang="zh-CN" altLang="en-US" sz="3200" dirty="0">
                <a:solidFill>
                  <a:srgbClr val="000000"/>
                </a:solidFill>
              </a:rPr>
              <a:t>、同类项必须满足哪几个条件？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</a:rPr>
              <a:t>2</a:t>
            </a:r>
            <a:r>
              <a:rPr lang="zh-CN" altLang="en-US" sz="3200" dirty="0">
                <a:solidFill>
                  <a:srgbClr val="000000"/>
                </a:solidFill>
              </a:rPr>
              <a:t>、几个常数项如</a:t>
            </a:r>
            <a:r>
              <a:rPr lang="en-US" altLang="zh-CN" sz="3200" dirty="0">
                <a:solidFill>
                  <a:srgbClr val="000000"/>
                </a:solidFill>
              </a:rPr>
              <a:t>-3</a:t>
            </a:r>
            <a:r>
              <a:rPr lang="zh-CN" altLang="en-US" sz="3200" dirty="0">
                <a:solidFill>
                  <a:srgbClr val="000000"/>
                </a:solidFill>
              </a:rPr>
              <a:t>与</a:t>
            </a:r>
            <a:r>
              <a:rPr lang="en-US" altLang="zh-CN" sz="3200" dirty="0">
                <a:solidFill>
                  <a:srgbClr val="000000"/>
                </a:solidFill>
              </a:rPr>
              <a:t>0.7</a:t>
            </a:r>
            <a:r>
              <a:rPr lang="zh-CN" altLang="en-US" sz="3200" dirty="0">
                <a:solidFill>
                  <a:srgbClr val="000000"/>
                </a:solidFill>
              </a:rPr>
              <a:t>也是同类项吗？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</a:rPr>
              <a:t>3</a:t>
            </a:r>
            <a:r>
              <a:rPr lang="zh-CN" altLang="en-US" sz="3200" dirty="0">
                <a:solidFill>
                  <a:srgbClr val="000000"/>
                </a:solidFill>
              </a:rPr>
              <a:t>、同类项与系数的大小有没有关系？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</a:rPr>
              <a:t>4</a:t>
            </a:r>
            <a:r>
              <a:rPr lang="zh-CN" altLang="en-US" sz="3200" dirty="0">
                <a:solidFill>
                  <a:srgbClr val="000000"/>
                </a:solidFill>
              </a:rPr>
              <a:t>、</a:t>
            </a:r>
            <a:r>
              <a:rPr lang="en-US" altLang="zh-CN" sz="3200" dirty="0">
                <a:solidFill>
                  <a:srgbClr val="000000"/>
                </a:solidFill>
              </a:rPr>
              <a:t>-3ab</a:t>
            </a:r>
            <a:r>
              <a:rPr lang="zh-CN" altLang="en-US" sz="3200" dirty="0">
                <a:solidFill>
                  <a:srgbClr val="000000"/>
                </a:solidFill>
              </a:rPr>
              <a:t>和</a:t>
            </a:r>
            <a:r>
              <a:rPr lang="en-US" altLang="zh-CN" sz="3200" dirty="0">
                <a:solidFill>
                  <a:srgbClr val="000000"/>
                </a:solidFill>
              </a:rPr>
              <a:t>2ba</a:t>
            </a:r>
            <a:r>
              <a:rPr lang="zh-CN" altLang="en-US" sz="3200" dirty="0">
                <a:solidFill>
                  <a:srgbClr val="000000"/>
                </a:solidFill>
              </a:rPr>
              <a:t>是同类项吗？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5435600" y="3065487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5435600" y="2492896"/>
            <a:ext cx="338455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FF0000"/>
                </a:solidFill>
              </a:rPr>
              <a:t>所含字母相同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FF0000"/>
                </a:solidFill>
              </a:rPr>
              <a:t>相同字母的指数相同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5651500" y="3857649"/>
            <a:ext cx="266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0000"/>
                </a:solidFill>
              </a:rPr>
              <a:t>是。</a:t>
            </a: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5508625" y="4721249"/>
            <a:ext cx="2230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0000"/>
                </a:solidFill>
              </a:rPr>
              <a:t>没有关系。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5508625" y="5657874"/>
            <a:ext cx="2376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FF0000"/>
                </a:solidFill>
              </a:rPr>
              <a:t>是。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6656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6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6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6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6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  <p:bldP spid="66564" grpId="0"/>
      <p:bldP spid="66569" grpId="0"/>
      <p:bldP spid="665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4824412" cy="850900"/>
          </a:xfrm>
        </p:spPr>
        <p:txBody>
          <a:bodyPr/>
          <a:lstStyle/>
          <a:p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zh-CN" altLang="en-US" b="1" dirty="0">
                <a:solidFill>
                  <a:schemeClr val="accent2"/>
                </a:solidFill>
              </a:rPr>
              <a:t>同类项的特点</a:t>
            </a:r>
            <a:r>
              <a:rPr lang="zh-CN" altLang="en-US" sz="4000" b="1" dirty="0">
                <a:solidFill>
                  <a:schemeClr val="accent2"/>
                </a:solidFill>
              </a:rPr>
              <a:t>：</a:t>
            </a:r>
            <a:r>
              <a:rPr lang="zh-CN" altLang="en-US" sz="4000" dirty="0"/>
              <a:t/>
            </a:r>
            <a:br>
              <a:rPr lang="zh-CN" altLang="en-US" sz="4000" dirty="0"/>
            </a:br>
            <a:endParaRPr lang="zh-CN" altLang="en-US" sz="40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852738"/>
            <a:ext cx="8351837" cy="3024187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3600" b="1" i="1" dirty="0"/>
              <a:t>两同</a:t>
            </a:r>
            <a:r>
              <a:rPr lang="zh-CN" altLang="en-US" sz="3600" dirty="0"/>
              <a:t>：</a:t>
            </a:r>
            <a:r>
              <a:rPr lang="zh-CN" altLang="en-US" sz="3600" dirty="0">
                <a:solidFill>
                  <a:srgbClr val="410A9A"/>
                </a:solidFill>
              </a:rPr>
              <a:t>同类项所含字母相同</a:t>
            </a:r>
          </a:p>
          <a:p>
            <a:pPr>
              <a:buFontTx/>
              <a:buNone/>
            </a:pPr>
            <a:r>
              <a:rPr lang="zh-CN" altLang="en-US" sz="3600" dirty="0">
                <a:solidFill>
                  <a:srgbClr val="410A9A"/>
                </a:solidFill>
              </a:rPr>
              <a:t>           相同字母的指数相同</a:t>
            </a:r>
          </a:p>
          <a:p>
            <a:pPr>
              <a:buFontTx/>
              <a:buNone/>
            </a:pPr>
            <a:r>
              <a:rPr lang="zh-CN" altLang="en-US" sz="3600" b="1" i="1" dirty="0"/>
              <a:t>两无关</a:t>
            </a:r>
            <a:r>
              <a:rPr lang="zh-CN" altLang="en-US" sz="3600" dirty="0">
                <a:solidFill>
                  <a:srgbClr val="410A9A"/>
                </a:solidFill>
              </a:rPr>
              <a:t>：与项的系数无关</a:t>
            </a:r>
          </a:p>
          <a:p>
            <a:pPr>
              <a:buFontTx/>
              <a:buNone/>
            </a:pPr>
            <a:r>
              <a:rPr lang="zh-CN" altLang="en-US" sz="3600" dirty="0">
                <a:solidFill>
                  <a:srgbClr val="410A9A"/>
                </a:solidFill>
              </a:rPr>
              <a:t>              与字母的排列顺序无关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539750" y="1773238"/>
            <a:ext cx="55435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 dirty="0">
                <a:solidFill>
                  <a:srgbClr val="000000"/>
                </a:solidFill>
              </a:rPr>
              <a:t>  </a:t>
            </a:r>
            <a:r>
              <a:rPr lang="zh-CN" altLang="en-US" sz="4800" b="1" dirty="0">
                <a:solidFill>
                  <a:srgbClr val="000000"/>
                </a:solidFill>
              </a:rPr>
              <a:t>两</a:t>
            </a:r>
            <a:r>
              <a:rPr lang="zh-CN" altLang="en-US" sz="4800" b="1" dirty="0">
                <a:solidFill>
                  <a:srgbClr val="FF0000"/>
                </a:solidFill>
              </a:rPr>
              <a:t>同</a:t>
            </a:r>
            <a:r>
              <a:rPr lang="zh-CN" altLang="en-US" sz="4800" b="1" dirty="0">
                <a:solidFill>
                  <a:srgbClr val="000000"/>
                </a:solidFill>
              </a:rPr>
              <a:t>两</a:t>
            </a:r>
            <a:r>
              <a:rPr lang="zh-CN" altLang="en-US" sz="4800" b="1" dirty="0">
                <a:solidFill>
                  <a:srgbClr val="FF0000"/>
                </a:solidFill>
              </a:rPr>
              <a:t>无关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611188" y="5589588"/>
            <a:ext cx="7632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i="1" dirty="0">
                <a:solidFill>
                  <a:srgbClr val="000000"/>
                </a:solidFill>
              </a:rPr>
              <a:t>另注：</a:t>
            </a:r>
            <a:r>
              <a:rPr lang="zh-CN" altLang="en-US" sz="3600" b="1" i="1" dirty="0">
                <a:solidFill>
                  <a:srgbClr val="FF0000"/>
                </a:solidFill>
              </a:rPr>
              <a:t>几个常数项也是同类项。</a:t>
            </a:r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758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  <p:bldP spid="67588" grpId="0"/>
      <p:bldP spid="675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499350" cy="1944687"/>
          </a:xfrm>
        </p:spPr>
        <p:txBody>
          <a:bodyPr/>
          <a:lstStyle/>
          <a:p>
            <a:pPr algn="l"/>
            <a:r>
              <a:rPr lang="en-US" altLang="zh-CN" b="1" i="1" dirty="0">
                <a:solidFill>
                  <a:schemeClr val="accent2"/>
                </a:solidFill>
              </a:rPr>
              <a:t>                   </a:t>
            </a:r>
            <a:r>
              <a:rPr lang="zh-CN" altLang="en-US" b="1" i="1" dirty="0">
                <a:solidFill>
                  <a:schemeClr val="accent2"/>
                </a:solidFill>
              </a:rPr>
              <a:t>试一试：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b="1" dirty="0"/>
              <a:t>判断下列各组是否为同类项？</a:t>
            </a:r>
            <a:r>
              <a:rPr lang="en-US" altLang="zh-CN" b="1" dirty="0"/>
              <a:t>(</a:t>
            </a:r>
            <a:r>
              <a:rPr lang="zh-CN" altLang="en-US" b="1" dirty="0"/>
              <a:t>请说出理由）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9138"/>
            <a:ext cx="8147050" cy="3124200"/>
          </a:xfrm>
        </p:spPr>
        <p:txBody>
          <a:bodyPr/>
          <a:lstStyle/>
          <a:p>
            <a:pPr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lang="en-US" altLang="zh-CN" sz="4400" dirty="0">
                <a:latin typeface="仿宋_GB2312" pitchFamily="49" charset="-122"/>
                <a:ea typeface="仿宋_GB2312" pitchFamily="49" charset="-122"/>
              </a:rPr>
              <a:t>⑴x</a:t>
            </a:r>
            <a:r>
              <a:rPr lang="zh-CN" altLang="en-US" sz="4400" dirty="0">
                <a:latin typeface="仿宋_GB2312" pitchFamily="49" charset="-122"/>
                <a:ea typeface="仿宋_GB2312" pitchFamily="49" charset="-122"/>
              </a:rPr>
              <a:t>与</a:t>
            </a:r>
            <a:r>
              <a:rPr lang="en-US" altLang="zh-CN" sz="4400" dirty="0">
                <a:latin typeface="仿宋_GB2312" pitchFamily="49" charset="-122"/>
                <a:ea typeface="仿宋_GB2312" pitchFamily="49" charset="-122"/>
              </a:rPr>
              <a:t>y        ⑵a</a:t>
            </a:r>
            <a:r>
              <a:rPr lang="en-US" altLang="zh-CN" sz="4400" baseline="30000" dirty="0"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en-US" altLang="zh-CN" sz="4400" dirty="0">
                <a:latin typeface="仿宋_GB2312" pitchFamily="49" charset="-122"/>
                <a:ea typeface="仿宋_GB2312" pitchFamily="49" charset="-122"/>
              </a:rPr>
              <a:t>b</a:t>
            </a:r>
            <a:r>
              <a:rPr lang="zh-CN" altLang="en-US" sz="4400" dirty="0">
                <a:latin typeface="仿宋_GB2312" pitchFamily="49" charset="-122"/>
                <a:ea typeface="仿宋_GB2312" pitchFamily="49" charset="-122"/>
              </a:rPr>
              <a:t>与</a:t>
            </a:r>
            <a:r>
              <a:rPr lang="en-US" altLang="zh-CN" sz="4400" dirty="0">
                <a:latin typeface="仿宋_GB2312" pitchFamily="49" charset="-122"/>
                <a:ea typeface="仿宋_GB2312" pitchFamily="49" charset="-122"/>
              </a:rPr>
              <a:t>ab</a:t>
            </a:r>
            <a:r>
              <a:rPr lang="en-US" altLang="zh-CN" sz="4400" baseline="30000" dirty="0">
                <a:latin typeface="仿宋_GB2312" pitchFamily="49" charset="-122"/>
                <a:ea typeface="仿宋_GB2312" pitchFamily="49" charset="-122"/>
              </a:rPr>
              <a:t>2</a:t>
            </a:r>
            <a:endParaRPr lang="en-US" altLang="zh-CN" sz="4400" dirty="0">
              <a:latin typeface="仿宋_GB2312" pitchFamily="49" charset="-122"/>
              <a:ea typeface="仿宋_GB2312" pitchFamily="49" charset="-122"/>
            </a:endParaRPr>
          </a:p>
          <a:p>
            <a:pPr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lang="en-US" altLang="zh-CN" sz="4400" dirty="0">
                <a:latin typeface="仿宋_GB2312" pitchFamily="49" charset="-122"/>
                <a:ea typeface="仿宋_GB2312" pitchFamily="49" charset="-122"/>
              </a:rPr>
              <a:t>⑶-3pq</a:t>
            </a:r>
            <a:r>
              <a:rPr lang="zh-CN" altLang="en-US" sz="4400" dirty="0">
                <a:latin typeface="仿宋_GB2312" pitchFamily="49" charset="-122"/>
                <a:ea typeface="仿宋_GB2312" pitchFamily="49" charset="-122"/>
              </a:rPr>
              <a:t>与</a:t>
            </a:r>
            <a:r>
              <a:rPr lang="en-US" altLang="zh-CN" sz="4400" dirty="0">
                <a:latin typeface="仿宋_GB2312" pitchFamily="49" charset="-122"/>
                <a:ea typeface="仿宋_GB2312" pitchFamily="49" charset="-122"/>
              </a:rPr>
              <a:t>3qp   ⑷</a:t>
            </a:r>
            <a:r>
              <a:rPr lang="en-US" altLang="zh-CN" sz="4400" dirty="0" err="1">
                <a:latin typeface="仿宋_GB2312" pitchFamily="49" charset="-122"/>
                <a:ea typeface="仿宋_GB2312" pitchFamily="49" charset="-122"/>
              </a:rPr>
              <a:t>abc</a:t>
            </a:r>
            <a:r>
              <a:rPr lang="zh-CN" altLang="en-US" sz="4400" dirty="0">
                <a:latin typeface="仿宋_GB2312" pitchFamily="49" charset="-122"/>
                <a:ea typeface="仿宋_GB2312" pitchFamily="49" charset="-122"/>
              </a:rPr>
              <a:t>与</a:t>
            </a:r>
            <a:r>
              <a:rPr lang="en-US" altLang="zh-CN" sz="4400" dirty="0">
                <a:latin typeface="仿宋_GB2312" pitchFamily="49" charset="-122"/>
                <a:ea typeface="仿宋_GB2312" pitchFamily="49" charset="-122"/>
              </a:rPr>
              <a:t>ac</a:t>
            </a:r>
          </a:p>
          <a:p>
            <a:pPr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lang="en-US" altLang="zh-CN" sz="4400" dirty="0">
                <a:latin typeface="仿宋_GB2312" pitchFamily="49" charset="-122"/>
                <a:ea typeface="仿宋_GB2312" pitchFamily="49" charset="-122"/>
              </a:rPr>
              <a:t>⑸</a:t>
            </a:r>
            <a:r>
              <a:rPr lang="en-US" altLang="zh-CN" sz="5400" baseline="30000" dirty="0"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en-US" altLang="zh-CN" sz="4400" dirty="0">
                <a:latin typeface="仿宋_GB2312" pitchFamily="49" charset="-122"/>
                <a:ea typeface="仿宋_GB2312" pitchFamily="49" charset="-122"/>
              </a:rPr>
              <a:t>a</a:t>
            </a:r>
            <a:r>
              <a:rPr lang="en-US" altLang="zh-CN" sz="4400" baseline="30000" dirty="0">
                <a:latin typeface="仿宋_GB2312" pitchFamily="49" charset="-122"/>
                <a:ea typeface="仿宋_GB2312" pitchFamily="49" charset="-122"/>
              </a:rPr>
              <a:t>3</a:t>
            </a:r>
            <a:r>
              <a:rPr lang="zh-CN" altLang="en-US" sz="4400" dirty="0">
                <a:latin typeface="仿宋_GB2312" pitchFamily="49" charset="-122"/>
                <a:ea typeface="仿宋_GB2312" pitchFamily="49" charset="-122"/>
              </a:rPr>
              <a:t>与</a:t>
            </a:r>
            <a:r>
              <a:rPr lang="en-US" altLang="zh-CN" sz="4400" dirty="0">
                <a:latin typeface="仿宋_GB2312" pitchFamily="49" charset="-122"/>
                <a:ea typeface="仿宋_GB2312" pitchFamily="49" charset="-122"/>
              </a:rPr>
              <a:t>a</a:t>
            </a:r>
            <a:r>
              <a:rPr lang="en-US" altLang="zh-CN" sz="4400" baseline="30000" dirty="0">
                <a:latin typeface="仿宋_GB2312" pitchFamily="49" charset="-122"/>
                <a:ea typeface="仿宋_GB2312" pitchFamily="49" charset="-122"/>
              </a:rPr>
              <a:t>2         </a:t>
            </a:r>
            <a:r>
              <a:rPr lang="en-US" altLang="zh-CN" sz="6000" baseline="30000" dirty="0">
                <a:latin typeface="仿宋_GB2312" pitchFamily="49" charset="-122"/>
                <a:ea typeface="仿宋_GB2312" pitchFamily="49" charset="-122"/>
              </a:rPr>
              <a:t>⑹-0.3</a:t>
            </a:r>
            <a:r>
              <a:rPr lang="zh-CN" altLang="en-US" sz="6000" baseline="30000" dirty="0">
                <a:latin typeface="仿宋_GB2312" pitchFamily="49" charset="-122"/>
                <a:ea typeface="仿宋_GB2312" pitchFamily="49" charset="-122"/>
              </a:rPr>
              <a:t>与</a:t>
            </a:r>
            <a:r>
              <a:rPr lang="en-US" altLang="zh-CN" sz="6000" baseline="30000" dirty="0">
                <a:latin typeface="仿宋_GB2312" pitchFamily="49" charset="-122"/>
                <a:ea typeface="仿宋_GB2312" pitchFamily="49" charset="-122"/>
              </a:rPr>
              <a:t>2</a:t>
            </a:r>
            <a:endParaRPr lang="en-US" altLang="zh-CN" sz="5400" baseline="30000" dirty="0">
              <a:latin typeface="仿宋_GB2312" pitchFamily="49" charset="-122"/>
              <a:ea typeface="仿宋_GB2312" pitchFamily="49" charset="-122"/>
            </a:endParaRPr>
          </a:p>
          <a:p>
            <a:endParaRPr lang="en-US" altLang="zh-CN" sz="4400" baseline="300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23850" y="5013325"/>
            <a:ext cx="6624638" cy="1676400"/>
          </a:xfrm>
          <a:prstGeom prst="rect">
            <a:avLst/>
          </a:prstGeom>
          <a:solidFill>
            <a:srgbClr val="F3F1C7"/>
          </a:solidFill>
          <a:ln w="9525">
            <a:solidFill>
              <a:srgbClr val="410A9A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241C88"/>
                </a:solidFill>
                <a:latin typeface="Times New Roman" panose="02020603050405020304" pitchFamily="18" charset="0"/>
              </a:rPr>
              <a:t>判断同类项的方法：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241C88"/>
                </a:solidFill>
                <a:latin typeface="Times New Roman" panose="02020603050405020304" pitchFamily="18" charset="0"/>
              </a:rPr>
              <a:t>所含字母相同，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241C88"/>
                </a:solidFill>
                <a:latin typeface="Times New Roman" panose="02020603050405020304" pitchFamily="18" charset="0"/>
              </a:rPr>
              <a:t>并且相同字母的指数也相同。 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492500" y="3141663"/>
            <a:ext cx="863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 b="1">
                <a:solidFill>
                  <a:srgbClr val="7C283E"/>
                </a:solidFill>
                <a:latin typeface="Times New Roman" panose="02020603050405020304" pitchFamily="18" charset="0"/>
              </a:rPr>
              <a:t>是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732588" y="3789363"/>
            <a:ext cx="5889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 b="1">
                <a:solidFill>
                  <a:srgbClr val="7C283E"/>
                </a:solidFill>
                <a:latin typeface="Times New Roman" panose="02020603050405020304" pitchFamily="18" charset="0"/>
              </a:rPr>
              <a:t>是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43012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  <p:bldP spid="43012" grpId="0" animBg="1" autoUpdateAnimBg="0"/>
      <p:bldP spid="43013" grpId="0" autoUpdateAnimBg="0"/>
      <p:bldP spid="4301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533400" y="381000"/>
            <a:ext cx="533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6000" b="1">
                <a:solidFill>
                  <a:srgbClr val="410A9A"/>
                </a:solidFill>
                <a:latin typeface="Times New Roman" panose="02020603050405020304" pitchFamily="18" charset="0"/>
                <a:ea typeface="楷体_GB2312" pitchFamily="49" charset="-122"/>
              </a:rPr>
              <a:t>    </a:t>
            </a:r>
            <a:r>
              <a:rPr kumimoji="1" lang="zh-CN" altLang="en-US" sz="6000" b="1">
                <a:solidFill>
                  <a:srgbClr val="410A9A"/>
                </a:solidFill>
                <a:latin typeface="Times New Roman" panose="02020603050405020304" pitchFamily="18" charset="0"/>
                <a:ea typeface="楷体_GB2312" pitchFamily="49" charset="-122"/>
              </a:rPr>
              <a:t>你会做吗？</a:t>
            </a:r>
          </a:p>
        </p:txBody>
      </p:sp>
      <p:grpSp>
        <p:nvGrpSpPr>
          <p:cNvPr id="53289" name="Group 41"/>
          <p:cNvGrpSpPr/>
          <p:nvPr/>
        </p:nvGrpSpPr>
        <p:grpSpPr bwMode="auto">
          <a:xfrm>
            <a:off x="755650" y="1557338"/>
            <a:ext cx="7467600" cy="2378075"/>
            <a:chOff x="384" y="1248"/>
            <a:chExt cx="4704" cy="1498"/>
          </a:xfrm>
        </p:grpSpPr>
        <p:pic>
          <p:nvPicPr>
            <p:cNvPr id="53256" name="Picture 8" descr="3150,191ea81,8be,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68" y="1296"/>
              <a:ext cx="720" cy="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53260" name="Object 12"/>
            <p:cNvGraphicFramePr>
              <a:graphicFrameLocks noChangeAspect="1"/>
            </p:cNvGraphicFramePr>
            <p:nvPr/>
          </p:nvGraphicFramePr>
          <p:xfrm>
            <a:off x="4416" y="2208"/>
            <a:ext cx="402" cy="3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位图图像" r:id="rId5" imgW="361950" imgH="352425" progId="Paint.Picture">
                    <p:embed/>
                  </p:oleObj>
                </mc:Choice>
                <mc:Fallback>
                  <p:oleObj name="位图图像" r:id="rId5" imgW="361950" imgH="352425" progId="Paint.Picture">
                    <p:embed/>
                    <p:pic>
                      <p:nvPicPr>
                        <p:cNvPr id="0" name="图片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6" y="2208"/>
                          <a:ext cx="402" cy="3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1" name="Object 13"/>
            <p:cNvGraphicFramePr>
              <a:graphicFrameLocks noChangeAspect="1"/>
            </p:cNvGraphicFramePr>
            <p:nvPr/>
          </p:nvGraphicFramePr>
          <p:xfrm>
            <a:off x="1056" y="2208"/>
            <a:ext cx="402" cy="3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位图图像" r:id="rId7" imgW="361950" imgH="352425" progId="Paint.Picture">
                    <p:embed/>
                  </p:oleObj>
                </mc:Choice>
                <mc:Fallback>
                  <p:oleObj name="位图图像" r:id="rId7" imgW="361950" imgH="352425" progId="Paint.Picture">
                    <p:embed/>
                    <p:pic>
                      <p:nvPicPr>
                        <p:cNvPr id="0" name="图片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2208"/>
                          <a:ext cx="402" cy="3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2" name="Object 14"/>
            <p:cNvGraphicFramePr>
              <a:graphicFrameLocks noChangeAspect="1"/>
            </p:cNvGraphicFramePr>
            <p:nvPr/>
          </p:nvGraphicFramePr>
          <p:xfrm>
            <a:off x="2448" y="2208"/>
            <a:ext cx="402" cy="3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位图图像" r:id="rId8" imgW="361950" imgH="352425" progId="Paint.Picture">
                    <p:embed/>
                  </p:oleObj>
                </mc:Choice>
                <mc:Fallback>
                  <p:oleObj name="位图图像" r:id="rId8" imgW="361950" imgH="352425" progId="Paint.Picture">
                    <p:embed/>
                    <p:pic>
                      <p:nvPicPr>
                        <p:cNvPr id="0" name="图片 10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2208"/>
                          <a:ext cx="402" cy="3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53263" name="Picture 15" descr="3150,191ea81,8be,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04" y="1296"/>
              <a:ext cx="720" cy="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264" name="Picture 16" descr="3150,191ea81,8be,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8" y="1248"/>
              <a:ext cx="720" cy="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265" name="Text Box 17"/>
            <p:cNvSpPr txBox="1">
              <a:spLocks noChangeArrowheads="1"/>
            </p:cNvSpPr>
            <p:nvPr/>
          </p:nvSpPr>
          <p:spPr bwMode="auto">
            <a:xfrm>
              <a:off x="480" y="1248"/>
              <a:ext cx="48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3266" name="Text Box 18"/>
            <p:cNvSpPr txBox="1">
              <a:spLocks noChangeArrowheads="1"/>
            </p:cNvSpPr>
            <p:nvPr/>
          </p:nvSpPr>
          <p:spPr bwMode="auto">
            <a:xfrm>
              <a:off x="1584" y="1296"/>
              <a:ext cx="48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53267" name="Text Box 19"/>
            <p:cNvSpPr txBox="1">
              <a:spLocks noChangeArrowheads="1"/>
            </p:cNvSpPr>
            <p:nvPr/>
          </p:nvSpPr>
          <p:spPr bwMode="auto">
            <a:xfrm>
              <a:off x="2064" y="1248"/>
              <a:ext cx="28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3268" name="Text Box 20"/>
            <p:cNvSpPr txBox="1">
              <a:spLocks noChangeArrowheads="1"/>
            </p:cNvSpPr>
            <p:nvPr/>
          </p:nvSpPr>
          <p:spPr bwMode="auto">
            <a:xfrm>
              <a:off x="3072" y="1248"/>
              <a:ext cx="28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53269" name="Text Box 21"/>
            <p:cNvSpPr txBox="1">
              <a:spLocks noChangeArrowheads="1"/>
            </p:cNvSpPr>
            <p:nvPr/>
          </p:nvSpPr>
          <p:spPr bwMode="auto">
            <a:xfrm>
              <a:off x="3456" y="1296"/>
              <a:ext cx="153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（  ）</a:t>
              </a:r>
            </a:p>
          </p:txBody>
        </p:sp>
        <p:sp>
          <p:nvSpPr>
            <p:cNvPr id="53271" name="Text Box 23"/>
            <p:cNvSpPr txBox="1">
              <a:spLocks noChangeArrowheads="1"/>
            </p:cNvSpPr>
            <p:nvPr/>
          </p:nvSpPr>
          <p:spPr bwMode="auto">
            <a:xfrm>
              <a:off x="384" y="2064"/>
              <a:ext cx="86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53272" name="Text Box 24"/>
            <p:cNvSpPr txBox="1">
              <a:spLocks noChangeArrowheads="1"/>
            </p:cNvSpPr>
            <p:nvPr/>
          </p:nvSpPr>
          <p:spPr bwMode="auto">
            <a:xfrm>
              <a:off x="1488" y="2064"/>
              <a:ext cx="86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</a:p>
          </p:txBody>
        </p:sp>
        <p:sp>
          <p:nvSpPr>
            <p:cNvPr id="53273" name="Text Box 25"/>
            <p:cNvSpPr txBox="1">
              <a:spLocks noChangeArrowheads="1"/>
            </p:cNvSpPr>
            <p:nvPr/>
          </p:nvSpPr>
          <p:spPr bwMode="auto">
            <a:xfrm>
              <a:off x="1968" y="2064"/>
              <a:ext cx="86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3277" name="Rectangle 29"/>
            <p:cNvSpPr>
              <a:spLocks noChangeArrowheads="1"/>
            </p:cNvSpPr>
            <p:nvPr/>
          </p:nvSpPr>
          <p:spPr bwMode="auto">
            <a:xfrm>
              <a:off x="3024" y="2102"/>
              <a:ext cx="39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53278" name="Text Box 30"/>
            <p:cNvSpPr txBox="1">
              <a:spLocks noChangeArrowheads="1"/>
            </p:cNvSpPr>
            <p:nvPr/>
          </p:nvSpPr>
          <p:spPr bwMode="auto">
            <a:xfrm>
              <a:off x="3264" y="2112"/>
              <a:ext cx="153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（  ）</a:t>
              </a:r>
            </a:p>
          </p:txBody>
        </p:sp>
      </p:grpSp>
      <p:grpSp>
        <p:nvGrpSpPr>
          <p:cNvPr id="53290" name="Group 42"/>
          <p:cNvGrpSpPr/>
          <p:nvPr/>
        </p:nvGrpSpPr>
        <p:grpSpPr bwMode="auto">
          <a:xfrm>
            <a:off x="250825" y="3789363"/>
            <a:ext cx="9448800" cy="2454275"/>
            <a:chOff x="96" y="2544"/>
            <a:chExt cx="5952" cy="1546"/>
          </a:xfrm>
        </p:grpSpPr>
        <p:sp>
          <p:nvSpPr>
            <p:cNvPr id="53276" name="Text Box 28"/>
            <p:cNvSpPr txBox="1">
              <a:spLocks noChangeArrowheads="1"/>
            </p:cNvSpPr>
            <p:nvPr/>
          </p:nvSpPr>
          <p:spPr bwMode="auto">
            <a:xfrm>
              <a:off x="96" y="3264"/>
              <a:ext cx="2352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12</a:t>
              </a:r>
              <a:r>
                <a:rPr kumimoji="1" lang="en-US" altLang="zh-CN" sz="8000" b="1">
                  <a:solidFill>
                    <a:srgbClr val="921512"/>
                  </a:solidFill>
                  <a:latin typeface="Times New Roman" panose="02020603050405020304" pitchFamily="18" charset="0"/>
                </a:rPr>
                <a:t>a</a:t>
              </a:r>
              <a:r>
                <a:rPr kumimoji="1" lang="en-US" altLang="zh-CN" sz="8000" b="1" baseline="30000">
                  <a:solidFill>
                    <a:srgbClr val="921512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8000" b="1">
                  <a:solidFill>
                    <a:srgbClr val="921512"/>
                  </a:solidFill>
                  <a:latin typeface="Times New Roman" panose="02020603050405020304" pitchFamily="18" charset="0"/>
                </a:rPr>
                <a:t>b</a:t>
              </a:r>
              <a:endParaRPr kumimoji="1" lang="en-US" altLang="zh-CN" sz="60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79" name="Text Box 31"/>
            <p:cNvSpPr txBox="1">
              <a:spLocks noChangeArrowheads="1"/>
            </p:cNvSpPr>
            <p:nvPr/>
          </p:nvSpPr>
          <p:spPr bwMode="auto">
            <a:xfrm>
              <a:off x="432" y="2592"/>
              <a:ext cx="86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r>
                <a:rPr kumimoji="1" lang="en-US" altLang="zh-CN" sz="8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3280" name="Text Box 32"/>
            <p:cNvSpPr txBox="1">
              <a:spLocks noChangeArrowheads="1"/>
            </p:cNvSpPr>
            <p:nvPr/>
          </p:nvSpPr>
          <p:spPr bwMode="auto">
            <a:xfrm>
              <a:off x="2016" y="2544"/>
              <a:ext cx="720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8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3281" name="Text Box 33"/>
            <p:cNvSpPr txBox="1">
              <a:spLocks noChangeArrowheads="1"/>
            </p:cNvSpPr>
            <p:nvPr/>
          </p:nvSpPr>
          <p:spPr bwMode="auto">
            <a:xfrm>
              <a:off x="3024" y="2726"/>
              <a:ext cx="28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53282" name="Text Box 34"/>
            <p:cNvSpPr txBox="1">
              <a:spLocks noChangeArrowheads="1"/>
            </p:cNvSpPr>
            <p:nvPr/>
          </p:nvSpPr>
          <p:spPr bwMode="auto">
            <a:xfrm>
              <a:off x="3264" y="2582"/>
              <a:ext cx="2160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（  ）</a:t>
              </a:r>
              <a:r>
                <a:rPr kumimoji="1" lang="en-US" altLang="zh-CN" sz="8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3283" name="Text Box 35"/>
            <p:cNvSpPr txBox="1">
              <a:spLocks noChangeArrowheads="1"/>
            </p:cNvSpPr>
            <p:nvPr/>
          </p:nvSpPr>
          <p:spPr bwMode="auto">
            <a:xfrm>
              <a:off x="1488" y="3398"/>
              <a:ext cx="86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</a:p>
          </p:txBody>
        </p:sp>
        <p:sp>
          <p:nvSpPr>
            <p:cNvPr id="53284" name="Text Box 36"/>
            <p:cNvSpPr txBox="1">
              <a:spLocks noChangeArrowheads="1"/>
            </p:cNvSpPr>
            <p:nvPr/>
          </p:nvSpPr>
          <p:spPr bwMode="auto">
            <a:xfrm>
              <a:off x="1968" y="3216"/>
              <a:ext cx="1728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r>
                <a:rPr kumimoji="1" lang="en-US" altLang="zh-CN" sz="8000" b="1">
                  <a:solidFill>
                    <a:srgbClr val="921512"/>
                  </a:solidFill>
                  <a:latin typeface="Times New Roman" panose="02020603050405020304" pitchFamily="18" charset="0"/>
                </a:rPr>
                <a:t>a</a:t>
              </a:r>
              <a:r>
                <a:rPr kumimoji="1" lang="en-US" altLang="zh-CN" sz="8000" b="1" baseline="30000">
                  <a:solidFill>
                    <a:srgbClr val="921512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8000" b="1">
                  <a:solidFill>
                    <a:srgbClr val="921512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3285" name="Rectangle 37"/>
            <p:cNvSpPr>
              <a:spLocks noChangeArrowheads="1"/>
            </p:cNvSpPr>
            <p:nvPr/>
          </p:nvSpPr>
          <p:spPr bwMode="auto">
            <a:xfrm>
              <a:off x="3120" y="3360"/>
              <a:ext cx="39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53286" name="Text Box 38"/>
            <p:cNvSpPr txBox="1">
              <a:spLocks noChangeArrowheads="1"/>
            </p:cNvSpPr>
            <p:nvPr/>
          </p:nvSpPr>
          <p:spPr bwMode="auto">
            <a:xfrm>
              <a:off x="3168" y="3216"/>
              <a:ext cx="2880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（  ）</a:t>
              </a:r>
              <a:r>
                <a:rPr kumimoji="1" lang="en-US" altLang="zh-CN" sz="8000" b="1">
                  <a:solidFill>
                    <a:srgbClr val="921512"/>
                  </a:solidFill>
                  <a:latin typeface="Times New Roman" panose="02020603050405020304" pitchFamily="18" charset="0"/>
                </a:rPr>
                <a:t>a</a:t>
              </a:r>
              <a:r>
                <a:rPr kumimoji="1" lang="en-US" altLang="zh-CN" sz="8000" b="1" baseline="30000">
                  <a:solidFill>
                    <a:srgbClr val="921512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8000" b="1">
                  <a:solidFill>
                    <a:srgbClr val="921512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3287" name="Text Box 39"/>
            <p:cNvSpPr txBox="1">
              <a:spLocks noChangeArrowheads="1"/>
            </p:cNvSpPr>
            <p:nvPr/>
          </p:nvSpPr>
          <p:spPr bwMode="auto">
            <a:xfrm>
              <a:off x="1344" y="2688"/>
              <a:ext cx="48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  <p:sp>
        <p:nvSpPr>
          <p:cNvPr id="53291" name="Text Box 43"/>
          <p:cNvSpPr txBox="1">
            <a:spLocks noChangeArrowheads="1"/>
          </p:cNvSpPr>
          <p:nvPr/>
        </p:nvSpPr>
        <p:spPr bwMode="auto">
          <a:xfrm>
            <a:off x="6443663" y="1628775"/>
            <a:ext cx="381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6000" b="1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3292" name="Text Box 44"/>
          <p:cNvSpPr txBox="1">
            <a:spLocks noChangeArrowheads="1"/>
          </p:cNvSpPr>
          <p:nvPr/>
        </p:nvSpPr>
        <p:spPr bwMode="auto">
          <a:xfrm>
            <a:off x="6084888" y="2924175"/>
            <a:ext cx="381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6000" b="1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53293" name="Text Box 45"/>
          <p:cNvSpPr txBox="1">
            <a:spLocks noChangeArrowheads="1"/>
          </p:cNvSpPr>
          <p:nvPr/>
        </p:nvSpPr>
        <p:spPr bwMode="auto">
          <a:xfrm>
            <a:off x="6084888" y="4076700"/>
            <a:ext cx="381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6000" b="1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3294" name="Text Box 46"/>
          <p:cNvSpPr txBox="1">
            <a:spLocks noChangeArrowheads="1"/>
          </p:cNvSpPr>
          <p:nvPr/>
        </p:nvSpPr>
        <p:spPr bwMode="auto">
          <a:xfrm>
            <a:off x="5867400" y="5084763"/>
            <a:ext cx="381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6000" b="1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/>
      <p:bldP spid="53291" grpId="0" autoUpdateAnimBg="0"/>
      <p:bldP spid="53292" grpId="0" autoUpdateAnimBg="0"/>
      <p:bldP spid="53293" grpId="0" autoUpdateAnimBg="0"/>
      <p:bldP spid="5329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3671888" cy="1143000"/>
          </a:xfrm>
        </p:spPr>
        <p:txBody>
          <a:bodyPr/>
          <a:lstStyle/>
          <a:p>
            <a:r>
              <a:rPr lang="zh-CN" altLang="en-US" sz="6000">
                <a:ea typeface="楷体_GB2312" pitchFamily="49" charset="-122"/>
              </a:rPr>
              <a:t>想一想：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7992566" cy="1376362"/>
          </a:xfrm>
        </p:spPr>
        <p:txBody>
          <a:bodyPr/>
          <a:lstStyle/>
          <a:p>
            <a:r>
              <a:rPr lang="zh-CN" altLang="en-US" dirty="0"/>
              <a:t>图中的大长方形由两个小长方形组成，求大长方形的面积。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427538" y="2420938"/>
            <a:ext cx="273685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6084888" y="2420938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148263" y="3716338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410A9A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6443663" y="36449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410A9A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395288" y="2349500"/>
            <a:ext cx="4175125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解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法一：</a:t>
            </a:r>
            <a:r>
              <a:rPr kumimoji="1" lang="en-US" altLang="zh-CN" sz="4400" dirty="0">
                <a:solidFill>
                  <a:srgbClr val="000000"/>
                </a:solidFill>
                <a:latin typeface="宋体" panose="02010600030101010101" pitchFamily="2" charset="-122"/>
              </a:rPr>
              <a:t>S</a:t>
            </a:r>
            <a:r>
              <a:rPr kumimoji="1" lang="zh-CN" altLang="en-US" sz="4400" baseline="-25000" dirty="0">
                <a:solidFill>
                  <a:srgbClr val="000000"/>
                </a:solidFill>
                <a:latin typeface="宋体" panose="02010600030101010101" pitchFamily="2" charset="-122"/>
              </a:rPr>
              <a:t>大</a:t>
            </a:r>
            <a:r>
              <a:rPr kumimoji="1" lang="zh-CN" altLang="en-US" sz="5400" b="1" baseline="-25000" dirty="0">
                <a:solidFill>
                  <a:srgbClr val="000000"/>
                </a:solidFill>
                <a:latin typeface="宋体" panose="02010600030101010101" pitchFamily="2" charset="-122"/>
              </a:rPr>
              <a:t>＝</a:t>
            </a:r>
            <a:r>
              <a:rPr kumimoji="1" lang="en-US" altLang="zh-CN" sz="5400" b="1" baseline="-25000" dirty="0">
                <a:solidFill>
                  <a:srgbClr val="000000"/>
                </a:solidFill>
                <a:latin typeface="宋体" panose="02010600030101010101" pitchFamily="2" charset="-122"/>
              </a:rPr>
              <a:t>8n+5n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468313" y="4149725"/>
            <a:ext cx="5975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法二：</a:t>
            </a:r>
            <a:r>
              <a:rPr kumimoji="1" lang="en-US" altLang="zh-CN" sz="440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kumimoji="1" lang="zh-CN" altLang="en-US" sz="44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大</a:t>
            </a:r>
            <a:r>
              <a:rPr kumimoji="1" lang="zh-CN" altLang="en-US" sz="54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zh-CN" altLang="en-US" sz="54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54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8+5</a:t>
            </a:r>
            <a:r>
              <a:rPr kumimoji="1" lang="zh-CN" altLang="en-US" sz="54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54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kumimoji="1" lang="zh-CN" altLang="en-US" sz="54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54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13n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304800" y="5300663"/>
            <a:ext cx="8588375" cy="1066800"/>
          </a:xfrm>
          <a:prstGeom prst="rect">
            <a:avLst/>
          </a:prstGeom>
          <a:solidFill>
            <a:srgbClr val="F3F1C7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6000">
                <a:solidFill>
                  <a:srgbClr val="000000"/>
                </a:solidFill>
                <a:latin typeface="Times New Roman" panose="02020603050405020304" pitchFamily="18" charset="0"/>
              </a:rPr>
              <a:t>8n+5n       (8+5)n=13n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563938" y="5300663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4067175" y="2636838"/>
            <a:ext cx="43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410A9A"/>
                </a:solidFill>
                <a:latin typeface="仿宋_GB2312" pitchFamily="49" charset="-122"/>
                <a:ea typeface="仿宋_GB2312" pitchFamily="49" charset="-122"/>
              </a:rPr>
              <a:t>n</a:t>
            </a: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  <p:bldP spid="33796" grpId="0" animBg="1"/>
      <p:bldP spid="33797" grpId="0" animBg="1"/>
      <p:bldP spid="33799" grpId="0"/>
      <p:bldP spid="33800" grpId="0"/>
      <p:bldP spid="33803" grpId="0" autoUpdateAnimBg="0"/>
      <p:bldP spid="33804" grpId="0" animBg="1" autoUpdateAnimBg="0"/>
      <p:bldP spid="33805" grpId="0" autoUpdateAnimBg="0"/>
      <p:bldP spid="338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395288" y="452143"/>
            <a:ext cx="8424862" cy="2449513"/>
          </a:xfrm>
          <a:prstGeom prst="rect">
            <a:avLst/>
          </a:prstGeom>
          <a:solidFill>
            <a:srgbClr val="FFFFCC"/>
          </a:solidFill>
          <a:ln w="19050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40186"/>
            <a:ext cx="7633096" cy="2520950"/>
          </a:xfrm>
        </p:spPr>
        <p:txBody>
          <a:bodyPr/>
          <a:lstStyle/>
          <a:p>
            <a:pPr algn="l"/>
            <a:r>
              <a:rPr lang="en-US" altLang="zh-CN" sz="4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3</a:t>
            </a:r>
            <a:r>
              <a:rPr lang="en-US" altLang="zh-CN" sz="4800" b="1" dirty="0">
                <a:solidFill>
                  <a:schemeClr val="tx1"/>
                </a:solidFill>
                <a:latin typeface="仿宋_GB2312" pitchFamily="49" charset="-122"/>
                <a:ea typeface="仿宋_GB2312" pitchFamily="49" charset="-122"/>
              </a:rPr>
              <a:t>a</a:t>
            </a:r>
            <a:r>
              <a:rPr lang="en-US" altLang="zh-CN" sz="4800" b="1" dirty="0">
                <a:solidFill>
                  <a:srgbClr val="FF3300"/>
                </a:solidFill>
                <a:latin typeface="仿宋_GB2312" pitchFamily="49" charset="-122"/>
                <a:ea typeface="仿宋_GB2312" pitchFamily="49" charset="-122"/>
              </a:rPr>
              <a:t>+</a:t>
            </a:r>
            <a:r>
              <a:rPr lang="en-US" altLang="zh-CN" sz="4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en-US" altLang="zh-CN" sz="4800" b="1" dirty="0">
                <a:solidFill>
                  <a:schemeClr val="tx1"/>
                </a:solidFill>
                <a:latin typeface="仿宋_GB2312" pitchFamily="49" charset="-122"/>
                <a:ea typeface="仿宋_GB2312" pitchFamily="49" charset="-122"/>
              </a:rPr>
              <a:t>a=</a:t>
            </a:r>
            <a:r>
              <a:rPr lang="en-US" altLang="zh-CN" sz="4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(3+2)</a:t>
            </a:r>
            <a:r>
              <a:rPr lang="en-US" altLang="zh-CN" sz="4800" b="1" dirty="0">
                <a:solidFill>
                  <a:schemeClr val="tx1"/>
                </a:solidFill>
                <a:latin typeface="仿宋_GB2312" pitchFamily="49" charset="-122"/>
                <a:ea typeface="仿宋_GB2312" pitchFamily="49" charset="-122"/>
              </a:rPr>
              <a:t>a=</a:t>
            </a:r>
            <a:r>
              <a:rPr lang="en-US" altLang="zh-CN" sz="4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5</a:t>
            </a:r>
            <a:r>
              <a:rPr lang="en-US" altLang="zh-CN" sz="4800" b="1" dirty="0">
                <a:solidFill>
                  <a:schemeClr val="tx1"/>
                </a:solidFill>
                <a:latin typeface="仿宋_GB2312" pitchFamily="49" charset="-122"/>
                <a:ea typeface="仿宋_GB2312" pitchFamily="49" charset="-122"/>
              </a:rPr>
              <a:t>a</a:t>
            </a:r>
            <a:br>
              <a:rPr lang="en-US" altLang="zh-CN" sz="4800" b="1" dirty="0">
                <a:solidFill>
                  <a:schemeClr val="tx1"/>
                </a:solidFill>
                <a:latin typeface="仿宋_GB2312" pitchFamily="49" charset="-122"/>
                <a:ea typeface="仿宋_GB2312" pitchFamily="49" charset="-122"/>
              </a:rPr>
            </a:br>
            <a:r>
              <a:rPr lang="en-US" altLang="zh-CN" sz="4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12</a:t>
            </a:r>
            <a:r>
              <a:rPr lang="en-US" altLang="zh-CN" sz="4800" b="1" dirty="0">
                <a:solidFill>
                  <a:schemeClr val="tx1"/>
                </a:solidFill>
                <a:latin typeface="仿宋_GB2312" pitchFamily="49" charset="-122"/>
                <a:ea typeface="仿宋_GB2312" pitchFamily="49" charset="-122"/>
              </a:rPr>
              <a:t>a</a:t>
            </a:r>
            <a:r>
              <a:rPr lang="en-US" altLang="zh-CN" sz="4800" b="1" baseline="30000" dirty="0">
                <a:solidFill>
                  <a:schemeClr val="tx1"/>
                </a:solidFill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en-US" altLang="zh-CN" sz="4800" b="1" dirty="0">
                <a:solidFill>
                  <a:schemeClr val="tx1"/>
                </a:solidFill>
                <a:latin typeface="仿宋_GB2312" pitchFamily="49" charset="-122"/>
                <a:ea typeface="仿宋_GB2312" pitchFamily="49" charset="-122"/>
              </a:rPr>
              <a:t>b</a:t>
            </a:r>
            <a:r>
              <a:rPr lang="en-US" altLang="zh-CN" sz="4800" b="1" dirty="0">
                <a:solidFill>
                  <a:srgbClr val="FF3300"/>
                </a:solidFill>
                <a:latin typeface="仿宋_GB2312" pitchFamily="49" charset="-122"/>
                <a:ea typeface="仿宋_GB2312" pitchFamily="49" charset="-122"/>
              </a:rPr>
              <a:t>-</a:t>
            </a:r>
            <a:r>
              <a:rPr lang="en-US" altLang="zh-CN" sz="4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3</a:t>
            </a:r>
            <a:r>
              <a:rPr lang="en-US" altLang="zh-CN" sz="4800" b="1" dirty="0">
                <a:solidFill>
                  <a:schemeClr val="tx1"/>
                </a:solidFill>
                <a:latin typeface="仿宋_GB2312" pitchFamily="49" charset="-122"/>
                <a:ea typeface="仿宋_GB2312" pitchFamily="49" charset="-122"/>
              </a:rPr>
              <a:t>a</a:t>
            </a:r>
            <a:r>
              <a:rPr lang="en-US" altLang="zh-CN" sz="4800" b="1" baseline="30000" dirty="0">
                <a:solidFill>
                  <a:schemeClr val="tx1"/>
                </a:solidFill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en-US" altLang="zh-CN" sz="4800" b="1" dirty="0">
                <a:solidFill>
                  <a:schemeClr val="tx1"/>
                </a:solidFill>
                <a:latin typeface="仿宋_GB2312" pitchFamily="49" charset="-122"/>
                <a:ea typeface="仿宋_GB2312" pitchFamily="49" charset="-122"/>
              </a:rPr>
              <a:t>b=</a:t>
            </a:r>
            <a:r>
              <a:rPr lang="en-US" altLang="zh-CN" sz="4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(12-3)</a:t>
            </a:r>
            <a:r>
              <a:rPr lang="en-US" altLang="zh-CN" sz="4800" b="1" dirty="0">
                <a:solidFill>
                  <a:schemeClr val="tx1"/>
                </a:solidFill>
                <a:latin typeface="仿宋_GB2312" pitchFamily="49" charset="-122"/>
                <a:ea typeface="仿宋_GB2312" pitchFamily="49" charset="-122"/>
              </a:rPr>
              <a:t>a</a:t>
            </a:r>
            <a:r>
              <a:rPr lang="en-US" altLang="zh-CN" sz="4800" b="1" baseline="30000" dirty="0">
                <a:solidFill>
                  <a:schemeClr val="tx1"/>
                </a:solidFill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en-US" altLang="zh-CN" sz="4800" b="1" dirty="0">
                <a:solidFill>
                  <a:schemeClr val="tx1"/>
                </a:solidFill>
                <a:latin typeface="仿宋_GB2312" pitchFamily="49" charset="-122"/>
                <a:ea typeface="仿宋_GB2312" pitchFamily="49" charset="-122"/>
              </a:rPr>
              <a:t>b=</a:t>
            </a:r>
            <a:r>
              <a:rPr lang="en-US" altLang="zh-CN" sz="4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9</a:t>
            </a:r>
            <a:r>
              <a:rPr lang="en-US" altLang="zh-CN" sz="4800" b="1" dirty="0">
                <a:solidFill>
                  <a:schemeClr val="tx1"/>
                </a:solidFill>
                <a:latin typeface="仿宋_GB2312" pitchFamily="49" charset="-122"/>
                <a:ea typeface="仿宋_GB2312" pitchFamily="49" charset="-122"/>
              </a:rPr>
              <a:t>a</a:t>
            </a:r>
            <a:r>
              <a:rPr lang="en-US" altLang="zh-CN" sz="4800" b="1" baseline="30000" dirty="0">
                <a:solidFill>
                  <a:schemeClr val="tx1"/>
                </a:solidFill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en-US" altLang="zh-CN" sz="4800" b="1" dirty="0">
                <a:solidFill>
                  <a:schemeClr val="tx1"/>
                </a:solidFill>
                <a:latin typeface="仿宋_GB2312" pitchFamily="49" charset="-122"/>
                <a:ea typeface="仿宋_GB2312" pitchFamily="49" charset="-122"/>
              </a:rPr>
              <a:t>b</a:t>
            </a:r>
            <a:br>
              <a:rPr lang="en-US" altLang="zh-CN" sz="4800" b="1" dirty="0">
                <a:solidFill>
                  <a:schemeClr val="tx1"/>
                </a:solidFill>
                <a:latin typeface="仿宋_GB2312" pitchFamily="49" charset="-122"/>
                <a:ea typeface="仿宋_GB2312" pitchFamily="49" charset="-122"/>
              </a:rPr>
            </a:br>
            <a:r>
              <a:rPr lang="en-US" altLang="zh-CN" sz="4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8</a:t>
            </a:r>
            <a:r>
              <a:rPr lang="en-US" altLang="zh-CN" sz="4800" b="1" dirty="0">
                <a:solidFill>
                  <a:schemeClr val="tx1"/>
                </a:solidFill>
                <a:latin typeface="仿宋_GB2312" pitchFamily="49" charset="-122"/>
                <a:ea typeface="仿宋_GB2312" pitchFamily="49" charset="-122"/>
              </a:rPr>
              <a:t>n</a:t>
            </a:r>
            <a:r>
              <a:rPr lang="en-US" altLang="zh-CN" sz="4800" b="1" dirty="0">
                <a:solidFill>
                  <a:srgbClr val="FF3300"/>
                </a:solidFill>
                <a:latin typeface="仿宋_GB2312" pitchFamily="49" charset="-122"/>
                <a:ea typeface="仿宋_GB2312" pitchFamily="49" charset="-122"/>
              </a:rPr>
              <a:t>+</a:t>
            </a:r>
            <a:r>
              <a:rPr lang="en-US" altLang="zh-CN" sz="4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5</a:t>
            </a:r>
            <a:r>
              <a:rPr lang="en-US" altLang="zh-CN" sz="4800" b="1" dirty="0">
                <a:solidFill>
                  <a:schemeClr val="tx1"/>
                </a:solidFill>
                <a:latin typeface="仿宋_GB2312" pitchFamily="49" charset="-122"/>
                <a:ea typeface="仿宋_GB2312" pitchFamily="49" charset="-122"/>
              </a:rPr>
              <a:t>n=</a:t>
            </a:r>
            <a:r>
              <a:rPr lang="en-US" altLang="zh-CN" sz="4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(8+5)</a:t>
            </a:r>
            <a:r>
              <a:rPr lang="en-US" altLang="zh-CN" sz="4800" b="1" dirty="0">
                <a:solidFill>
                  <a:schemeClr val="tx1"/>
                </a:solidFill>
                <a:latin typeface="仿宋_GB2312" pitchFamily="49" charset="-122"/>
                <a:ea typeface="仿宋_GB2312" pitchFamily="49" charset="-122"/>
              </a:rPr>
              <a:t>n=</a:t>
            </a:r>
            <a:r>
              <a:rPr lang="en-US" altLang="zh-CN" sz="4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13</a:t>
            </a:r>
            <a:r>
              <a:rPr lang="en-US" altLang="zh-CN" sz="4800" b="1" dirty="0">
                <a:solidFill>
                  <a:schemeClr val="tx1"/>
                </a:solidFill>
                <a:latin typeface="仿宋_GB2312" pitchFamily="49" charset="-122"/>
                <a:ea typeface="仿宋_GB2312" pitchFamily="49" charset="-122"/>
              </a:rPr>
              <a:t>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3155556"/>
            <a:ext cx="8064500" cy="30257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b="1" i="1" dirty="0"/>
              <a:t>提问</a:t>
            </a:r>
            <a:r>
              <a:rPr lang="zh-CN" altLang="en-US" dirty="0"/>
              <a:t>：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dirty="0"/>
              <a:t>1.</a:t>
            </a:r>
            <a:r>
              <a:rPr lang="zh-CN" altLang="en-US" sz="2800" dirty="0"/>
              <a:t>以上三式中，</a:t>
            </a:r>
            <a:r>
              <a:rPr lang="en-US" altLang="zh-CN" sz="2800" dirty="0"/>
              <a:t>3a</a:t>
            </a:r>
            <a:r>
              <a:rPr lang="zh-CN" altLang="en-US" sz="2800" dirty="0"/>
              <a:t>和</a:t>
            </a:r>
            <a:r>
              <a:rPr lang="en-US" altLang="zh-CN" sz="2800" dirty="0"/>
              <a:t>2a</a:t>
            </a:r>
            <a:r>
              <a:rPr lang="zh-CN" altLang="en-US" sz="2800" dirty="0"/>
              <a:t>，</a:t>
            </a:r>
            <a:r>
              <a:rPr lang="en-US" altLang="zh-CN" sz="2800" dirty="0"/>
              <a:t>12</a:t>
            </a:r>
            <a:r>
              <a:rPr lang="en-US" altLang="zh-CN" sz="3600" b="1" dirty="0">
                <a:latin typeface="仿宋_GB2312" pitchFamily="49" charset="-122"/>
                <a:ea typeface="仿宋_GB2312" pitchFamily="49" charset="-122"/>
              </a:rPr>
              <a:t>a</a:t>
            </a:r>
            <a:r>
              <a:rPr lang="en-US" altLang="zh-CN" sz="3600" b="1" baseline="30000" dirty="0"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en-US" altLang="zh-CN" sz="3600" b="1" dirty="0">
                <a:latin typeface="仿宋_GB2312" pitchFamily="49" charset="-122"/>
                <a:ea typeface="仿宋_GB2312" pitchFamily="49" charset="-122"/>
              </a:rPr>
              <a:t>b</a:t>
            </a:r>
            <a:r>
              <a:rPr lang="zh-CN" altLang="en-US" sz="2800" dirty="0"/>
              <a:t>和</a:t>
            </a:r>
            <a:r>
              <a:rPr lang="en-US" altLang="zh-CN" sz="2800" dirty="0"/>
              <a:t>-3</a:t>
            </a:r>
            <a:r>
              <a:rPr lang="en-US" altLang="zh-CN" sz="3600" b="1" dirty="0">
                <a:latin typeface="仿宋_GB2312" pitchFamily="49" charset="-122"/>
                <a:ea typeface="仿宋_GB2312" pitchFamily="49" charset="-122"/>
              </a:rPr>
              <a:t>a</a:t>
            </a:r>
            <a:r>
              <a:rPr lang="en-US" altLang="zh-CN" sz="3600" b="1" baseline="30000" dirty="0"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en-US" altLang="zh-CN" sz="3600" b="1" dirty="0">
                <a:latin typeface="仿宋_GB2312" pitchFamily="49" charset="-122"/>
                <a:ea typeface="仿宋_GB2312" pitchFamily="49" charset="-122"/>
              </a:rPr>
              <a:t>b</a:t>
            </a:r>
            <a:r>
              <a:rPr lang="zh-CN" altLang="en-US" sz="2800" dirty="0"/>
              <a:t>，</a:t>
            </a:r>
            <a:r>
              <a:rPr lang="en-US" altLang="zh-CN" sz="2800" dirty="0"/>
              <a:t>8n</a:t>
            </a:r>
            <a:r>
              <a:rPr lang="zh-CN" altLang="en-US" sz="2800" dirty="0"/>
              <a:t>和</a:t>
            </a:r>
            <a:r>
              <a:rPr lang="en-US" altLang="zh-CN" sz="2800" dirty="0"/>
              <a:t>5n</a:t>
            </a:r>
            <a:r>
              <a:rPr lang="zh-CN" altLang="en-US" sz="2800" dirty="0"/>
              <a:t>是什么关系？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dirty="0"/>
              <a:t>2.</a:t>
            </a:r>
            <a:r>
              <a:rPr lang="zh-CN" altLang="en-US" sz="2800" dirty="0"/>
              <a:t>它们是怎样合并成一项的？在合并过程中，它们的系数、字母和字母的指数有什么变化？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dirty="0"/>
              <a:t>3.</a:t>
            </a:r>
            <a:r>
              <a:rPr lang="zh-CN" altLang="en-US" sz="2800" dirty="0"/>
              <a:t>这种运算像我们学过的哪种运算律？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476250"/>
            <a:ext cx="8820150" cy="266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/>
      <p:bldP spid="70658" grpId="0"/>
      <p:bldP spid="706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765175"/>
            <a:ext cx="7920037" cy="9350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3600" dirty="0"/>
              <a:t>1</a:t>
            </a:r>
            <a:r>
              <a:rPr lang="zh-CN" altLang="en-US" sz="4800" dirty="0"/>
              <a:t>、</a:t>
            </a:r>
            <a:r>
              <a:rPr lang="zh-CN" altLang="en-US" sz="4800" b="1" dirty="0">
                <a:solidFill>
                  <a:srgbClr val="410A9A"/>
                </a:solidFill>
              </a:rPr>
              <a:t>合并同类项</a:t>
            </a:r>
            <a:r>
              <a:rPr lang="zh-CN" altLang="en-US" sz="4800" dirty="0">
                <a:solidFill>
                  <a:srgbClr val="410A9A"/>
                </a:solidFill>
              </a:rPr>
              <a:t>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1400" dirty="0"/>
              <a:t>      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11188" y="1689100"/>
            <a:ext cx="835183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把多项式中的同类项合并成一项，这个合并的</a:t>
            </a:r>
            <a:r>
              <a:rPr kumimoji="1" lang="zh-CN" altLang="en-US" sz="3600" b="1" dirty="0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</a:rPr>
              <a:t>过程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叫做</a:t>
            </a:r>
            <a:r>
              <a:rPr kumimoji="1"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3600" b="1" dirty="0">
                <a:solidFill>
                  <a:srgbClr val="901420"/>
                </a:solidFill>
                <a:latin typeface="Times New Roman" panose="02020603050405020304" pitchFamily="18" charset="0"/>
              </a:rPr>
              <a:t>合并同类项</a:t>
            </a:r>
            <a:r>
              <a:rPr kumimoji="1"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。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827088" y="3144838"/>
            <a:ext cx="6059487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zh-CN" altLang="en-US" sz="4000" b="1" dirty="0">
                <a:solidFill>
                  <a:srgbClr val="410A9A"/>
                </a:solidFill>
                <a:latin typeface="Times New Roman" panose="02020603050405020304" pitchFamily="18" charset="0"/>
              </a:rPr>
              <a:t>合并同类项的法则</a:t>
            </a:r>
            <a:r>
              <a:rPr kumimoji="1" lang="zh-CN" altLang="en-US" sz="4000" dirty="0">
                <a:solidFill>
                  <a:srgbClr val="410A9A"/>
                </a:solidFill>
                <a:latin typeface="Times New Roman" panose="02020603050405020304" pitchFamily="18" charset="0"/>
              </a:rPr>
              <a:t>：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endParaRPr kumimoji="1" lang="zh-C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11188" y="3933825"/>
            <a:ext cx="79898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合并同类项时，把同类项的</a:t>
            </a:r>
            <a:r>
              <a:rPr kumimoji="1"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系数相加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字母和字母的指数保持不变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10A9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10A9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 advAuto="0"/>
      <p:bldP spid="29700" grpId="0" autoUpdateAnimBg="0"/>
      <p:bldP spid="29701" grpId="0" autoUpdateAnimBg="0"/>
      <p:bldP spid="29704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718</Words>
  <Application>Microsoft Office PowerPoint</Application>
  <PresentationFormat>全屏显示(4:3)</PresentationFormat>
  <Paragraphs>127</Paragraphs>
  <Slides>18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18</vt:i4>
      </vt:variant>
    </vt:vector>
  </HeadingPairs>
  <TitlesOfParts>
    <vt:vector size="35" baseType="lpstr">
      <vt:lpstr>方正舒体</vt:lpstr>
      <vt:lpstr>仿宋_GB2312</vt:lpstr>
      <vt:lpstr>华康海报体W12(P)</vt:lpstr>
      <vt:lpstr>华文行楷</vt:lpstr>
      <vt:lpstr>楷体_GB2312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位图图像</vt:lpstr>
      <vt:lpstr>公式</vt:lpstr>
      <vt:lpstr>Equation</vt:lpstr>
      <vt:lpstr>Equation.DSMT4</vt:lpstr>
      <vt:lpstr>PowerPoint 演示文稿</vt:lpstr>
      <vt:lpstr>自主探索：</vt:lpstr>
      <vt:lpstr>同类项的概念：</vt:lpstr>
      <vt:lpstr> 同类项的特点： </vt:lpstr>
      <vt:lpstr>                   试一试： 判断下列各组是否为同类项？(请说出理由）</vt:lpstr>
      <vt:lpstr>PowerPoint 演示文稿</vt:lpstr>
      <vt:lpstr>想一想：</vt:lpstr>
      <vt:lpstr>3a+2a=(3+2)a=5a 12a2b-3a2b=(12-3)a2b=9a2b 8n+5n=(8+5)n=13n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2017-09-17T02:08:00Z</dcterms:created>
  <dcterms:modified xsi:type="dcterms:W3CDTF">2023-01-17T02:14:56Z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2F79EDB7607946EFBBEB9DF7DF1641BF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