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8076F5-DB31-4A1D-878A-3F18D108FD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6C0F7E-584F-49F1-B18A-C167955E9E2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33415DD4-0E28-4219-8133-1D95F0F278B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D8554CE-941F-4E44-8C97-A063B617F3C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4EF69EE2-87F0-437A-9AEA-97C44196A7E4}" type="slidenum">
              <a:rPr lang="zh-CN" altLang="en-US" sz="1200">
                <a:solidFill>
                  <a:srgbClr val="000000"/>
                </a:solidFill>
              </a:rPr>
              <a:t>3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54CE-941F-4E44-8C97-A063B617F3C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3C3B2-EAA0-4FBB-AEC4-5802BEDA5C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598C-29C9-4BB3-A1F0-BAAF442D8C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5125C-55AB-41AB-A65A-61ACCE48C3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C351-66AE-4825-8136-C786C6E536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04F75-1DB2-4FC2-A18F-EF010C9E7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3990-741A-489E-AA71-58CA482471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389A-7C50-436E-8A24-6E29227CD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A34F-8A39-489C-8FE9-7613EB9786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871E-93B6-4770-ACDD-BE239E3B45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C1FFD-1F25-4142-8301-0830CFBBC0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fld id="{E5BB7A49-7167-4DC3-B219-C8A5D9FE4A69}" type="slidenum">
              <a:rPr lang="zh-CN" altLang="en-US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0" y="1124744"/>
            <a:ext cx="2484438" cy="720725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251075" y="1804194"/>
            <a:ext cx="3600450" cy="19050"/>
          </a:xfrm>
          <a:prstGeom prst="line">
            <a:avLst/>
          </a:prstGeom>
          <a:noFill/>
          <a:ln w="57150" cmpd="thinThick">
            <a:solidFill>
              <a:srgbClr val="8DD2E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25526" y="2613025"/>
            <a:ext cx="730250" cy="7302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7504" y="1196752"/>
            <a:ext cx="635141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  </a:t>
            </a:r>
            <a:r>
              <a:rPr lang="zh-CN" altLang="en-US" sz="3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异</a:t>
            </a:r>
            <a:r>
              <a:rPr lang="zh-CN" altLang="en-US" sz="3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分母分数加减法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7504" y="2636912"/>
            <a:ext cx="875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真 分 数 与 假 分 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04"/>
          <p:cNvSpPr>
            <a:spLocks noChangeArrowheads="1"/>
          </p:cNvSpPr>
          <p:nvPr/>
        </p:nvSpPr>
        <p:spPr bwMode="auto">
          <a:xfrm>
            <a:off x="322263" y="619125"/>
            <a:ext cx="8324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试一试：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把下面的假分数化成整数或带分数，把带分数化成假分数。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图片 10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2688" y="2405063"/>
            <a:ext cx="44783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组合 421"/>
          <p:cNvGrpSpPr/>
          <p:nvPr/>
        </p:nvGrpSpPr>
        <p:grpSpPr bwMode="auto">
          <a:xfrm>
            <a:off x="1978025" y="1525588"/>
            <a:ext cx="544513" cy="879475"/>
            <a:chOff x="6944102" y="2941169"/>
            <a:chExt cx="543739" cy="880227"/>
          </a:xfrm>
        </p:grpSpPr>
        <p:sp>
          <p:nvSpPr>
            <p:cNvPr id="26629" name="Text Box 13"/>
            <p:cNvSpPr txBox="1">
              <a:spLocks noChangeArrowheads="1"/>
            </p:cNvSpPr>
            <p:nvPr/>
          </p:nvSpPr>
          <p:spPr bwMode="auto">
            <a:xfrm>
              <a:off x="6944102" y="2941169"/>
              <a:ext cx="543739" cy="5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6630" name="Text Box 15"/>
            <p:cNvSpPr txBox="1">
              <a:spLocks noChangeArrowheads="1"/>
            </p:cNvSpPr>
            <p:nvPr/>
          </p:nvSpPr>
          <p:spPr bwMode="auto">
            <a:xfrm>
              <a:off x="7055069" y="3297073"/>
              <a:ext cx="364606" cy="5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6631" name="Line 14"/>
            <p:cNvSpPr>
              <a:spLocks noChangeShapeType="1"/>
            </p:cNvSpPr>
            <p:nvPr/>
          </p:nvSpPr>
          <p:spPr bwMode="auto">
            <a:xfrm>
              <a:off x="7055069" y="3389227"/>
              <a:ext cx="3820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2" name="组合 426"/>
          <p:cNvGrpSpPr/>
          <p:nvPr/>
        </p:nvGrpSpPr>
        <p:grpSpPr bwMode="auto">
          <a:xfrm>
            <a:off x="5075238" y="1482725"/>
            <a:ext cx="636587" cy="881063"/>
            <a:chOff x="6800086" y="2941169"/>
            <a:chExt cx="636463" cy="880227"/>
          </a:xfrm>
        </p:grpSpPr>
        <p:grpSp>
          <p:nvGrpSpPr>
            <p:cNvPr id="26633" name="组合 427"/>
            <p:cNvGrpSpPr/>
            <p:nvPr/>
          </p:nvGrpSpPr>
          <p:grpSpPr bwMode="auto">
            <a:xfrm>
              <a:off x="7055563" y="2941169"/>
              <a:ext cx="380986" cy="880227"/>
              <a:chOff x="7055563" y="2941169"/>
              <a:chExt cx="380986" cy="880227"/>
            </a:xfrm>
          </p:grpSpPr>
          <p:sp>
            <p:nvSpPr>
              <p:cNvPr id="26634" name="Text Box 13"/>
              <p:cNvSpPr txBox="1">
                <a:spLocks noChangeArrowheads="1"/>
              </p:cNvSpPr>
              <p:nvPr/>
            </p:nvSpPr>
            <p:spPr bwMode="auto">
              <a:xfrm>
                <a:off x="7071495" y="2941169"/>
                <a:ext cx="365054" cy="523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6635" name="Text Box 15"/>
              <p:cNvSpPr txBox="1">
                <a:spLocks noChangeArrowheads="1"/>
              </p:cNvSpPr>
              <p:nvPr/>
            </p:nvSpPr>
            <p:spPr bwMode="auto">
              <a:xfrm>
                <a:off x="7055623" y="3298017"/>
                <a:ext cx="363467" cy="523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6636" name="Line 14"/>
              <p:cNvSpPr>
                <a:spLocks noChangeShapeType="1"/>
              </p:cNvSpPr>
              <p:nvPr/>
            </p:nvSpPr>
            <p:spPr bwMode="auto">
              <a:xfrm>
                <a:off x="7055623" y="3390005"/>
                <a:ext cx="38092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6800086" y="3102941"/>
              <a:ext cx="363466" cy="5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6638" name="组合 432"/>
          <p:cNvGrpSpPr/>
          <p:nvPr/>
        </p:nvGrpSpPr>
        <p:grpSpPr bwMode="auto">
          <a:xfrm>
            <a:off x="6515100" y="1490663"/>
            <a:ext cx="636588" cy="881062"/>
            <a:chOff x="6800086" y="2941169"/>
            <a:chExt cx="636463" cy="880227"/>
          </a:xfrm>
        </p:grpSpPr>
        <p:grpSp>
          <p:nvGrpSpPr>
            <p:cNvPr id="26639" name="组合 433"/>
            <p:cNvGrpSpPr/>
            <p:nvPr/>
          </p:nvGrpSpPr>
          <p:grpSpPr bwMode="auto">
            <a:xfrm>
              <a:off x="7055563" y="2941169"/>
              <a:ext cx="380986" cy="880227"/>
              <a:chOff x="7055563" y="2941169"/>
              <a:chExt cx="380986" cy="880227"/>
            </a:xfrm>
          </p:grpSpPr>
          <p:sp>
            <p:nvSpPr>
              <p:cNvPr id="26640" name="Text Box 13"/>
              <p:cNvSpPr txBox="1">
                <a:spLocks noChangeArrowheads="1"/>
              </p:cNvSpPr>
              <p:nvPr/>
            </p:nvSpPr>
            <p:spPr bwMode="auto">
              <a:xfrm>
                <a:off x="7071496" y="2941169"/>
                <a:ext cx="365053" cy="523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6641" name="Text Box 15"/>
              <p:cNvSpPr txBox="1">
                <a:spLocks noChangeArrowheads="1"/>
              </p:cNvSpPr>
              <p:nvPr/>
            </p:nvSpPr>
            <p:spPr bwMode="auto">
              <a:xfrm>
                <a:off x="7055624" y="3298018"/>
                <a:ext cx="363465" cy="523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6642" name="Line 14"/>
              <p:cNvSpPr>
                <a:spLocks noChangeShapeType="1"/>
              </p:cNvSpPr>
              <p:nvPr/>
            </p:nvSpPr>
            <p:spPr bwMode="auto">
              <a:xfrm>
                <a:off x="7055624" y="3390006"/>
                <a:ext cx="38092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43" name="Text Box 13"/>
            <p:cNvSpPr txBox="1">
              <a:spLocks noChangeArrowheads="1"/>
            </p:cNvSpPr>
            <p:nvPr/>
          </p:nvSpPr>
          <p:spPr bwMode="auto">
            <a:xfrm>
              <a:off x="6800086" y="3102940"/>
              <a:ext cx="363467" cy="5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6644" name="组合 438"/>
          <p:cNvGrpSpPr/>
          <p:nvPr/>
        </p:nvGrpSpPr>
        <p:grpSpPr bwMode="auto">
          <a:xfrm>
            <a:off x="3516313" y="1498600"/>
            <a:ext cx="544512" cy="881063"/>
            <a:chOff x="6944102" y="2941169"/>
            <a:chExt cx="543739" cy="880227"/>
          </a:xfrm>
        </p:grpSpPr>
        <p:sp>
          <p:nvSpPr>
            <p:cNvPr id="26645" name="Text Box 13"/>
            <p:cNvSpPr txBox="1">
              <a:spLocks noChangeArrowheads="1"/>
            </p:cNvSpPr>
            <p:nvPr/>
          </p:nvSpPr>
          <p:spPr bwMode="auto">
            <a:xfrm>
              <a:off x="6944102" y="2941169"/>
              <a:ext cx="543739" cy="52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6646" name="Text Box 15"/>
            <p:cNvSpPr txBox="1">
              <a:spLocks noChangeArrowheads="1"/>
            </p:cNvSpPr>
            <p:nvPr/>
          </p:nvSpPr>
          <p:spPr bwMode="auto">
            <a:xfrm>
              <a:off x="7055069" y="3298017"/>
              <a:ext cx="364607" cy="52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647" name="Line 14"/>
            <p:cNvSpPr>
              <a:spLocks noChangeShapeType="1"/>
            </p:cNvSpPr>
            <p:nvPr/>
          </p:nvSpPr>
          <p:spPr bwMode="auto">
            <a:xfrm>
              <a:off x="7055069" y="3390005"/>
              <a:ext cx="3820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442"/>
          <p:cNvGrpSpPr/>
          <p:nvPr/>
        </p:nvGrpSpPr>
        <p:grpSpPr bwMode="auto">
          <a:xfrm>
            <a:off x="1643063" y="4421188"/>
            <a:ext cx="544512" cy="881062"/>
            <a:chOff x="6944102" y="2941169"/>
            <a:chExt cx="543739" cy="880227"/>
          </a:xfrm>
        </p:grpSpPr>
        <p:sp>
          <p:nvSpPr>
            <p:cNvPr id="44057" name="Text Box 13"/>
            <p:cNvSpPr txBox="1"/>
            <p:nvPr/>
          </p:nvSpPr>
          <p:spPr>
            <a:xfrm>
              <a:off x="6944102" y="2941169"/>
              <a:ext cx="543739" cy="52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800" b="1" noProof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44058" name="Text Box 15"/>
            <p:cNvSpPr txBox="1"/>
            <p:nvPr/>
          </p:nvSpPr>
          <p:spPr>
            <a:xfrm>
              <a:off x="7055069" y="3298017"/>
              <a:ext cx="364607" cy="52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800" b="1" noProof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4059" name="Line 14"/>
            <p:cNvSpPr/>
            <p:nvPr/>
          </p:nvSpPr>
          <p:spPr>
            <a:xfrm>
              <a:off x="7055069" y="3390005"/>
              <a:ext cx="382044" cy="0"/>
            </a:xfrm>
            <a:prstGeom prst="line">
              <a:avLst/>
            </a:prstGeom>
            <a:noFill/>
            <a:ln w="12700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446"/>
          <p:cNvGrpSpPr/>
          <p:nvPr/>
        </p:nvGrpSpPr>
        <p:grpSpPr bwMode="auto">
          <a:xfrm>
            <a:off x="1498600" y="5500688"/>
            <a:ext cx="636588" cy="879475"/>
            <a:chOff x="6800086" y="2941169"/>
            <a:chExt cx="636463" cy="880227"/>
          </a:xfrm>
        </p:grpSpPr>
        <p:grpSp>
          <p:nvGrpSpPr>
            <p:cNvPr id="26653" name="组合 447"/>
            <p:cNvGrpSpPr/>
            <p:nvPr/>
          </p:nvGrpSpPr>
          <p:grpSpPr bwMode="auto">
            <a:xfrm>
              <a:off x="7055563" y="2941169"/>
              <a:ext cx="380986" cy="880227"/>
              <a:chOff x="7055563" y="2941169"/>
              <a:chExt cx="380986" cy="880227"/>
            </a:xfrm>
          </p:grpSpPr>
          <p:sp>
            <p:nvSpPr>
              <p:cNvPr id="26654" name="Text Box 13"/>
              <p:cNvSpPr txBox="1">
                <a:spLocks noChangeArrowheads="1"/>
              </p:cNvSpPr>
              <p:nvPr/>
            </p:nvSpPr>
            <p:spPr bwMode="auto">
              <a:xfrm>
                <a:off x="7071496" y="2941169"/>
                <a:ext cx="365053" cy="522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6655" name="Text Box 15"/>
              <p:cNvSpPr txBox="1">
                <a:spLocks noChangeArrowheads="1"/>
              </p:cNvSpPr>
              <p:nvPr/>
            </p:nvSpPr>
            <p:spPr bwMode="auto">
              <a:xfrm>
                <a:off x="7055624" y="3297073"/>
                <a:ext cx="363465" cy="52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6656" name="Line 14"/>
              <p:cNvSpPr>
                <a:spLocks noChangeShapeType="1"/>
              </p:cNvSpPr>
              <p:nvPr/>
            </p:nvSpPr>
            <p:spPr bwMode="auto">
              <a:xfrm>
                <a:off x="7055624" y="3389227"/>
                <a:ext cx="38092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57" name="Text Box 13"/>
            <p:cNvSpPr txBox="1">
              <a:spLocks noChangeArrowheads="1"/>
            </p:cNvSpPr>
            <p:nvPr/>
          </p:nvSpPr>
          <p:spPr bwMode="auto">
            <a:xfrm>
              <a:off x="6800086" y="3101644"/>
              <a:ext cx="363467" cy="5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" name="组合 452"/>
          <p:cNvGrpSpPr/>
          <p:nvPr/>
        </p:nvGrpSpPr>
        <p:grpSpPr bwMode="auto">
          <a:xfrm>
            <a:off x="5378450" y="5492750"/>
            <a:ext cx="636588" cy="881063"/>
            <a:chOff x="6800086" y="2941169"/>
            <a:chExt cx="636463" cy="880227"/>
          </a:xfrm>
        </p:grpSpPr>
        <p:grpSp>
          <p:nvGrpSpPr>
            <p:cNvPr id="26659" name="组合 453"/>
            <p:cNvGrpSpPr/>
            <p:nvPr/>
          </p:nvGrpSpPr>
          <p:grpSpPr bwMode="auto">
            <a:xfrm>
              <a:off x="7055563" y="2941169"/>
              <a:ext cx="380986" cy="880227"/>
              <a:chOff x="7055563" y="2941169"/>
              <a:chExt cx="380986" cy="880227"/>
            </a:xfrm>
          </p:grpSpPr>
          <p:sp>
            <p:nvSpPr>
              <p:cNvPr id="26660" name="Text Box 13"/>
              <p:cNvSpPr txBox="1">
                <a:spLocks noChangeArrowheads="1"/>
              </p:cNvSpPr>
              <p:nvPr/>
            </p:nvSpPr>
            <p:spPr bwMode="auto">
              <a:xfrm>
                <a:off x="7071496" y="2941169"/>
                <a:ext cx="365053" cy="523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6661" name="Text Box 15"/>
              <p:cNvSpPr txBox="1">
                <a:spLocks noChangeArrowheads="1"/>
              </p:cNvSpPr>
              <p:nvPr/>
            </p:nvSpPr>
            <p:spPr bwMode="auto">
              <a:xfrm>
                <a:off x="7055624" y="3298017"/>
                <a:ext cx="363465" cy="523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6662" name="Line 14"/>
              <p:cNvSpPr>
                <a:spLocks noChangeShapeType="1"/>
              </p:cNvSpPr>
              <p:nvPr/>
            </p:nvSpPr>
            <p:spPr bwMode="auto">
              <a:xfrm>
                <a:off x="7055624" y="3390005"/>
                <a:ext cx="38092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63" name="Text Box 13"/>
            <p:cNvSpPr txBox="1">
              <a:spLocks noChangeArrowheads="1"/>
            </p:cNvSpPr>
            <p:nvPr/>
          </p:nvSpPr>
          <p:spPr bwMode="auto">
            <a:xfrm>
              <a:off x="6800086" y="3102941"/>
              <a:ext cx="363467" cy="5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3" name="组合 458"/>
          <p:cNvGrpSpPr/>
          <p:nvPr/>
        </p:nvGrpSpPr>
        <p:grpSpPr bwMode="auto">
          <a:xfrm>
            <a:off x="5522913" y="4430713"/>
            <a:ext cx="542925" cy="879475"/>
            <a:chOff x="6944102" y="2941169"/>
            <a:chExt cx="543739" cy="880227"/>
          </a:xfrm>
        </p:grpSpPr>
        <p:sp>
          <p:nvSpPr>
            <p:cNvPr id="26665" name="Text Box 13"/>
            <p:cNvSpPr txBox="1">
              <a:spLocks noChangeArrowheads="1"/>
            </p:cNvSpPr>
            <p:nvPr/>
          </p:nvSpPr>
          <p:spPr bwMode="auto">
            <a:xfrm>
              <a:off x="6944102" y="2941169"/>
              <a:ext cx="543739" cy="5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6666" name="Text Box 15"/>
            <p:cNvSpPr txBox="1">
              <a:spLocks noChangeArrowheads="1"/>
            </p:cNvSpPr>
            <p:nvPr/>
          </p:nvSpPr>
          <p:spPr bwMode="auto">
            <a:xfrm>
              <a:off x="7055394" y="3297073"/>
              <a:ext cx="364082" cy="5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667" name="Line 14"/>
            <p:cNvSpPr>
              <a:spLocks noChangeShapeType="1"/>
            </p:cNvSpPr>
            <p:nvPr/>
          </p:nvSpPr>
          <p:spPr bwMode="auto">
            <a:xfrm>
              <a:off x="7055394" y="3389227"/>
              <a:ext cx="38157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462"/>
          <p:cNvGrpSpPr/>
          <p:nvPr/>
        </p:nvGrpSpPr>
        <p:grpSpPr bwMode="auto">
          <a:xfrm>
            <a:off x="2292350" y="4402138"/>
            <a:ext cx="1073150" cy="881062"/>
            <a:chOff x="6362564" y="2941169"/>
            <a:chExt cx="1073985" cy="880227"/>
          </a:xfrm>
        </p:grpSpPr>
        <p:grpSp>
          <p:nvGrpSpPr>
            <p:cNvPr id="26669" name="组合 463"/>
            <p:cNvGrpSpPr/>
            <p:nvPr/>
          </p:nvGrpSpPr>
          <p:grpSpPr bwMode="auto">
            <a:xfrm>
              <a:off x="7055563" y="2941169"/>
              <a:ext cx="380986" cy="880227"/>
              <a:chOff x="7055563" y="2941169"/>
              <a:chExt cx="380986" cy="880227"/>
            </a:xfrm>
          </p:grpSpPr>
          <p:sp>
            <p:nvSpPr>
              <p:cNvPr id="26670" name="Text Box 13"/>
              <p:cNvSpPr txBox="1">
                <a:spLocks noChangeArrowheads="1"/>
              </p:cNvSpPr>
              <p:nvPr/>
            </p:nvSpPr>
            <p:spPr bwMode="auto">
              <a:xfrm>
                <a:off x="7071140" y="2941169"/>
                <a:ext cx="365409" cy="523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6671" name="Text Box 15"/>
              <p:cNvSpPr txBox="1">
                <a:spLocks noChangeArrowheads="1"/>
              </p:cNvSpPr>
              <p:nvPr/>
            </p:nvSpPr>
            <p:spPr bwMode="auto">
              <a:xfrm>
                <a:off x="7055253" y="3298018"/>
                <a:ext cx="363821" cy="523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6672" name="Line 14"/>
              <p:cNvSpPr>
                <a:spLocks noChangeShapeType="1"/>
              </p:cNvSpPr>
              <p:nvPr/>
            </p:nvSpPr>
            <p:spPr bwMode="auto">
              <a:xfrm>
                <a:off x="7055253" y="3390006"/>
                <a:ext cx="38129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73" name="Text Box 13"/>
            <p:cNvSpPr txBox="1">
              <a:spLocks noChangeArrowheads="1"/>
            </p:cNvSpPr>
            <p:nvPr/>
          </p:nvSpPr>
          <p:spPr bwMode="auto">
            <a:xfrm>
              <a:off x="6362564" y="3102940"/>
              <a:ext cx="875394" cy="5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674" name="Text Box 13"/>
          <p:cNvSpPr txBox="1">
            <a:spLocks noChangeArrowheads="1"/>
          </p:cNvSpPr>
          <p:nvPr/>
        </p:nvSpPr>
        <p:spPr bwMode="auto">
          <a:xfrm>
            <a:off x="6108700" y="4572000"/>
            <a:ext cx="87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6" name="组合 474"/>
          <p:cNvGrpSpPr/>
          <p:nvPr/>
        </p:nvGrpSpPr>
        <p:grpSpPr bwMode="auto">
          <a:xfrm>
            <a:off x="2292350" y="5483225"/>
            <a:ext cx="981075" cy="879475"/>
            <a:chOff x="6533661" y="2941169"/>
            <a:chExt cx="981031" cy="879459"/>
          </a:xfrm>
        </p:grpSpPr>
        <p:grpSp>
          <p:nvGrpSpPr>
            <p:cNvPr id="26676" name="组合 475"/>
            <p:cNvGrpSpPr/>
            <p:nvPr/>
          </p:nvGrpSpPr>
          <p:grpSpPr bwMode="auto">
            <a:xfrm>
              <a:off x="6970953" y="2941169"/>
              <a:ext cx="543739" cy="879459"/>
              <a:chOff x="6970953" y="2941169"/>
              <a:chExt cx="543739" cy="879459"/>
            </a:xfrm>
          </p:grpSpPr>
          <p:sp>
            <p:nvSpPr>
              <p:cNvPr id="26677" name="Text Box 13"/>
              <p:cNvSpPr txBox="1">
                <a:spLocks noChangeArrowheads="1"/>
              </p:cNvSpPr>
              <p:nvPr/>
            </p:nvSpPr>
            <p:spPr bwMode="auto">
              <a:xfrm>
                <a:off x="6970204" y="2941169"/>
                <a:ext cx="544488" cy="523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6678" name="Text Box 15"/>
              <p:cNvSpPr txBox="1">
                <a:spLocks noChangeArrowheads="1"/>
              </p:cNvSpPr>
              <p:nvPr/>
            </p:nvSpPr>
            <p:spPr bwMode="auto">
              <a:xfrm>
                <a:off x="7054337" y="3296763"/>
                <a:ext cx="365109" cy="523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6679" name="Line 14"/>
              <p:cNvSpPr>
                <a:spLocks noChangeShapeType="1"/>
              </p:cNvSpPr>
              <p:nvPr/>
            </p:nvSpPr>
            <p:spPr bwMode="auto">
              <a:xfrm>
                <a:off x="7054337" y="3388836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80" name="Text Box 13"/>
            <p:cNvSpPr txBox="1">
              <a:spLocks noChangeArrowheads="1"/>
            </p:cNvSpPr>
            <p:nvPr/>
          </p:nvSpPr>
          <p:spPr bwMode="auto">
            <a:xfrm>
              <a:off x="6533661" y="3101503"/>
              <a:ext cx="693707" cy="52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</a:p>
          </p:txBody>
        </p:sp>
      </p:grpSp>
      <p:grpSp>
        <p:nvGrpSpPr>
          <p:cNvPr id="18" name="组合 480"/>
          <p:cNvGrpSpPr/>
          <p:nvPr/>
        </p:nvGrpSpPr>
        <p:grpSpPr bwMode="auto">
          <a:xfrm>
            <a:off x="6038850" y="5483225"/>
            <a:ext cx="979488" cy="879475"/>
            <a:chOff x="6533661" y="2941169"/>
            <a:chExt cx="981031" cy="879459"/>
          </a:xfrm>
        </p:grpSpPr>
        <p:grpSp>
          <p:nvGrpSpPr>
            <p:cNvPr id="26682" name="组合 481"/>
            <p:cNvGrpSpPr/>
            <p:nvPr/>
          </p:nvGrpSpPr>
          <p:grpSpPr bwMode="auto">
            <a:xfrm>
              <a:off x="6970953" y="2941169"/>
              <a:ext cx="543739" cy="879459"/>
              <a:chOff x="6970953" y="2941169"/>
              <a:chExt cx="543739" cy="879459"/>
            </a:xfrm>
          </p:grpSpPr>
          <p:sp>
            <p:nvSpPr>
              <p:cNvPr id="26683" name="Text Box 13"/>
              <p:cNvSpPr txBox="1">
                <a:spLocks noChangeArrowheads="1"/>
              </p:cNvSpPr>
              <p:nvPr/>
            </p:nvSpPr>
            <p:spPr bwMode="auto">
              <a:xfrm>
                <a:off x="6970912" y="2941169"/>
                <a:ext cx="543780" cy="523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6684" name="Text Box 15"/>
              <p:cNvSpPr txBox="1">
                <a:spLocks noChangeArrowheads="1"/>
              </p:cNvSpPr>
              <p:nvPr/>
            </p:nvSpPr>
            <p:spPr bwMode="auto">
              <a:xfrm>
                <a:off x="7055181" y="3296763"/>
                <a:ext cx="364111" cy="523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6685" name="Line 14"/>
              <p:cNvSpPr>
                <a:spLocks noChangeShapeType="1"/>
              </p:cNvSpPr>
              <p:nvPr/>
            </p:nvSpPr>
            <p:spPr bwMode="auto">
              <a:xfrm>
                <a:off x="7055181" y="3388836"/>
                <a:ext cx="3816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86" name="Text Box 13"/>
            <p:cNvSpPr txBox="1">
              <a:spLocks noChangeArrowheads="1"/>
            </p:cNvSpPr>
            <p:nvPr/>
          </p:nvSpPr>
          <p:spPr bwMode="auto">
            <a:xfrm>
              <a:off x="6533661" y="3101503"/>
              <a:ext cx="693240" cy="52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82688" y="2236788"/>
            <a:ext cx="7961312" cy="900112"/>
          </a:xfrm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hlink"/>
                </a:solidFill>
              </a:rPr>
              <a:t>下面的分数哪些是真分数，哪些是假分数？</a:t>
            </a:r>
          </a:p>
        </p:txBody>
      </p:sp>
      <p:sp>
        <p:nvSpPr>
          <p:cNvPr id="27651" name="Oval 6"/>
          <p:cNvSpPr>
            <a:spLocks noChangeArrowheads="1"/>
          </p:cNvSpPr>
          <p:nvPr/>
        </p:nvSpPr>
        <p:spPr bwMode="auto">
          <a:xfrm>
            <a:off x="900113" y="3071813"/>
            <a:ext cx="2232025" cy="18002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Wingdings" panose="05000000000000000000" pitchFamily="2" charset="2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2" name="Oval 7"/>
          <p:cNvSpPr>
            <a:spLocks noChangeArrowheads="1"/>
          </p:cNvSpPr>
          <p:nvPr/>
        </p:nvSpPr>
        <p:spPr bwMode="auto">
          <a:xfrm>
            <a:off x="3492500" y="2855913"/>
            <a:ext cx="4608513" cy="23780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Wingdings" panose="05000000000000000000" pitchFamily="2" charset="2"/>
              <a:buNone/>
            </a:pPr>
            <a:endParaRPr lang="zh-CN" altLang="zh-CN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476375" y="5518150"/>
            <a:ext cx="151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FF3300"/>
                </a:solidFill>
                <a:latin typeface="Comic Sans MS" panose="030F0702030302020204" pitchFamily="66" charset="0"/>
              </a:rPr>
              <a:t>真分数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148263" y="5591175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FF3300"/>
                </a:solidFill>
                <a:latin typeface="Comic Sans MS" panose="030F0702030302020204" pitchFamily="66" charset="0"/>
              </a:rPr>
              <a:t>假分数</a:t>
            </a:r>
          </a:p>
        </p:txBody>
      </p:sp>
      <p:graphicFrame>
        <p:nvGraphicFramePr>
          <p:cNvPr id="34826" name="Object 2"/>
          <p:cNvGraphicFramePr>
            <a:graphicFrameLocks noChangeAspect="1"/>
          </p:cNvGraphicFramePr>
          <p:nvPr/>
        </p:nvGraphicFramePr>
        <p:xfrm>
          <a:off x="1620838" y="911225"/>
          <a:ext cx="7302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r:id="rId3" imgW="203200" imgH="393700" progId="Equation.3">
                  <p:embed/>
                </p:oleObj>
              </mc:Choice>
              <mc:Fallback>
                <p:oleObj r:id="rId3" imgW="2032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911225"/>
                        <a:ext cx="73025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3"/>
          <p:cNvGraphicFramePr>
            <a:graphicFrameLocks noChangeAspect="1"/>
          </p:cNvGraphicFramePr>
          <p:nvPr/>
        </p:nvGraphicFramePr>
        <p:xfrm>
          <a:off x="2555875" y="838200"/>
          <a:ext cx="87471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r:id="rId5" imgW="203200" imgH="393700" progId="Equation.3">
                  <p:embed/>
                </p:oleObj>
              </mc:Choice>
              <mc:Fallback>
                <p:oleObj r:id="rId5" imgW="2032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838200"/>
                        <a:ext cx="874713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4"/>
          <p:cNvGraphicFramePr>
            <a:graphicFrameLocks noChangeAspect="1"/>
          </p:cNvGraphicFramePr>
          <p:nvPr/>
        </p:nvGraphicFramePr>
        <p:xfrm>
          <a:off x="3419475" y="838200"/>
          <a:ext cx="70485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r:id="rId7" imgW="203200" imgH="393700" progId="Equation.3">
                  <p:embed/>
                </p:oleObj>
              </mc:Choice>
              <mc:Fallback>
                <p:oleObj r:id="rId7" imgW="2032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838200"/>
                        <a:ext cx="70485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5"/>
          <p:cNvGraphicFramePr>
            <a:graphicFrameLocks noChangeAspect="1"/>
          </p:cNvGraphicFramePr>
          <p:nvPr/>
        </p:nvGraphicFramePr>
        <p:xfrm>
          <a:off x="4211638" y="838200"/>
          <a:ext cx="5318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r:id="rId9" imgW="215900" imgH="393065" progId="Equation.3">
                  <p:embed/>
                </p:oleObj>
              </mc:Choice>
              <mc:Fallback>
                <p:oleObj r:id="rId9" imgW="215900" imgH="39306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838200"/>
                        <a:ext cx="531812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6"/>
          <p:cNvGraphicFramePr>
            <a:graphicFrameLocks noChangeAspect="1"/>
          </p:cNvGraphicFramePr>
          <p:nvPr/>
        </p:nvGraphicFramePr>
        <p:xfrm>
          <a:off x="5003800" y="838200"/>
          <a:ext cx="731838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r:id="rId11" imgW="215900" imgH="393065" progId="Equation.3">
                  <p:embed/>
                </p:oleObj>
              </mc:Choice>
              <mc:Fallback>
                <p:oleObj r:id="rId11" imgW="215900" imgH="39306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838200"/>
                        <a:ext cx="731838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7"/>
          <p:cNvGraphicFramePr>
            <a:graphicFrameLocks noChangeAspect="1"/>
          </p:cNvGraphicFramePr>
          <p:nvPr/>
        </p:nvGraphicFramePr>
        <p:xfrm>
          <a:off x="5867400" y="766763"/>
          <a:ext cx="6540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r:id="rId13" imgW="215900" imgH="393065" progId="Equation.3">
                  <p:embed/>
                </p:oleObj>
              </mc:Choice>
              <mc:Fallback>
                <p:oleObj r:id="rId13" imgW="215900" imgH="39306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6763"/>
                        <a:ext cx="6540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ct 8"/>
          <p:cNvGraphicFramePr>
            <a:graphicFrameLocks noChangeAspect="1"/>
          </p:cNvGraphicFramePr>
          <p:nvPr/>
        </p:nvGraphicFramePr>
        <p:xfrm>
          <a:off x="6804025" y="838200"/>
          <a:ext cx="715963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r:id="rId15" imgW="203200" imgH="393700" progId="Equation.3">
                  <p:embed/>
                </p:oleObj>
              </mc:Choice>
              <mc:Fallback>
                <p:oleObj r:id="rId15" imgW="2032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838200"/>
                        <a:ext cx="715963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41350" y="401955"/>
            <a:ext cx="20193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zh-CN" sz="36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latin typeface="Arial" panose="020B0604020202020204"/>
                <a:ea typeface="宋体" panose="02010600030101010101" pitchFamily="2" charset="-122"/>
              </a:rPr>
              <a:t>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04774 0.3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22586 0.34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12552 0.36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7037E-7 L 0.12691 0.35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03889 0.3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04306 0.35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02396 0.339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954088" y="1239838"/>
            <a:ext cx="8189912" cy="4973637"/>
          </a:xfrm>
          <a:noFill/>
        </p:spPr>
        <p:txBody>
          <a:bodyPr/>
          <a:lstStyle/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分母是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的所有真分数有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个；其中最大的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是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；最小的是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；分子是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的所有假分数   有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个。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分数单位是     的最大真分数是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；最小假分数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28675" name="Group 1056"/>
          <p:cNvGrpSpPr/>
          <p:nvPr/>
        </p:nvGrpSpPr>
        <p:grpSpPr bwMode="auto">
          <a:xfrm>
            <a:off x="3368675" y="4083845"/>
            <a:ext cx="392113" cy="1052512"/>
            <a:chOff x="1658" y="723"/>
            <a:chExt cx="247" cy="663"/>
          </a:xfrm>
        </p:grpSpPr>
        <p:sp>
          <p:nvSpPr>
            <p:cNvPr id="28676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677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78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9" name="Text Box 55"/>
          <p:cNvSpPr txBox="1">
            <a:spLocks noChangeArrowheads="1"/>
          </p:cNvSpPr>
          <p:nvPr/>
        </p:nvSpPr>
        <p:spPr bwMode="auto">
          <a:xfrm>
            <a:off x="5005388" y="1636713"/>
            <a:ext cx="43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9" name="Group 1056"/>
          <p:cNvGrpSpPr/>
          <p:nvPr/>
        </p:nvGrpSpPr>
        <p:grpSpPr bwMode="auto">
          <a:xfrm>
            <a:off x="1617663" y="2058988"/>
            <a:ext cx="392112" cy="1052512"/>
            <a:chOff x="1658" y="723"/>
            <a:chExt cx="247" cy="663"/>
          </a:xfrm>
        </p:grpSpPr>
        <p:sp>
          <p:nvSpPr>
            <p:cNvPr id="28681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8682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8683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56"/>
          <p:cNvGrpSpPr/>
          <p:nvPr/>
        </p:nvGrpSpPr>
        <p:grpSpPr bwMode="auto">
          <a:xfrm>
            <a:off x="3976688" y="2065338"/>
            <a:ext cx="392112" cy="1052512"/>
            <a:chOff x="1658" y="723"/>
            <a:chExt cx="247" cy="663"/>
          </a:xfrm>
        </p:grpSpPr>
        <p:sp>
          <p:nvSpPr>
            <p:cNvPr id="28685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8686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87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8" name="Text Box 64"/>
          <p:cNvSpPr txBox="1">
            <a:spLocks noChangeArrowheads="1"/>
          </p:cNvSpPr>
          <p:nvPr/>
        </p:nvSpPr>
        <p:spPr bwMode="auto">
          <a:xfrm>
            <a:off x="1549400" y="3352800"/>
            <a:ext cx="3603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11" name="Group 1056"/>
          <p:cNvGrpSpPr/>
          <p:nvPr/>
        </p:nvGrpSpPr>
        <p:grpSpPr bwMode="auto">
          <a:xfrm>
            <a:off x="6348413" y="3692525"/>
            <a:ext cx="392113" cy="1052513"/>
            <a:chOff x="1658" y="723"/>
            <a:chExt cx="247" cy="663"/>
          </a:xfrm>
        </p:grpSpPr>
        <p:sp>
          <p:nvSpPr>
            <p:cNvPr id="28690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691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692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1056"/>
          <p:cNvGrpSpPr/>
          <p:nvPr/>
        </p:nvGrpSpPr>
        <p:grpSpPr bwMode="auto">
          <a:xfrm>
            <a:off x="1866900" y="4844257"/>
            <a:ext cx="392113" cy="1052512"/>
            <a:chOff x="1658" y="723"/>
            <a:chExt cx="247" cy="663"/>
          </a:xfrm>
        </p:grpSpPr>
        <p:sp>
          <p:nvSpPr>
            <p:cNvPr id="28694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695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696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97" name="Text Box 84"/>
          <p:cNvSpPr txBox="1">
            <a:spLocks noChangeArrowheads="1"/>
          </p:cNvSpPr>
          <p:nvPr/>
        </p:nvSpPr>
        <p:spPr bwMode="auto">
          <a:xfrm>
            <a:off x="539750" y="476250"/>
            <a:ext cx="2663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E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填空题：</a:t>
            </a:r>
          </a:p>
        </p:txBody>
      </p:sp>
      <p:sp>
        <p:nvSpPr>
          <p:cNvPr id="28698" name="Rectangle 93"/>
          <p:cNvSpPr>
            <a:spLocks noChangeArrowheads="1"/>
          </p:cNvSpPr>
          <p:nvPr/>
        </p:nvSpPr>
        <p:spPr bwMode="auto">
          <a:xfrm>
            <a:off x="215900" y="31940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9" name="Rectangle 95"/>
          <p:cNvSpPr>
            <a:spLocks noChangeArrowheads="1"/>
          </p:cNvSpPr>
          <p:nvPr/>
        </p:nvSpPr>
        <p:spPr bwMode="auto">
          <a:xfrm>
            <a:off x="215900" y="31940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0" name="Rectangle 97"/>
          <p:cNvSpPr>
            <a:spLocks noChangeArrowheads="1"/>
          </p:cNvSpPr>
          <p:nvPr/>
        </p:nvSpPr>
        <p:spPr bwMode="auto">
          <a:xfrm>
            <a:off x="215900" y="31940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1" name="Rectangle 99"/>
          <p:cNvSpPr>
            <a:spLocks noChangeArrowheads="1"/>
          </p:cNvSpPr>
          <p:nvPr/>
        </p:nvSpPr>
        <p:spPr bwMode="auto">
          <a:xfrm>
            <a:off x="0" y="-182563"/>
            <a:ext cx="309563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2" name="Rectangle 101"/>
          <p:cNvSpPr>
            <a:spLocks noChangeArrowheads="1"/>
          </p:cNvSpPr>
          <p:nvPr/>
        </p:nvSpPr>
        <p:spPr bwMode="auto">
          <a:xfrm>
            <a:off x="0" y="-182563"/>
            <a:ext cx="309563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/>
        </p:nvSpPr>
        <p:spPr bwMode="auto">
          <a:xfrm>
            <a:off x="503238" y="344488"/>
            <a:ext cx="856932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000" b="1" dirty="0">
                <a:latin typeface="Times New Roman" panose="02020603050405020304" pitchFamily="18" charset="0"/>
              </a:rPr>
              <a:t>、</a:t>
            </a: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是（    ）个     。                 是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个（     ）。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个（    ）是      。   （    ）个（     ）是      。</a:t>
            </a:r>
          </a:p>
        </p:txBody>
      </p:sp>
      <p:sp>
        <p:nvSpPr>
          <p:cNvPr id="29699" name="Text Box 73"/>
          <p:cNvSpPr txBox="1">
            <a:spLocks noChangeArrowheads="1"/>
          </p:cNvSpPr>
          <p:nvPr/>
        </p:nvSpPr>
        <p:spPr bwMode="auto">
          <a:xfrm>
            <a:off x="1979613" y="841375"/>
            <a:ext cx="504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00" name="Text Box 82"/>
          <p:cNvSpPr txBox="1">
            <a:spLocks noChangeArrowheads="1"/>
          </p:cNvSpPr>
          <p:nvPr/>
        </p:nvSpPr>
        <p:spPr bwMode="auto">
          <a:xfrm>
            <a:off x="4932363" y="1993900"/>
            <a:ext cx="7921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pSp>
        <p:nvGrpSpPr>
          <p:cNvPr id="29701" name="Group 1056"/>
          <p:cNvGrpSpPr/>
          <p:nvPr/>
        </p:nvGrpSpPr>
        <p:grpSpPr bwMode="auto">
          <a:xfrm>
            <a:off x="6588125" y="1709738"/>
            <a:ext cx="392113" cy="1047750"/>
            <a:chOff x="1658" y="723"/>
            <a:chExt cx="247" cy="660"/>
          </a:xfrm>
        </p:grpSpPr>
        <p:sp>
          <p:nvSpPr>
            <p:cNvPr id="29702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endPara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3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04" name="Line 1043"/>
            <p:cNvSpPr>
              <a:spLocks noChangeShapeType="1"/>
            </p:cNvSpPr>
            <p:nvPr/>
          </p:nvSpPr>
          <p:spPr bwMode="auto">
            <a:xfrm>
              <a:off x="1662" y="105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5" name="Text Box 83"/>
          <p:cNvSpPr txBox="1">
            <a:spLocks noChangeArrowheads="1"/>
          </p:cNvSpPr>
          <p:nvPr/>
        </p:nvSpPr>
        <p:spPr bwMode="auto">
          <a:xfrm>
            <a:off x="6600825" y="2184400"/>
            <a:ext cx="504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29706" name="Group 1056"/>
          <p:cNvGrpSpPr/>
          <p:nvPr/>
        </p:nvGrpSpPr>
        <p:grpSpPr bwMode="auto">
          <a:xfrm>
            <a:off x="3132138" y="696913"/>
            <a:ext cx="392112" cy="1052512"/>
            <a:chOff x="1658" y="723"/>
            <a:chExt cx="247" cy="663"/>
          </a:xfrm>
        </p:grpSpPr>
        <p:sp>
          <p:nvSpPr>
            <p:cNvPr id="29707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9708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09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0" name="Group 1056"/>
          <p:cNvGrpSpPr/>
          <p:nvPr/>
        </p:nvGrpSpPr>
        <p:grpSpPr bwMode="auto">
          <a:xfrm>
            <a:off x="4932363" y="625475"/>
            <a:ext cx="392112" cy="1052513"/>
            <a:chOff x="1658" y="723"/>
            <a:chExt cx="247" cy="663"/>
          </a:xfrm>
        </p:grpSpPr>
        <p:sp>
          <p:nvSpPr>
            <p:cNvPr id="29711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9712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713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4" name="Group 1056"/>
          <p:cNvGrpSpPr/>
          <p:nvPr/>
        </p:nvGrpSpPr>
        <p:grpSpPr bwMode="auto">
          <a:xfrm>
            <a:off x="2986088" y="1770063"/>
            <a:ext cx="392112" cy="1052512"/>
            <a:chOff x="1658" y="723"/>
            <a:chExt cx="247" cy="663"/>
          </a:xfrm>
        </p:grpSpPr>
        <p:sp>
          <p:nvSpPr>
            <p:cNvPr id="29715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9716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9717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18" name="Group 1056"/>
          <p:cNvGrpSpPr/>
          <p:nvPr/>
        </p:nvGrpSpPr>
        <p:grpSpPr bwMode="auto">
          <a:xfrm>
            <a:off x="7740650" y="1746250"/>
            <a:ext cx="573088" cy="1052513"/>
            <a:chOff x="1613" y="723"/>
            <a:chExt cx="361" cy="663"/>
          </a:xfrm>
        </p:grpSpPr>
        <p:sp>
          <p:nvSpPr>
            <p:cNvPr id="29719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9720" name="Text Box 1042"/>
            <p:cNvSpPr txBox="1">
              <a:spLocks noChangeArrowheads="1"/>
            </p:cNvSpPr>
            <p:nvPr/>
          </p:nvSpPr>
          <p:spPr bwMode="auto">
            <a:xfrm>
              <a:off x="1613" y="723"/>
              <a:ext cx="3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9721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056"/>
          <p:cNvGrpSpPr/>
          <p:nvPr/>
        </p:nvGrpSpPr>
        <p:grpSpPr bwMode="auto">
          <a:xfrm>
            <a:off x="6980238" y="614363"/>
            <a:ext cx="392112" cy="1052512"/>
            <a:chOff x="1658" y="723"/>
            <a:chExt cx="247" cy="663"/>
          </a:xfrm>
        </p:grpSpPr>
        <p:sp>
          <p:nvSpPr>
            <p:cNvPr id="29723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9724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25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Group 1056"/>
          <p:cNvGrpSpPr/>
          <p:nvPr/>
        </p:nvGrpSpPr>
        <p:grpSpPr bwMode="auto">
          <a:xfrm>
            <a:off x="2128838" y="1725613"/>
            <a:ext cx="392112" cy="1047750"/>
            <a:chOff x="1658" y="723"/>
            <a:chExt cx="247" cy="660"/>
          </a:xfrm>
        </p:grpSpPr>
        <p:sp>
          <p:nvSpPr>
            <p:cNvPr id="29727" name="Text Box 1040"/>
            <p:cNvSpPr txBox="1">
              <a:spLocks noChangeArrowheads="1"/>
            </p:cNvSpPr>
            <p:nvPr/>
          </p:nvSpPr>
          <p:spPr bwMode="auto">
            <a:xfrm>
              <a:off x="1658" y="1018"/>
              <a:ext cx="24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9728" name="Text Box 1042"/>
            <p:cNvSpPr txBox="1">
              <a:spLocks noChangeArrowheads="1"/>
            </p:cNvSpPr>
            <p:nvPr/>
          </p:nvSpPr>
          <p:spPr bwMode="auto">
            <a:xfrm>
              <a:off x="1658" y="723"/>
              <a:ext cx="24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729" name="Line 1043"/>
            <p:cNvSpPr>
              <a:spLocks noChangeShapeType="1"/>
            </p:cNvSpPr>
            <p:nvPr/>
          </p:nvSpPr>
          <p:spPr bwMode="auto">
            <a:xfrm>
              <a:off x="1662" y="104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0" name="Rectangle 3"/>
          <p:cNvSpPr>
            <a:spLocks noGrp="1" noRot="1" noChangeArrowheads="1"/>
          </p:cNvSpPr>
          <p:nvPr/>
        </p:nvSpPr>
        <p:spPr bwMode="auto">
          <a:xfrm>
            <a:off x="503238" y="2822575"/>
            <a:ext cx="80629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 dirty="0"/>
              <a:t>4</a:t>
            </a:r>
            <a:r>
              <a:rPr lang="zh-CN" altLang="en-US" sz="2800" b="1" dirty="0"/>
              <a:t>、在分数     （</a:t>
            </a:r>
            <a:r>
              <a:rPr lang="en-US" altLang="zh-CN" sz="2800" b="1" i="1" dirty="0"/>
              <a:t>b</a:t>
            </a:r>
            <a:r>
              <a:rPr lang="zh-CN" altLang="en-US" sz="2800" b="1" dirty="0"/>
              <a:t>≠</a:t>
            </a:r>
            <a:r>
              <a:rPr lang="en-US" altLang="zh-CN" sz="2800" b="1" dirty="0"/>
              <a:t>0</a:t>
            </a:r>
            <a:r>
              <a:rPr lang="zh-CN" altLang="en-US" sz="2800" b="1" dirty="0"/>
              <a:t>）中，当</a:t>
            </a:r>
            <a:r>
              <a:rPr lang="en-US" altLang="zh-CN" sz="2800" b="1" dirty="0"/>
              <a:t>a(        )b</a:t>
            </a:r>
            <a:r>
              <a:rPr lang="zh-CN" altLang="en-US" sz="2800" b="1" dirty="0"/>
              <a:t>时，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/>
              <a:t>     是真分数；当</a:t>
            </a:r>
            <a:r>
              <a:rPr lang="en-US" altLang="zh-CN" sz="2800" b="1" dirty="0"/>
              <a:t>a(        )b</a:t>
            </a:r>
            <a:r>
              <a:rPr lang="zh-CN" altLang="en-US" sz="2800" b="1" dirty="0"/>
              <a:t>时，     是假分数；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/>
              <a:t>     当</a:t>
            </a:r>
            <a:r>
              <a:rPr lang="en-US" altLang="zh-CN" sz="2800" b="1" dirty="0"/>
              <a:t>a(          )b</a:t>
            </a:r>
            <a:r>
              <a:rPr lang="zh-CN" altLang="en-US" sz="2800" b="1" dirty="0"/>
              <a:t>时，     ＝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； 当</a:t>
            </a:r>
            <a:r>
              <a:rPr lang="en-US" altLang="zh-CN" sz="2800" b="1" dirty="0"/>
              <a:t>a</a:t>
            </a:r>
            <a:r>
              <a:rPr lang="zh-CN" altLang="en-US" sz="2800" b="1" dirty="0"/>
              <a:t>是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的 （          ）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/>
              <a:t>     时，        等于非</a:t>
            </a:r>
            <a:r>
              <a:rPr lang="en-US" altLang="zh-CN" sz="2800" b="1" dirty="0"/>
              <a:t>0</a:t>
            </a:r>
            <a:r>
              <a:rPr lang="zh-CN" altLang="en-US" sz="2800" b="1" dirty="0"/>
              <a:t>的整数。</a:t>
            </a:r>
          </a:p>
        </p:txBody>
      </p:sp>
      <p:sp>
        <p:nvSpPr>
          <p:cNvPr id="29731" name="Text Box 14"/>
          <p:cNvSpPr txBox="1">
            <a:spLocks noChangeArrowheads="1"/>
          </p:cNvSpPr>
          <p:nvPr/>
        </p:nvSpPr>
        <p:spPr bwMode="auto">
          <a:xfrm>
            <a:off x="5399088" y="2790825"/>
            <a:ext cx="647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FF3300"/>
                </a:solidFill>
                <a:latin typeface="Comic Sans MS" panose="030F0702030302020204" pitchFamily="66" charset="0"/>
              </a:rPr>
              <a:t>＜</a:t>
            </a:r>
          </a:p>
        </p:txBody>
      </p:sp>
      <p:sp>
        <p:nvSpPr>
          <p:cNvPr id="29732" name="Text Box 15"/>
          <p:cNvSpPr txBox="1">
            <a:spLocks noChangeArrowheads="1"/>
          </p:cNvSpPr>
          <p:nvPr/>
        </p:nvSpPr>
        <p:spPr bwMode="auto">
          <a:xfrm>
            <a:off x="3565525" y="3702050"/>
            <a:ext cx="71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4000" b="1">
                <a:solidFill>
                  <a:srgbClr val="FF3300"/>
                </a:solidFill>
                <a:latin typeface="宋体" panose="02010600030101010101" pitchFamily="2" charset="-122"/>
              </a:rPr>
              <a:t>≥</a:t>
            </a:r>
          </a:p>
        </p:txBody>
      </p:sp>
      <p:sp>
        <p:nvSpPr>
          <p:cNvPr id="29733" name="Text Box 16"/>
          <p:cNvSpPr txBox="1">
            <a:spLocks noChangeArrowheads="1"/>
          </p:cNvSpPr>
          <p:nvPr/>
        </p:nvSpPr>
        <p:spPr bwMode="auto">
          <a:xfrm>
            <a:off x="1868488" y="4592638"/>
            <a:ext cx="647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4400" b="1">
                <a:solidFill>
                  <a:srgbClr val="FF3300"/>
                </a:solidFill>
                <a:latin typeface="Comic Sans MS" panose="030F0702030302020204" pitchFamily="66" charset="0"/>
              </a:rPr>
              <a:t>＝</a:t>
            </a:r>
          </a:p>
        </p:txBody>
      </p:sp>
      <p:sp>
        <p:nvSpPr>
          <p:cNvPr id="29734" name="Text Box 18"/>
          <p:cNvSpPr txBox="1">
            <a:spLocks noChangeArrowheads="1"/>
          </p:cNvSpPr>
          <p:nvPr/>
        </p:nvSpPr>
        <p:spPr bwMode="auto">
          <a:xfrm>
            <a:off x="7234238" y="4576763"/>
            <a:ext cx="12239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FF3300"/>
                </a:solidFill>
                <a:latin typeface="Comic Sans MS" panose="030F0702030302020204" pitchFamily="66" charset="0"/>
              </a:rPr>
              <a:t>倍数</a:t>
            </a:r>
          </a:p>
        </p:txBody>
      </p:sp>
      <p:graphicFrame>
        <p:nvGraphicFramePr>
          <p:cNvPr id="29735" name="Object 6"/>
          <p:cNvGraphicFramePr>
            <a:graphicFrameLocks noChangeAspect="1"/>
          </p:cNvGraphicFramePr>
          <p:nvPr/>
        </p:nvGraphicFramePr>
        <p:xfrm>
          <a:off x="1724025" y="5095875"/>
          <a:ext cx="56356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r:id="rId3" imgW="152400" imgH="393700" progId="Equation.3">
                  <p:embed/>
                </p:oleObj>
              </mc:Choice>
              <mc:Fallback>
                <p:oleObj r:id="rId3" imgW="1524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5095875"/>
                        <a:ext cx="56356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6" name="Object 2"/>
          <p:cNvGraphicFramePr>
            <a:graphicFrameLocks noChangeAspect="1"/>
          </p:cNvGraphicFramePr>
          <p:nvPr/>
        </p:nvGraphicFramePr>
        <p:xfrm>
          <a:off x="2281238" y="2466975"/>
          <a:ext cx="3587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r:id="rId5" imgW="152400" imgH="393700" progId="Equation.3">
                  <p:embed/>
                </p:oleObj>
              </mc:Choice>
              <mc:Fallback>
                <p:oleObj r:id="rId5" imgW="1524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2466975"/>
                        <a:ext cx="3587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7" name="Object 4"/>
          <p:cNvGraphicFramePr>
            <a:graphicFrameLocks noChangeAspect="1"/>
          </p:cNvGraphicFramePr>
          <p:nvPr/>
        </p:nvGraphicFramePr>
        <p:xfrm>
          <a:off x="5121275" y="3430588"/>
          <a:ext cx="7207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r:id="rId7" imgW="152400" imgH="393700" progId="Equation.3">
                  <p:embed/>
                </p:oleObj>
              </mc:Choice>
              <mc:Fallback>
                <p:oleObj r:id="rId7" imgW="152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3430588"/>
                        <a:ext cx="7207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8" name="Object 5"/>
          <p:cNvGraphicFramePr>
            <a:graphicFrameLocks noChangeAspect="1"/>
          </p:cNvGraphicFramePr>
          <p:nvPr/>
        </p:nvGraphicFramePr>
        <p:xfrm>
          <a:off x="3709988" y="4176713"/>
          <a:ext cx="4318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r:id="rId9" imgW="152400" imgH="393700" progId="Equation.3">
                  <p:embed/>
                </p:oleObj>
              </mc:Choice>
              <mc:Fallback>
                <p:oleObj r:id="rId9" imgW="1524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4176713"/>
                        <a:ext cx="43180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5" grpId="0"/>
      <p:bldP spid="29731" grpId="0"/>
      <p:bldP spid="29732" grpId="0"/>
      <p:bldP spid="29733" grpId="0"/>
      <p:bldP spid="297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W_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44525"/>
            <a:ext cx="112871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36625" y="644525"/>
            <a:ext cx="79914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分母是2、3、4、5的真分数分别有几个？真分数的个数与它的分母有什么关系？分母是6的真分数有几个？分母是10的呢？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38275" y="3213100"/>
            <a:ext cx="898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分母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901950" y="3244850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5763" y="4402138"/>
            <a:ext cx="1971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真分数个数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914650" y="4402138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19525" y="3244850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819525" y="4402138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733925" y="3244850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733925" y="4402138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648325" y="3244850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648325" y="4402138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886075" y="3168650"/>
            <a:ext cx="38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800475" y="3168650"/>
            <a:ext cx="38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714875" y="3168650"/>
            <a:ext cx="38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5643563" y="3168650"/>
            <a:ext cx="38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6562725" y="3244850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562725" y="4387850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477125" y="3244850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553325" y="4387850"/>
            <a:ext cx="361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6588125" y="3141663"/>
            <a:ext cx="38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7524750" y="3141663"/>
            <a:ext cx="492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4" name="Text Box 18"/>
          <p:cNvSpPr txBox="1">
            <a:spLocks noChangeArrowheads="1"/>
          </p:cNvSpPr>
          <p:nvPr/>
        </p:nvSpPr>
        <p:spPr bwMode="auto">
          <a:xfrm>
            <a:off x="385763" y="5580063"/>
            <a:ext cx="6202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真分数的个数总比分母小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  <p:bldP spid="30733" grpId="0"/>
      <p:bldP spid="30734" grpId="0" bldLvl="0"/>
      <p:bldP spid="30735" grpId="0" bldLvl="0"/>
      <p:bldP spid="30736" grpId="0" bldLvl="0"/>
      <p:bldP spid="30737" grpId="0" bldLvl="0"/>
      <p:bldP spid="30738" grpId="0"/>
      <p:bldP spid="30739" grpId="0"/>
      <p:bldP spid="30740" grpId="0"/>
      <p:bldP spid="30741" grpId="0"/>
      <p:bldP spid="30742" grpId="0" bldLvl="0"/>
      <p:bldP spid="30743" grpId="0" bldLvl="0"/>
      <p:bldP spid="307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51054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684213" y="1050925"/>
            <a:ext cx="617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/>
              <a:t>导入：图中阴影部分改如何表示呢？</a:t>
            </a:r>
          </a:p>
        </p:txBody>
      </p:sp>
      <p:grpSp>
        <p:nvGrpSpPr>
          <p:cNvPr id="16387" name="组合 1"/>
          <p:cNvGrpSpPr/>
          <p:nvPr/>
        </p:nvGrpSpPr>
        <p:grpSpPr bwMode="auto">
          <a:xfrm>
            <a:off x="1116013" y="2417763"/>
            <a:ext cx="6624637" cy="1836737"/>
            <a:chOff x="1418" y="2791"/>
            <a:chExt cx="10432" cy="2892"/>
          </a:xfrm>
        </p:grpSpPr>
        <p:sp>
          <p:nvSpPr>
            <p:cNvPr id="3" name="椭圆 2"/>
            <p:cNvSpPr/>
            <p:nvPr/>
          </p:nvSpPr>
          <p:spPr bwMode="auto">
            <a:xfrm>
              <a:off x="1418" y="2791"/>
              <a:ext cx="2605" cy="261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389" name="直接连接符 4"/>
            <p:cNvCxnSpPr>
              <a:cxnSpLocks noChangeShapeType="1"/>
              <a:stCxn id="3" idx="2"/>
              <a:endCxn id="3" idx="6"/>
            </p:cNvCxnSpPr>
            <p:nvPr/>
          </p:nvCxnSpPr>
          <p:spPr bwMode="auto">
            <a:xfrm>
              <a:off x="1417" y="4208"/>
              <a:ext cx="2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0" name="直接连接符 7"/>
            <p:cNvCxnSpPr>
              <a:cxnSpLocks noChangeShapeType="1"/>
              <a:stCxn id="3" idx="2"/>
              <a:endCxn id="3" idx="6"/>
            </p:cNvCxnSpPr>
            <p:nvPr/>
          </p:nvCxnSpPr>
          <p:spPr bwMode="auto">
            <a:xfrm>
              <a:off x="2722" y="2790"/>
              <a:ext cx="0" cy="2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饼形 31"/>
            <p:cNvSpPr/>
            <p:nvPr/>
          </p:nvSpPr>
          <p:spPr bwMode="auto">
            <a:xfrm>
              <a:off x="1508" y="3003"/>
              <a:ext cx="2477" cy="2402"/>
            </a:xfrm>
            <a:prstGeom prst="pie">
              <a:avLst>
                <a:gd name="adj1" fmla="val 77166"/>
                <a:gd name="adj2" fmla="val 5400005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5273" y="2791"/>
              <a:ext cx="2607" cy="261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饼形 34"/>
            <p:cNvSpPr/>
            <p:nvPr/>
          </p:nvSpPr>
          <p:spPr bwMode="auto">
            <a:xfrm>
              <a:off x="5273" y="2791"/>
              <a:ext cx="2607" cy="2610"/>
            </a:xfrm>
            <a:prstGeom prst="pie">
              <a:avLst>
                <a:gd name="adj1" fmla="val 20616351"/>
                <a:gd name="adj2" fmla="val 11965770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394" name="直接连接符 39"/>
            <p:cNvCxnSpPr>
              <a:cxnSpLocks noChangeShapeType="1"/>
              <a:stCxn id="3" idx="2"/>
              <a:endCxn id="3" idx="6"/>
            </p:cNvCxnSpPr>
            <p:nvPr/>
          </p:nvCxnSpPr>
          <p:spPr bwMode="auto">
            <a:xfrm>
              <a:off x="6576" y="4038"/>
              <a:ext cx="0" cy="1362"/>
            </a:xfrm>
            <a:prstGeom prst="line">
              <a:avLst/>
            </a:prstGeom>
            <a:noFill/>
            <a:ln w="28575">
              <a:solidFill>
                <a:srgbClr val="3C8C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椭圆 44"/>
            <p:cNvSpPr/>
            <p:nvPr/>
          </p:nvSpPr>
          <p:spPr bwMode="auto">
            <a:xfrm>
              <a:off x="9240" y="2906"/>
              <a:ext cx="2610" cy="260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饼形 43"/>
            <p:cNvSpPr/>
            <p:nvPr/>
          </p:nvSpPr>
          <p:spPr bwMode="auto">
            <a:xfrm>
              <a:off x="9240" y="2906"/>
              <a:ext cx="2610" cy="2607"/>
            </a:xfrm>
            <a:prstGeom prst="pie">
              <a:avLst>
                <a:gd name="adj1" fmla="val 19500452"/>
                <a:gd name="adj2" fmla="val 1735151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397" name="直接连接符 51"/>
            <p:cNvCxnSpPr>
              <a:cxnSpLocks noChangeShapeType="1"/>
              <a:stCxn id="3" idx="2"/>
              <a:endCxn id="3" idx="6"/>
            </p:cNvCxnSpPr>
            <p:nvPr/>
          </p:nvCxnSpPr>
          <p:spPr bwMode="auto">
            <a:xfrm>
              <a:off x="10545" y="2905"/>
              <a:ext cx="0" cy="2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8" name="直接连接符 56"/>
            <p:cNvCxnSpPr>
              <a:cxnSpLocks noChangeShapeType="1"/>
              <a:stCxn id="3" idx="2"/>
              <a:endCxn id="3" idx="6"/>
            </p:cNvCxnSpPr>
            <p:nvPr/>
          </p:nvCxnSpPr>
          <p:spPr bwMode="auto">
            <a:xfrm>
              <a:off x="9355" y="3585"/>
              <a:ext cx="2267" cy="1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9" name="直接连接符 59"/>
            <p:cNvCxnSpPr>
              <a:cxnSpLocks noChangeShapeType="1"/>
              <a:stCxn id="3" idx="2"/>
              <a:endCxn id="3" idx="6"/>
            </p:cNvCxnSpPr>
            <p:nvPr/>
          </p:nvCxnSpPr>
          <p:spPr bwMode="auto">
            <a:xfrm flipV="1">
              <a:off x="9467" y="3473"/>
              <a:ext cx="2155" cy="1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0" name="文本框 1"/>
            <p:cNvSpPr txBox="1">
              <a:spLocks noChangeArrowheads="1"/>
            </p:cNvSpPr>
            <p:nvPr/>
          </p:nvSpPr>
          <p:spPr bwMode="auto">
            <a:xfrm>
              <a:off x="6480" y="4798"/>
              <a:ext cx="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aphicFrame>
          <p:nvGraphicFramePr>
            <p:cNvPr id="16401" name="对象 3"/>
            <p:cNvGraphicFramePr>
              <a:graphicFrameLocks noChangeAspect="1"/>
            </p:cNvGraphicFramePr>
            <p:nvPr/>
          </p:nvGraphicFramePr>
          <p:xfrm>
            <a:off x="7100" y="5343"/>
            <a:ext cx="200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0" r:id="rId3" imgW="127000" imgH="215265" progId="Equation.3">
                    <p:embed/>
                  </p:oleObj>
                </mc:Choice>
                <mc:Fallback>
                  <p:oleObj r:id="rId3" imgW="127000" imgH="215265" progId="Equation.3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0" y="5343"/>
                          <a:ext cx="200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02" name="TextBox 28"/>
          <p:cNvSpPr txBox="1">
            <a:spLocks noChangeArrowheads="1"/>
          </p:cNvSpPr>
          <p:nvPr/>
        </p:nvSpPr>
        <p:spPr bwMode="auto">
          <a:xfrm>
            <a:off x="1116013" y="4578350"/>
            <a:ext cx="7056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800" b="1" dirty="0"/>
              <a:t>我们将一起来学习用分数表示上面的图形阴影部分。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/>
          <p:cNvSpPr txBox="1">
            <a:spLocks noChangeArrowheads="1"/>
          </p:cNvSpPr>
          <p:nvPr/>
        </p:nvSpPr>
        <p:spPr bwMode="auto">
          <a:xfrm>
            <a:off x="215900" y="1316038"/>
            <a:ext cx="88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（1）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12750" y="501650"/>
            <a:ext cx="776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用分数表示下面图中的涂色部分。</a:t>
            </a:r>
            <a:endParaRPr lang="zh-CN" alt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2995613" y="3333750"/>
            <a:ext cx="6240462" cy="1268413"/>
            <a:chOff x="1907704" y="773463"/>
            <a:chExt cx="6242000" cy="1268774"/>
          </a:xfrm>
        </p:grpSpPr>
        <p:sp>
          <p:nvSpPr>
            <p:cNvPr id="24" name="圆角矩形标注 23"/>
            <p:cNvSpPr/>
            <p:nvPr/>
          </p:nvSpPr>
          <p:spPr>
            <a:xfrm>
              <a:off x="1990274" y="1518213"/>
              <a:ext cx="4968511" cy="522436"/>
            </a:xfrm>
            <a:prstGeom prst="wedgeRoundRectCallout">
              <a:avLst>
                <a:gd name="adj1" fmla="val 57721"/>
                <a:gd name="adj2" fmla="val -16895"/>
                <a:gd name="adj3" fmla="val 16667"/>
              </a:avLst>
            </a:prstGeom>
            <a:solidFill>
              <a:srgbClr val="EDECA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14" name="TextBox 25"/>
            <p:cNvSpPr txBox="1">
              <a:spLocks noChangeArrowheads="1"/>
            </p:cNvSpPr>
            <p:nvPr/>
          </p:nvSpPr>
          <p:spPr bwMode="auto">
            <a:xfrm>
              <a:off x="1907704" y="1518213"/>
              <a:ext cx="5246393" cy="52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比较两组分数，你发现了什么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？</a:t>
              </a:r>
            </a:p>
          </p:txBody>
        </p:sp>
        <p:pic>
          <p:nvPicPr>
            <p:cNvPr id="17415" name="图片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062125" y="773463"/>
              <a:ext cx="1087579" cy="126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2"/>
          <p:cNvGrpSpPr/>
          <p:nvPr/>
        </p:nvGrpSpPr>
        <p:grpSpPr bwMode="auto">
          <a:xfrm>
            <a:off x="-7938" y="4244975"/>
            <a:ext cx="4127501" cy="1204913"/>
            <a:chOff x="154344" y="4192346"/>
            <a:chExt cx="4128334" cy="1204716"/>
          </a:xfrm>
        </p:grpSpPr>
        <p:sp>
          <p:nvSpPr>
            <p:cNvPr id="34" name="云形标注 33"/>
            <p:cNvSpPr/>
            <p:nvPr/>
          </p:nvSpPr>
          <p:spPr>
            <a:xfrm>
              <a:off x="865689" y="4573284"/>
              <a:ext cx="2819969" cy="823778"/>
            </a:xfrm>
            <a:prstGeom prst="cloudCallout">
              <a:avLst>
                <a:gd name="adj1" fmla="val -52339"/>
                <a:gd name="adj2" fmla="val 44901"/>
              </a:avLst>
            </a:prstGeom>
            <a:solidFill>
              <a:srgbClr val="99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</a:endParaRPr>
            </a:p>
          </p:txBody>
        </p:sp>
        <p:sp>
          <p:nvSpPr>
            <p:cNvPr id="17418" name="矩形 1"/>
            <p:cNvSpPr>
              <a:spLocks noChangeArrowheads="1"/>
            </p:cNvSpPr>
            <p:nvPr/>
          </p:nvSpPr>
          <p:spPr bwMode="auto">
            <a:xfrm>
              <a:off x="932893" y="4577944"/>
              <a:ext cx="3349785" cy="76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）组的分数分子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比分母小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pic>
          <p:nvPicPr>
            <p:cNvPr id="17419" name="图片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54344" y="4192346"/>
              <a:ext cx="868573" cy="117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42"/>
          <p:cNvGrpSpPr/>
          <p:nvPr/>
        </p:nvGrpSpPr>
        <p:grpSpPr bwMode="auto">
          <a:xfrm>
            <a:off x="5265738" y="4649788"/>
            <a:ext cx="3765550" cy="1447800"/>
            <a:chOff x="4999266" y="3839129"/>
            <a:chExt cx="3766535" cy="1446262"/>
          </a:xfrm>
        </p:grpSpPr>
        <p:sp>
          <p:nvSpPr>
            <p:cNvPr id="44" name="云形标注 43"/>
            <p:cNvSpPr/>
            <p:nvPr/>
          </p:nvSpPr>
          <p:spPr>
            <a:xfrm>
              <a:off x="4999266" y="3881945"/>
              <a:ext cx="2742329" cy="759605"/>
            </a:xfrm>
            <a:prstGeom prst="cloudCallout">
              <a:avLst>
                <a:gd name="adj1" fmla="val 59386"/>
                <a:gd name="adj2" fmla="val 26714"/>
              </a:avLst>
            </a:prstGeom>
            <a:solidFill>
              <a:srgbClr val="99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2" name="TextBox 64"/>
            <p:cNvSpPr txBox="1">
              <a:spLocks noChangeArrowheads="1"/>
            </p:cNvSpPr>
            <p:nvPr/>
          </p:nvSpPr>
          <p:spPr bwMode="auto">
            <a:xfrm>
              <a:off x="5083108" y="3839129"/>
              <a:ext cx="2470161" cy="82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）组的分数都</a:t>
              </a:r>
            </a:p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比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小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  <p:pic>
          <p:nvPicPr>
            <p:cNvPr id="17423" name="图片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821823" y="3975526"/>
              <a:ext cx="943978" cy="130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83"/>
          <p:cNvGrpSpPr/>
          <p:nvPr/>
        </p:nvGrpSpPr>
        <p:grpSpPr bwMode="auto">
          <a:xfrm>
            <a:off x="85725" y="5397500"/>
            <a:ext cx="7075488" cy="1190625"/>
            <a:chOff x="-234941" y="5530481"/>
            <a:chExt cx="6725661" cy="1189986"/>
          </a:xfrm>
        </p:grpSpPr>
        <p:grpSp>
          <p:nvGrpSpPr>
            <p:cNvPr id="17425" name="组合 46"/>
            <p:cNvGrpSpPr/>
            <p:nvPr/>
          </p:nvGrpSpPr>
          <p:grpSpPr bwMode="auto">
            <a:xfrm>
              <a:off x="-234941" y="5591425"/>
              <a:ext cx="6725661" cy="1129042"/>
              <a:chOff x="3681074" y="3804438"/>
              <a:chExt cx="6725653" cy="1127972"/>
            </a:xfrm>
          </p:grpSpPr>
          <p:sp>
            <p:nvSpPr>
              <p:cNvPr id="48" name="云形标注 47"/>
              <p:cNvSpPr/>
              <p:nvPr/>
            </p:nvSpPr>
            <p:spPr>
              <a:xfrm>
                <a:off x="4722290" y="3803787"/>
                <a:ext cx="5684437" cy="959013"/>
              </a:xfrm>
              <a:prstGeom prst="cloudCallout">
                <a:avLst>
                  <a:gd name="adj1" fmla="val -55533"/>
                  <a:gd name="adj2" fmla="val 28981"/>
                </a:avLst>
              </a:prstGeom>
              <a:solidFill>
                <a:srgbClr val="99FF99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TextBox 68"/>
              <p:cNvSpPr txBox="1">
                <a:spLocks noChangeArrowheads="1"/>
              </p:cNvSpPr>
              <p:nvPr/>
            </p:nvSpPr>
            <p:spPr bwMode="auto">
              <a:xfrm>
                <a:off x="5271641" y="3881793"/>
                <a:ext cx="4841118" cy="821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组的分数中，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的分子</a:t>
                </a:r>
                <a:r>
                  <a:rPr lang="zh-CN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和分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母相等，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zh-CN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其他两个分数的分子大于分母。</a:t>
                </a:r>
              </a:p>
            </p:txBody>
          </p:sp>
          <p:pic>
            <p:nvPicPr>
              <p:cNvPr id="17428" name="图片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81074" y="3804438"/>
                <a:ext cx="866561" cy="1127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29" name="Group 12"/>
            <p:cNvGrpSpPr/>
            <p:nvPr/>
          </p:nvGrpSpPr>
          <p:grpSpPr bwMode="auto">
            <a:xfrm>
              <a:off x="3454160" y="5530481"/>
              <a:ext cx="388937" cy="728662"/>
              <a:chOff x="-67" y="126"/>
              <a:chExt cx="245" cy="459"/>
            </a:xfrm>
          </p:grpSpPr>
          <p:sp>
            <p:nvSpPr>
              <p:cNvPr id="17430" name="Text Box 13"/>
              <p:cNvSpPr txBox="1">
                <a:spLocks noChangeArrowheads="1"/>
              </p:cNvSpPr>
              <p:nvPr/>
            </p:nvSpPr>
            <p:spPr bwMode="auto">
              <a:xfrm>
                <a:off x="-58" y="126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7431" name="Line 14"/>
              <p:cNvSpPr>
                <a:spLocks noChangeShapeType="1"/>
              </p:cNvSpPr>
              <p:nvPr/>
            </p:nvSpPr>
            <p:spPr bwMode="auto">
              <a:xfrm flipV="1">
                <a:off x="-62" y="354"/>
                <a:ext cx="240" cy="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" name="Text Box 15"/>
              <p:cNvSpPr txBox="1">
                <a:spLocks noChangeArrowheads="1"/>
              </p:cNvSpPr>
              <p:nvPr/>
            </p:nvSpPr>
            <p:spPr bwMode="auto">
              <a:xfrm>
                <a:off x="-67" y="297"/>
                <a:ext cx="2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17433" name="组合 82"/>
          <p:cNvGrpSpPr/>
          <p:nvPr/>
        </p:nvGrpSpPr>
        <p:grpSpPr bwMode="auto">
          <a:xfrm>
            <a:off x="1211263" y="2303463"/>
            <a:ext cx="7242175" cy="1165225"/>
            <a:chOff x="1211385" y="2708920"/>
            <a:chExt cx="7241780" cy="1165222"/>
          </a:xfrm>
        </p:grpSpPr>
        <p:sp>
          <p:nvSpPr>
            <p:cNvPr id="17434" name="AutoShape 7"/>
            <p:cNvSpPr/>
            <p:nvPr/>
          </p:nvSpPr>
          <p:spPr bwMode="auto">
            <a:xfrm rot="-5412885">
              <a:off x="3902841" y="3136782"/>
              <a:ext cx="122238" cy="1222308"/>
            </a:xfrm>
            <a:prstGeom prst="leftBrace">
              <a:avLst>
                <a:gd name="adj1" fmla="val 83190"/>
                <a:gd name="adj2" fmla="val 52722"/>
              </a:avLst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5" name="AutoShape 8"/>
            <p:cNvSpPr/>
            <p:nvPr/>
          </p:nvSpPr>
          <p:spPr bwMode="auto">
            <a:xfrm rot="16187115" flipV="1">
              <a:off x="7202274" y="2774057"/>
              <a:ext cx="187325" cy="2012840"/>
            </a:xfrm>
            <a:prstGeom prst="leftBrace">
              <a:avLst>
                <a:gd name="adj1" fmla="val 159934"/>
                <a:gd name="adj2" fmla="val 48199"/>
              </a:avLst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36" name="组合 80"/>
            <p:cNvGrpSpPr/>
            <p:nvPr/>
          </p:nvGrpSpPr>
          <p:grpSpPr bwMode="auto">
            <a:xfrm>
              <a:off x="1211385" y="2708920"/>
              <a:ext cx="7241780" cy="1023885"/>
              <a:chOff x="1211385" y="2708920"/>
              <a:chExt cx="7241780" cy="1023885"/>
            </a:xfrm>
          </p:grpSpPr>
          <p:sp>
            <p:nvSpPr>
              <p:cNvPr id="17437" name="AutoShape 12"/>
              <p:cNvSpPr>
                <a:spLocks noChangeArrowheads="1"/>
              </p:cNvSpPr>
              <p:nvPr/>
            </p:nvSpPr>
            <p:spPr bwMode="auto">
              <a:xfrm>
                <a:off x="2874994" y="2718445"/>
                <a:ext cx="979434" cy="979485"/>
              </a:xfrm>
              <a:prstGeom prst="flowChartOr">
                <a:avLst/>
              </a:prstGeom>
              <a:solidFill>
                <a:srgbClr val="00B0F0"/>
              </a:solidFill>
              <a:ln w="9525">
                <a:solidFill>
                  <a:srgbClr val="0070C0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38" name="AutoShape 12"/>
              <p:cNvSpPr>
                <a:spLocks noChangeArrowheads="1"/>
              </p:cNvSpPr>
              <p:nvPr/>
            </p:nvSpPr>
            <p:spPr bwMode="auto">
              <a:xfrm>
                <a:off x="1211385" y="2718445"/>
                <a:ext cx="977847" cy="979485"/>
              </a:xfrm>
              <a:prstGeom prst="flowChartOr">
                <a:avLst/>
              </a:prstGeom>
              <a:solidFill>
                <a:srgbClr val="00B0F0"/>
              </a:solidFill>
              <a:ln w="9525">
                <a:solidFill>
                  <a:srgbClr val="0070C0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439" name="组合 17"/>
              <p:cNvGrpSpPr/>
              <p:nvPr/>
            </p:nvGrpSpPr>
            <p:grpSpPr bwMode="auto">
              <a:xfrm>
                <a:off x="4067911" y="2735907"/>
                <a:ext cx="985019" cy="996898"/>
                <a:chOff x="3409430" y="849094"/>
                <a:chExt cx="1227786" cy="1242593"/>
              </a:xfrm>
            </p:grpSpPr>
            <p:sp>
              <p:nvSpPr>
                <p:cNvPr id="17440" name="AutoShape 12"/>
                <p:cNvSpPr>
                  <a:spLocks noChangeArrowheads="1"/>
                </p:cNvSpPr>
                <p:nvPr/>
              </p:nvSpPr>
              <p:spPr bwMode="auto">
                <a:xfrm>
                  <a:off x="3409430" y="872778"/>
                  <a:ext cx="1220826" cy="1218909"/>
                </a:xfrm>
                <a:prstGeom prst="flowChartOr">
                  <a:avLst/>
                </a:prstGeom>
                <a:solidFill>
                  <a:srgbClr val="00B0F0"/>
                </a:solidFill>
                <a:ln w="9525">
                  <a:solidFill>
                    <a:srgbClr val="0070C0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 typeface="Arial" panose="020B0604020202020204" pitchFamily="34" charset="0"/>
                    <a:buNone/>
                  </a:pPr>
                  <a:endPara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" name="饼形 3"/>
                <p:cNvSpPr/>
                <p:nvPr/>
              </p:nvSpPr>
              <p:spPr>
                <a:xfrm>
                  <a:off x="3448043" y="849094"/>
                  <a:ext cx="1189167" cy="1207037"/>
                </a:xfrm>
                <a:prstGeom prst="pie">
                  <a:avLst>
                    <a:gd name="adj1" fmla="val 85734"/>
                    <a:gd name="adj2" fmla="val 5400003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42" name="组合 16"/>
              <p:cNvGrpSpPr/>
              <p:nvPr/>
            </p:nvGrpSpPr>
            <p:grpSpPr bwMode="auto">
              <a:xfrm>
                <a:off x="6140776" y="2725975"/>
                <a:ext cx="1016290" cy="987046"/>
                <a:chOff x="5522794" y="927241"/>
                <a:chExt cx="1266765" cy="1230313"/>
              </a:xfrm>
            </p:grpSpPr>
            <p:sp>
              <p:nvSpPr>
                <p:cNvPr id="5" name="流程图: 联系 4"/>
                <p:cNvSpPr/>
                <p:nvPr/>
              </p:nvSpPr>
              <p:spPr>
                <a:xfrm>
                  <a:off x="5522204" y="927748"/>
                  <a:ext cx="1268314" cy="1230782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7444" name="组合 15"/>
                <p:cNvGrpSpPr/>
                <p:nvPr/>
              </p:nvGrpSpPr>
              <p:grpSpPr bwMode="auto">
                <a:xfrm>
                  <a:off x="5522794" y="927241"/>
                  <a:ext cx="1266765" cy="1230313"/>
                  <a:chOff x="5522794" y="927241"/>
                  <a:chExt cx="1266765" cy="1230313"/>
                </a:xfrm>
              </p:grpSpPr>
              <p:cxnSp>
                <p:nvCxnSpPr>
                  <p:cNvPr id="7" name="直接连接符 6"/>
                  <p:cNvCxnSpPr>
                    <a:stCxn id="5" idx="1"/>
                    <a:endCxn id="5" idx="5"/>
                  </p:cNvCxnSpPr>
                  <p:nvPr/>
                </p:nvCxnSpPr>
                <p:spPr>
                  <a:xfrm>
                    <a:off x="5708197" y="1107815"/>
                    <a:ext cx="896328" cy="870649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接连接符 8"/>
                  <p:cNvCxnSpPr>
                    <a:stCxn id="5" idx="0"/>
                    <a:endCxn id="5" idx="5"/>
                  </p:cNvCxnSpPr>
                  <p:nvPr/>
                </p:nvCxnSpPr>
                <p:spPr>
                  <a:xfrm flipH="1">
                    <a:off x="6155372" y="927748"/>
                    <a:ext cx="1979" cy="1230782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>
                    <a:stCxn id="5" idx="7"/>
                    <a:endCxn id="5" idx="3"/>
                  </p:cNvCxnSpPr>
                  <p:nvPr/>
                </p:nvCxnSpPr>
                <p:spPr>
                  <a:xfrm flipH="1">
                    <a:off x="5708197" y="1107815"/>
                    <a:ext cx="896328" cy="870649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>
                    <a:stCxn id="5" idx="6"/>
                    <a:endCxn id="5" idx="2"/>
                  </p:cNvCxnSpPr>
                  <p:nvPr/>
                </p:nvCxnSpPr>
                <p:spPr>
                  <a:xfrm flipH="1">
                    <a:off x="5522204" y="1543140"/>
                    <a:ext cx="1268314" cy="0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449" name="组合 4105"/>
              <p:cNvGrpSpPr/>
              <p:nvPr/>
            </p:nvGrpSpPr>
            <p:grpSpPr bwMode="auto">
              <a:xfrm>
                <a:off x="7434361" y="2708920"/>
                <a:ext cx="1018804" cy="993003"/>
                <a:chOff x="6975749" y="1683419"/>
                <a:chExt cx="1269898" cy="1237738"/>
              </a:xfrm>
            </p:grpSpPr>
            <p:sp>
              <p:nvSpPr>
                <p:cNvPr id="74" name="流程图: 联系 73"/>
                <p:cNvSpPr/>
                <p:nvPr/>
              </p:nvSpPr>
              <p:spPr>
                <a:xfrm>
                  <a:off x="6975356" y="1683419"/>
                  <a:ext cx="1266333" cy="1230782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饼形 18"/>
                <p:cNvSpPr/>
                <p:nvPr/>
              </p:nvSpPr>
              <p:spPr>
                <a:xfrm rot="18851822">
                  <a:off x="7016877" y="1693344"/>
                  <a:ext cx="1226824" cy="1230718"/>
                </a:xfrm>
                <a:prstGeom prst="pie">
                  <a:avLst>
                    <a:gd name="adj1" fmla="val 0"/>
                    <a:gd name="adj2" fmla="val 8122593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452" name="组合 74"/>
                <p:cNvGrpSpPr/>
                <p:nvPr/>
              </p:nvGrpSpPr>
              <p:grpSpPr bwMode="auto">
                <a:xfrm>
                  <a:off x="6975749" y="1683419"/>
                  <a:ext cx="1266765" cy="1230313"/>
                  <a:chOff x="5522794" y="927240"/>
                  <a:chExt cx="1266765" cy="1230313"/>
                </a:xfrm>
              </p:grpSpPr>
              <p:cxnSp>
                <p:nvCxnSpPr>
                  <p:cNvPr id="76" name="直接连接符 75"/>
                  <p:cNvCxnSpPr>
                    <a:stCxn id="74" idx="1"/>
                    <a:endCxn id="74" idx="5"/>
                  </p:cNvCxnSpPr>
                  <p:nvPr/>
                </p:nvCxnSpPr>
                <p:spPr>
                  <a:xfrm>
                    <a:off x="5708394" y="1107306"/>
                    <a:ext cx="894348" cy="870649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>
                    <a:stCxn id="74" idx="1"/>
                    <a:endCxn id="74" idx="5"/>
                  </p:cNvCxnSpPr>
                  <p:nvPr/>
                </p:nvCxnSpPr>
                <p:spPr>
                  <a:xfrm flipH="1">
                    <a:off x="6177333" y="927240"/>
                    <a:ext cx="0" cy="1230782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>
                    <a:stCxn id="74" idx="7"/>
                    <a:endCxn id="74" idx="3"/>
                  </p:cNvCxnSpPr>
                  <p:nvPr/>
                </p:nvCxnSpPr>
                <p:spPr>
                  <a:xfrm flipH="1">
                    <a:off x="5708394" y="1107306"/>
                    <a:ext cx="894348" cy="870649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>
                    <a:stCxn id="74" idx="6"/>
                    <a:endCxn id="74" idx="2"/>
                  </p:cNvCxnSpPr>
                  <p:nvPr/>
                </p:nvCxnSpPr>
                <p:spPr>
                  <a:xfrm flipH="1">
                    <a:off x="5522401" y="1542630"/>
                    <a:ext cx="1266334" cy="0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7457" name="组合 81"/>
          <p:cNvGrpSpPr/>
          <p:nvPr/>
        </p:nvGrpSpPr>
        <p:grpSpPr bwMode="auto">
          <a:xfrm>
            <a:off x="1192213" y="1141413"/>
            <a:ext cx="5964237" cy="1006475"/>
            <a:chOff x="1192305" y="900521"/>
            <a:chExt cx="5964762" cy="1005778"/>
          </a:xfrm>
        </p:grpSpPr>
        <p:grpSp>
          <p:nvGrpSpPr>
            <p:cNvPr id="17458" name="组合 4123"/>
            <p:cNvGrpSpPr/>
            <p:nvPr/>
          </p:nvGrpSpPr>
          <p:grpSpPr bwMode="auto">
            <a:xfrm>
              <a:off x="1192305" y="908720"/>
              <a:ext cx="1016290" cy="987046"/>
              <a:chOff x="1192305" y="908720"/>
              <a:chExt cx="1016290" cy="987046"/>
            </a:xfrm>
          </p:grpSpPr>
          <p:grpSp>
            <p:nvGrpSpPr>
              <p:cNvPr id="17459" name="组合 97"/>
              <p:cNvGrpSpPr/>
              <p:nvPr/>
            </p:nvGrpSpPr>
            <p:grpSpPr bwMode="auto">
              <a:xfrm>
                <a:off x="1192305" y="908720"/>
                <a:ext cx="1016290" cy="987046"/>
                <a:chOff x="5522794" y="927241"/>
                <a:chExt cx="1266765" cy="1230313"/>
              </a:xfrm>
            </p:grpSpPr>
            <p:sp>
              <p:nvSpPr>
                <p:cNvPr id="99" name="流程图: 联系 98"/>
                <p:cNvSpPr/>
                <p:nvPr/>
              </p:nvSpPr>
              <p:spPr>
                <a:xfrm>
                  <a:off x="5522794" y="926907"/>
                  <a:ext cx="1266514" cy="1229933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7461" name="组合 99"/>
                <p:cNvGrpSpPr/>
                <p:nvPr/>
              </p:nvGrpSpPr>
              <p:grpSpPr bwMode="auto">
                <a:xfrm>
                  <a:off x="5522794" y="1016996"/>
                  <a:ext cx="1266765" cy="1077062"/>
                  <a:chOff x="5522794" y="1016996"/>
                  <a:chExt cx="1266765" cy="1077062"/>
                </a:xfrm>
              </p:grpSpPr>
              <p:cxnSp>
                <p:nvCxnSpPr>
                  <p:cNvPr id="101" name="直接连接符 100"/>
                  <p:cNvCxnSpPr>
                    <a:stCxn id="74" idx="6"/>
                    <a:endCxn id="74" idx="2"/>
                  </p:cNvCxnSpPr>
                  <p:nvPr/>
                </p:nvCxnSpPr>
                <p:spPr>
                  <a:xfrm>
                    <a:off x="5785991" y="998093"/>
                    <a:ext cx="718352" cy="1095471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>
                    <a:stCxn id="74" idx="6"/>
                    <a:endCxn id="74" idx="2"/>
                  </p:cNvCxnSpPr>
                  <p:nvPr/>
                </p:nvCxnSpPr>
                <p:spPr>
                  <a:xfrm flipH="1">
                    <a:off x="5785991" y="998093"/>
                    <a:ext cx="718352" cy="1095471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>
                    <a:stCxn id="99" idx="6"/>
                    <a:endCxn id="99" idx="2"/>
                  </p:cNvCxnSpPr>
                  <p:nvPr/>
                </p:nvCxnSpPr>
                <p:spPr>
                  <a:xfrm flipH="1">
                    <a:off x="5522794" y="1541874"/>
                    <a:ext cx="1266514" cy="0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0" name="饼形 119"/>
              <p:cNvSpPr/>
              <p:nvPr/>
            </p:nvSpPr>
            <p:spPr>
              <a:xfrm rot="13913963">
                <a:off x="1205385" y="912830"/>
                <a:ext cx="970877" cy="977986"/>
              </a:xfrm>
              <a:prstGeom prst="pie">
                <a:avLst>
                  <a:gd name="adj1" fmla="val 0"/>
                  <a:gd name="adj2" fmla="val 4416211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66" name="组合 70"/>
            <p:cNvGrpSpPr/>
            <p:nvPr/>
          </p:nvGrpSpPr>
          <p:grpSpPr bwMode="auto">
            <a:xfrm>
              <a:off x="3434052" y="900521"/>
              <a:ext cx="1016089" cy="986743"/>
              <a:chOff x="2841062" y="892855"/>
              <a:chExt cx="1016089" cy="986743"/>
            </a:xfrm>
          </p:grpSpPr>
          <p:grpSp>
            <p:nvGrpSpPr>
              <p:cNvPr id="17467" name="组合 121"/>
              <p:cNvGrpSpPr/>
              <p:nvPr/>
            </p:nvGrpSpPr>
            <p:grpSpPr bwMode="auto">
              <a:xfrm>
                <a:off x="2841062" y="892855"/>
                <a:ext cx="1016089" cy="986743"/>
                <a:chOff x="1192979" y="908721"/>
                <a:chExt cx="1016089" cy="986743"/>
              </a:xfrm>
            </p:grpSpPr>
            <p:grpSp>
              <p:nvGrpSpPr>
                <p:cNvPr id="17468" name="组合 122"/>
                <p:cNvGrpSpPr/>
                <p:nvPr/>
              </p:nvGrpSpPr>
              <p:grpSpPr bwMode="auto">
                <a:xfrm>
                  <a:off x="1192979" y="908721"/>
                  <a:ext cx="1016089" cy="986743"/>
                  <a:chOff x="5523632" y="927241"/>
                  <a:chExt cx="1266514" cy="1229935"/>
                </a:xfrm>
              </p:grpSpPr>
              <p:sp>
                <p:nvSpPr>
                  <p:cNvPr id="125" name="流程图: 联系 124"/>
                  <p:cNvSpPr/>
                  <p:nvPr/>
                </p:nvSpPr>
                <p:spPr>
                  <a:xfrm>
                    <a:off x="5523632" y="927241"/>
                    <a:ext cx="1266514" cy="1229933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17470" name="组合 125"/>
                  <p:cNvGrpSpPr/>
                  <p:nvPr/>
                </p:nvGrpSpPr>
                <p:grpSpPr bwMode="auto">
                  <a:xfrm>
                    <a:off x="5713609" y="1016222"/>
                    <a:ext cx="890519" cy="1008467"/>
                    <a:chOff x="5713609" y="1016222"/>
                    <a:chExt cx="890519" cy="1008467"/>
                  </a:xfrm>
                </p:grpSpPr>
                <p:cxnSp>
                  <p:nvCxnSpPr>
                    <p:cNvPr id="127" name="直接连接符 126"/>
                    <p:cNvCxnSpPr>
                      <a:stCxn id="99" idx="6"/>
                      <a:endCxn id="99" idx="2"/>
                    </p:cNvCxnSpPr>
                    <p:nvPr/>
                  </p:nvCxnSpPr>
                  <p:spPr>
                    <a:xfrm>
                      <a:off x="5713609" y="1124980"/>
                      <a:ext cx="890518" cy="852252"/>
                    </a:xfrm>
                    <a:prstGeom prst="line">
                      <a:avLst/>
                    </a:prstGeom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直接连接符 127"/>
                    <p:cNvCxnSpPr>
                      <a:stCxn id="99" idx="6"/>
                      <a:endCxn id="99" idx="2"/>
                    </p:cNvCxnSpPr>
                    <p:nvPr/>
                  </p:nvCxnSpPr>
                  <p:spPr>
                    <a:xfrm flipH="1">
                      <a:off x="5792766" y="1016223"/>
                      <a:ext cx="712414" cy="1008466"/>
                    </a:xfrm>
                    <a:prstGeom prst="line">
                      <a:avLst/>
                    </a:prstGeom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4" name="饼形 123"/>
                <p:cNvSpPr/>
                <p:nvPr/>
              </p:nvSpPr>
              <p:spPr>
                <a:xfrm rot="13913963">
                  <a:off x="1206059" y="913098"/>
                  <a:ext cx="970877" cy="977986"/>
                </a:xfrm>
                <a:prstGeom prst="pie">
                  <a:avLst>
                    <a:gd name="adj1" fmla="val 19938754"/>
                    <a:gd name="adj2" fmla="val 6677579"/>
                  </a:avLst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70" name="直接连接符 69"/>
              <p:cNvCxnSpPr>
                <a:stCxn id="99" idx="6"/>
                <a:endCxn id="99" idx="2"/>
              </p:cNvCxnSpPr>
              <p:nvPr/>
            </p:nvCxnSpPr>
            <p:spPr>
              <a:xfrm flipV="1">
                <a:off x="3339581" y="908719"/>
                <a:ext cx="0" cy="485438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75" name="组合 79"/>
            <p:cNvGrpSpPr/>
            <p:nvPr/>
          </p:nvGrpSpPr>
          <p:grpSpPr bwMode="auto">
            <a:xfrm>
              <a:off x="6140776" y="908307"/>
              <a:ext cx="1016291" cy="997992"/>
              <a:chOff x="6047177" y="908307"/>
              <a:chExt cx="1016291" cy="997992"/>
            </a:xfrm>
          </p:grpSpPr>
          <p:sp>
            <p:nvSpPr>
              <p:cNvPr id="141" name="流程图: 联系 140"/>
              <p:cNvSpPr/>
              <p:nvPr/>
            </p:nvSpPr>
            <p:spPr>
              <a:xfrm>
                <a:off x="6047379" y="919558"/>
                <a:ext cx="1016089" cy="986741"/>
              </a:xfrm>
              <a:prstGeom prst="flowChartConnector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饼形 147"/>
              <p:cNvSpPr/>
              <p:nvPr/>
            </p:nvSpPr>
            <p:spPr>
              <a:xfrm rot="10800000">
                <a:off x="6047379" y="908453"/>
                <a:ext cx="1016089" cy="986741"/>
              </a:xfrm>
              <a:prstGeom prst="pie">
                <a:avLst>
                  <a:gd name="adj1" fmla="val 18929300"/>
                  <a:gd name="adj2" fmla="val 10846787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478" name="组合 141"/>
              <p:cNvGrpSpPr/>
              <p:nvPr/>
            </p:nvGrpSpPr>
            <p:grpSpPr bwMode="auto">
              <a:xfrm>
                <a:off x="6047178" y="919253"/>
                <a:ext cx="1016290" cy="987046"/>
                <a:chOff x="5522794" y="927241"/>
                <a:chExt cx="1266765" cy="1230313"/>
              </a:xfrm>
            </p:grpSpPr>
            <p:cxnSp>
              <p:nvCxnSpPr>
                <p:cNvPr id="143" name="直接连接符 142"/>
                <p:cNvCxnSpPr>
                  <a:stCxn id="141" idx="1"/>
                  <a:endCxn id="141" idx="5"/>
                </p:cNvCxnSpPr>
                <p:nvPr/>
              </p:nvCxnSpPr>
              <p:spPr>
                <a:xfrm>
                  <a:off x="5709064" y="1107562"/>
                  <a:ext cx="894476" cy="870049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>
                  <a:stCxn id="141" idx="0"/>
                  <a:endCxn id="141" idx="5"/>
                </p:cNvCxnSpPr>
                <p:nvPr/>
              </p:nvCxnSpPr>
              <p:spPr>
                <a:xfrm flipH="1">
                  <a:off x="6156302" y="927621"/>
                  <a:ext cx="0" cy="1229933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>
                  <a:stCxn id="141" idx="7"/>
                  <a:endCxn id="141" idx="3"/>
                </p:cNvCxnSpPr>
                <p:nvPr/>
              </p:nvCxnSpPr>
              <p:spPr>
                <a:xfrm flipH="1">
                  <a:off x="5709064" y="1107562"/>
                  <a:ext cx="894476" cy="870049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>
                  <a:stCxn id="141" idx="6"/>
                  <a:endCxn id="141" idx="2"/>
                </p:cNvCxnSpPr>
                <p:nvPr/>
              </p:nvCxnSpPr>
              <p:spPr>
                <a:xfrm flipH="1">
                  <a:off x="5523045" y="1542587"/>
                  <a:ext cx="1266514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Group 12"/>
          <p:cNvGrpSpPr/>
          <p:nvPr/>
        </p:nvGrpSpPr>
        <p:grpSpPr bwMode="auto">
          <a:xfrm>
            <a:off x="2603500" y="1208088"/>
            <a:ext cx="392113" cy="871537"/>
            <a:chOff x="-7" y="42"/>
            <a:chExt cx="247" cy="549"/>
          </a:xfrm>
        </p:grpSpPr>
        <p:sp>
          <p:nvSpPr>
            <p:cNvPr id="17484" name="Text Box 13"/>
            <p:cNvSpPr txBox="1">
              <a:spLocks noChangeArrowheads="1"/>
            </p:cNvSpPr>
            <p:nvPr/>
          </p:nvSpPr>
          <p:spPr bwMode="auto">
            <a:xfrm>
              <a:off x="0" y="42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485" name="Line 14"/>
            <p:cNvSpPr>
              <a:spLocks noChangeShapeType="1"/>
            </p:cNvSpPr>
            <p:nvPr/>
          </p:nvSpPr>
          <p:spPr bwMode="auto">
            <a:xfrm>
              <a:off x="0" y="304"/>
              <a:ext cx="24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6" name="Text Box 15"/>
            <p:cNvSpPr txBox="1">
              <a:spLocks noChangeArrowheads="1"/>
            </p:cNvSpPr>
            <p:nvPr/>
          </p:nvSpPr>
          <p:spPr bwMode="auto">
            <a:xfrm>
              <a:off x="-7" y="261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7487" name="Text Box 13"/>
          <p:cNvSpPr txBox="1">
            <a:spLocks noChangeArrowheads="1"/>
          </p:cNvSpPr>
          <p:nvPr/>
        </p:nvSpPr>
        <p:spPr bwMode="auto">
          <a:xfrm>
            <a:off x="274638" y="2582863"/>
            <a:ext cx="88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grpSp>
        <p:nvGrpSpPr>
          <p:cNvPr id="12" name="组合 1"/>
          <p:cNvGrpSpPr/>
          <p:nvPr/>
        </p:nvGrpSpPr>
        <p:grpSpPr bwMode="auto">
          <a:xfrm>
            <a:off x="4900613" y="1166813"/>
            <a:ext cx="411162" cy="954087"/>
            <a:chOff x="3824288" y="1582738"/>
            <a:chExt cx="411163" cy="954088"/>
          </a:xfrm>
        </p:grpSpPr>
        <p:grpSp>
          <p:nvGrpSpPr>
            <p:cNvPr id="17489" name="Group 12"/>
            <p:cNvGrpSpPr/>
            <p:nvPr/>
          </p:nvGrpSpPr>
          <p:grpSpPr bwMode="auto">
            <a:xfrm>
              <a:off x="3824288" y="1582738"/>
              <a:ext cx="379413" cy="954088"/>
              <a:chOff x="-10" y="42"/>
              <a:chExt cx="239" cy="601"/>
            </a:xfrm>
          </p:grpSpPr>
          <p:sp>
            <p:nvSpPr>
              <p:cNvPr id="17490" name="Text Box 13"/>
              <p:cNvSpPr txBox="1">
                <a:spLocks noChangeArrowheads="1"/>
              </p:cNvSpPr>
              <p:nvPr/>
            </p:nvSpPr>
            <p:spPr bwMode="auto">
              <a:xfrm>
                <a:off x="0" y="4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7491" name="Text Box 15"/>
              <p:cNvSpPr txBox="1">
                <a:spLocks noChangeArrowheads="1"/>
              </p:cNvSpPr>
              <p:nvPr/>
            </p:nvSpPr>
            <p:spPr bwMode="auto">
              <a:xfrm>
                <a:off x="-10" y="313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17492" name="Line 14"/>
            <p:cNvSpPr>
              <a:spLocks noChangeShapeType="1"/>
            </p:cNvSpPr>
            <p:nvPr/>
          </p:nvSpPr>
          <p:spPr bwMode="auto">
            <a:xfrm>
              <a:off x="3854450" y="2028825"/>
              <a:ext cx="381001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05" name="组合 5"/>
          <p:cNvGrpSpPr/>
          <p:nvPr/>
        </p:nvGrpSpPr>
        <p:grpSpPr bwMode="auto">
          <a:xfrm>
            <a:off x="7519988" y="1201738"/>
            <a:ext cx="415925" cy="885825"/>
            <a:chOff x="6444208" y="1566863"/>
            <a:chExt cx="415507" cy="885492"/>
          </a:xfrm>
        </p:grpSpPr>
        <p:sp>
          <p:nvSpPr>
            <p:cNvPr id="17494" name="Text Box 13"/>
            <p:cNvSpPr txBox="1">
              <a:spLocks noChangeArrowheads="1"/>
            </p:cNvSpPr>
            <p:nvPr/>
          </p:nvSpPr>
          <p:spPr bwMode="auto">
            <a:xfrm>
              <a:off x="6466411" y="1566863"/>
              <a:ext cx="363172" cy="52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7495" name="Text Box 15"/>
            <p:cNvSpPr txBox="1">
              <a:spLocks noChangeArrowheads="1"/>
            </p:cNvSpPr>
            <p:nvPr/>
          </p:nvSpPr>
          <p:spPr bwMode="auto">
            <a:xfrm>
              <a:off x="6466411" y="1928677"/>
              <a:ext cx="393304" cy="52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7496" name="Line 14"/>
            <p:cNvSpPr>
              <a:spLocks noChangeShapeType="1"/>
            </p:cNvSpPr>
            <p:nvPr/>
          </p:nvSpPr>
          <p:spPr bwMode="auto">
            <a:xfrm>
              <a:off x="6444208" y="1988979"/>
              <a:ext cx="38061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06" name="组合 7"/>
          <p:cNvGrpSpPr/>
          <p:nvPr/>
        </p:nvGrpSpPr>
        <p:grpSpPr bwMode="auto">
          <a:xfrm>
            <a:off x="1509713" y="3267075"/>
            <a:ext cx="419100" cy="963613"/>
            <a:chOff x="1509713" y="3338513"/>
            <a:chExt cx="418952" cy="963677"/>
          </a:xfrm>
        </p:grpSpPr>
        <p:sp>
          <p:nvSpPr>
            <p:cNvPr id="17498" name="Text Box 13"/>
            <p:cNvSpPr txBox="1">
              <a:spLocks noChangeArrowheads="1"/>
            </p:cNvSpPr>
            <p:nvPr/>
          </p:nvSpPr>
          <p:spPr bwMode="auto">
            <a:xfrm>
              <a:off x="1509713" y="3338513"/>
              <a:ext cx="363409" cy="52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499" name="Text Box 15"/>
            <p:cNvSpPr txBox="1">
              <a:spLocks noChangeArrowheads="1"/>
            </p:cNvSpPr>
            <p:nvPr/>
          </p:nvSpPr>
          <p:spPr bwMode="auto">
            <a:xfrm>
              <a:off x="1519235" y="3778280"/>
              <a:ext cx="363409" cy="52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500" name="Line 14"/>
            <p:cNvSpPr>
              <a:spLocks noChangeShapeType="1"/>
            </p:cNvSpPr>
            <p:nvPr/>
          </p:nvSpPr>
          <p:spPr bwMode="auto">
            <a:xfrm>
              <a:off x="1547800" y="3789393"/>
              <a:ext cx="38086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9"/>
          <p:cNvGrpSpPr/>
          <p:nvPr/>
        </p:nvGrpSpPr>
        <p:grpSpPr bwMode="auto">
          <a:xfrm>
            <a:off x="3779838" y="3279775"/>
            <a:ext cx="381000" cy="927100"/>
            <a:chOff x="3779912" y="3351213"/>
            <a:chExt cx="381001" cy="926602"/>
          </a:xfrm>
        </p:grpSpPr>
        <p:sp>
          <p:nvSpPr>
            <p:cNvPr id="17502" name="Text Box 13"/>
            <p:cNvSpPr txBox="1">
              <a:spLocks noChangeArrowheads="1"/>
            </p:cNvSpPr>
            <p:nvPr/>
          </p:nvSpPr>
          <p:spPr bwMode="auto">
            <a:xfrm>
              <a:off x="3791024" y="3351213"/>
              <a:ext cx="363539" cy="52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7503" name="Text Box 15"/>
            <p:cNvSpPr txBox="1">
              <a:spLocks noChangeArrowheads="1"/>
            </p:cNvSpPr>
            <p:nvPr/>
          </p:nvSpPr>
          <p:spPr bwMode="auto">
            <a:xfrm>
              <a:off x="3779912" y="3754221"/>
              <a:ext cx="363538" cy="52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504" name="Line 14"/>
            <p:cNvSpPr>
              <a:spLocks noChangeShapeType="1"/>
            </p:cNvSpPr>
            <p:nvPr/>
          </p:nvSpPr>
          <p:spPr bwMode="auto">
            <a:xfrm>
              <a:off x="3779912" y="3789128"/>
              <a:ext cx="381001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08" name="组合 11"/>
          <p:cNvGrpSpPr/>
          <p:nvPr/>
        </p:nvGrpSpPr>
        <p:grpSpPr bwMode="auto">
          <a:xfrm>
            <a:off x="7038975" y="3279775"/>
            <a:ext cx="544513" cy="908050"/>
            <a:chOff x="7038975" y="3351213"/>
            <a:chExt cx="544513" cy="908050"/>
          </a:xfrm>
        </p:grpSpPr>
        <p:sp>
          <p:nvSpPr>
            <p:cNvPr id="17506" name="Text Box 45"/>
            <p:cNvSpPr txBox="1">
              <a:spLocks noChangeArrowheads="1"/>
            </p:cNvSpPr>
            <p:nvPr/>
          </p:nvSpPr>
          <p:spPr bwMode="auto">
            <a:xfrm>
              <a:off x="7038975" y="3351213"/>
              <a:ext cx="5445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07" name="Text Box 47"/>
            <p:cNvSpPr txBox="1">
              <a:spLocks noChangeArrowheads="1"/>
            </p:cNvSpPr>
            <p:nvPr/>
          </p:nvSpPr>
          <p:spPr bwMode="auto">
            <a:xfrm>
              <a:off x="7105650" y="3736975"/>
              <a:ext cx="36512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08" name="Line 14"/>
            <p:cNvSpPr>
              <a:spLocks noChangeShapeType="1"/>
            </p:cNvSpPr>
            <p:nvPr/>
          </p:nvSpPr>
          <p:spPr bwMode="auto">
            <a:xfrm>
              <a:off x="7092950" y="3789363"/>
              <a:ext cx="3810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509" name="Text Box 13"/>
          <p:cNvSpPr txBox="1">
            <a:spLocks noChangeArrowheads="1"/>
          </p:cNvSpPr>
          <p:nvPr/>
        </p:nvSpPr>
        <p:spPr bwMode="auto">
          <a:xfrm>
            <a:off x="2057400" y="138271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     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7510" name="Text Box 13"/>
          <p:cNvSpPr txBox="1">
            <a:spLocks noChangeArrowheads="1"/>
          </p:cNvSpPr>
          <p:nvPr/>
        </p:nvSpPr>
        <p:spPr bwMode="auto">
          <a:xfrm>
            <a:off x="4292600" y="1382713"/>
            <a:ext cx="1989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     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7511" name="Text Box 13"/>
          <p:cNvSpPr txBox="1">
            <a:spLocks noChangeArrowheads="1"/>
          </p:cNvSpPr>
          <p:nvPr/>
        </p:nvSpPr>
        <p:spPr bwMode="auto">
          <a:xfrm>
            <a:off x="6951663" y="138271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     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7512" name="Text Box 13"/>
          <p:cNvSpPr txBox="1">
            <a:spLocks noChangeArrowheads="1"/>
          </p:cNvSpPr>
          <p:nvPr/>
        </p:nvSpPr>
        <p:spPr bwMode="auto">
          <a:xfrm>
            <a:off x="1003300" y="3473450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     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7513" name="Text Box 13"/>
          <p:cNvSpPr txBox="1">
            <a:spLocks noChangeArrowheads="1"/>
          </p:cNvSpPr>
          <p:nvPr/>
        </p:nvSpPr>
        <p:spPr bwMode="auto">
          <a:xfrm>
            <a:off x="3194050" y="3514725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     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7514" name="Text Box 13"/>
          <p:cNvSpPr txBox="1">
            <a:spLocks noChangeArrowheads="1"/>
          </p:cNvSpPr>
          <p:nvPr/>
        </p:nvSpPr>
        <p:spPr bwMode="auto">
          <a:xfrm>
            <a:off x="6497638" y="3487738"/>
            <a:ext cx="1989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     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 bwMode="auto">
          <a:xfrm>
            <a:off x="1276350" y="3243263"/>
            <a:ext cx="7532688" cy="1295400"/>
            <a:chOff x="1259061" y="5747086"/>
            <a:chExt cx="7532667" cy="1293383"/>
          </a:xfrm>
        </p:grpSpPr>
        <p:sp>
          <p:nvSpPr>
            <p:cNvPr id="23" name="圆角矩形标注 22"/>
            <p:cNvSpPr/>
            <p:nvPr/>
          </p:nvSpPr>
          <p:spPr>
            <a:xfrm>
              <a:off x="1259061" y="5989595"/>
              <a:ext cx="6481745" cy="523059"/>
            </a:xfrm>
            <a:prstGeom prst="wedgeRoundRectCallout">
              <a:avLst>
                <a:gd name="adj1" fmla="val 53206"/>
                <a:gd name="adj2" fmla="val 12010"/>
                <a:gd name="adj3" fmla="val 16667"/>
              </a:avLst>
            </a:prstGeom>
            <a:solidFill>
              <a:srgbClr val="EDECA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484" name="TextBox 23"/>
            <p:cNvSpPr txBox="1">
              <a:spLocks noChangeArrowheads="1"/>
            </p:cNvSpPr>
            <p:nvPr/>
          </p:nvSpPr>
          <p:spPr bwMode="auto">
            <a:xfrm>
              <a:off x="1276524" y="6022881"/>
              <a:ext cx="6592869" cy="52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你能说出几个真分数和几个假分数吗？</a:t>
              </a:r>
            </a:p>
          </p:txBody>
        </p:sp>
        <p:pic>
          <p:nvPicPr>
            <p:cNvPr id="20485" name="图片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flipH="1">
              <a:off x="7990017" y="5747086"/>
              <a:ext cx="801711" cy="129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 bwMode="auto">
          <a:xfrm>
            <a:off x="100013" y="1778000"/>
            <a:ext cx="8978900" cy="1544638"/>
            <a:chOff x="153636" y="1435006"/>
            <a:chExt cx="8978300" cy="1545596"/>
          </a:xfrm>
        </p:grpSpPr>
        <p:sp>
          <p:nvSpPr>
            <p:cNvPr id="20487" name="Text Box 51"/>
            <p:cNvSpPr txBox="1">
              <a:spLocks noChangeArrowheads="1"/>
            </p:cNvSpPr>
            <p:nvPr/>
          </p:nvSpPr>
          <p:spPr bwMode="auto">
            <a:xfrm>
              <a:off x="153636" y="1435006"/>
              <a:ext cx="8978300" cy="128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分子比分母大或者分子和分母相等的分数叫做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假分数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假分数大于1或等于1。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如      、   和      </a:t>
              </a: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都是假分数。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88" name="组合 28"/>
            <p:cNvGrpSpPr/>
            <p:nvPr/>
          </p:nvGrpSpPr>
          <p:grpSpPr bwMode="auto">
            <a:xfrm>
              <a:off x="6370824" y="1922760"/>
              <a:ext cx="544476" cy="1057842"/>
              <a:chOff x="6748396" y="2332806"/>
              <a:chExt cx="544476" cy="1057842"/>
            </a:xfrm>
          </p:grpSpPr>
          <p:sp>
            <p:nvSpPr>
              <p:cNvPr id="20489" name="Text Box 45"/>
              <p:cNvSpPr txBox="1">
                <a:spLocks noChangeArrowheads="1"/>
              </p:cNvSpPr>
              <p:nvPr/>
            </p:nvSpPr>
            <p:spPr bwMode="auto">
              <a:xfrm>
                <a:off x="6748394" y="2332716"/>
                <a:ext cx="544477" cy="524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0" name="Line 46"/>
              <p:cNvSpPr>
                <a:spLocks noChangeShapeType="1"/>
              </p:cNvSpPr>
              <p:nvPr/>
            </p:nvSpPr>
            <p:spPr bwMode="auto">
              <a:xfrm>
                <a:off x="6759506" y="2858504"/>
                <a:ext cx="53336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1" name="Text Box 47"/>
              <p:cNvSpPr txBox="1">
                <a:spLocks noChangeArrowheads="1"/>
              </p:cNvSpPr>
              <p:nvPr/>
            </p:nvSpPr>
            <p:spPr bwMode="auto">
              <a:xfrm>
                <a:off x="6837288" y="2866447"/>
                <a:ext cx="365101" cy="524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492" name="Group 12"/>
            <p:cNvGrpSpPr/>
            <p:nvPr/>
          </p:nvGrpSpPr>
          <p:grpSpPr bwMode="auto">
            <a:xfrm>
              <a:off x="5604082" y="1979241"/>
              <a:ext cx="428625" cy="963613"/>
              <a:chOff x="-12" y="18"/>
              <a:chExt cx="270" cy="607"/>
            </a:xfrm>
          </p:grpSpPr>
          <p:sp>
            <p:nvSpPr>
              <p:cNvPr id="20493" name="Text Box 13"/>
              <p:cNvSpPr txBox="1">
                <a:spLocks noChangeArrowheads="1"/>
              </p:cNvSpPr>
              <p:nvPr/>
            </p:nvSpPr>
            <p:spPr bwMode="auto">
              <a:xfrm>
                <a:off x="-9" y="18"/>
                <a:ext cx="22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0494" name="Line 14"/>
              <p:cNvSpPr>
                <a:spLocks noChangeShapeType="1"/>
              </p:cNvSpPr>
              <p:nvPr/>
            </p:nvSpPr>
            <p:spPr bwMode="auto">
              <a:xfrm>
                <a:off x="0" y="321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5" name="Text Box 15"/>
              <p:cNvSpPr txBox="1">
                <a:spLocks noChangeArrowheads="1"/>
              </p:cNvSpPr>
              <p:nvPr/>
            </p:nvSpPr>
            <p:spPr bwMode="auto">
              <a:xfrm>
                <a:off x="-12" y="296"/>
                <a:ext cx="27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20496" name="Group 12"/>
            <p:cNvGrpSpPr/>
            <p:nvPr/>
          </p:nvGrpSpPr>
          <p:grpSpPr bwMode="auto">
            <a:xfrm>
              <a:off x="4920927" y="1928888"/>
              <a:ext cx="392113" cy="981075"/>
              <a:chOff x="-7" y="0"/>
              <a:chExt cx="247" cy="618"/>
            </a:xfrm>
          </p:grpSpPr>
          <p:sp>
            <p:nvSpPr>
              <p:cNvPr id="20497" name="Text Box 13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0498" name="Line 14"/>
              <p:cNvSpPr>
                <a:spLocks noChangeShapeType="1"/>
              </p:cNvSpPr>
              <p:nvPr/>
            </p:nvSpPr>
            <p:spPr bwMode="auto">
              <a:xfrm>
                <a:off x="0" y="321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9" name="Text Box 15"/>
              <p:cNvSpPr txBox="1">
                <a:spLocks noChangeArrowheads="1"/>
              </p:cNvSpPr>
              <p:nvPr/>
            </p:nvSpPr>
            <p:spPr bwMode="auto">
              <a:xfrm>
                <a:off x="-7" y="28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20500" name="组合 2"/>
          <p:cNvGrpSpPr/>
          <p:nvPr/>
        </p:nvGrpSpPr>
        <p:grpSpPr bwMode="auto">
          <a:xfrm>
            <a:off x="230188" y="496888"/>
            <a:ext cx="8578850" cy="1455737"/>
            <a:chOff x="230565" y="-5610"/>
            <a:chExt cx="8579385" cy="1455916"/>
          </a:xfrm>
        </p:grpSpPr>
        <p:sp>
          <p:nvSpPr>
            <p:cNvPr id="20501" name="TextBox 27"/>
            <p:cNvSpPr txBox="1">
              <a:spLocks noChangeArrowheads="1"/>
            </p:cNvSpPr>
            <p:nvPr/>
          </p:nvSpPr>
          <p:spPr bwMode="auto">
            <a:xfrm>
              <a:off x="230565" y="-5610"/>
              <a:ext cx="8579385" cy="128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分子比分母小的分数叫做</a:t>
              </a:r>
              <a:r>
                <a:rPr lang="zh-CN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真分数</a:t>
              </a: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。真分数比1小。</a:t>
              </a:r>
              <a:b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如      、   和      </a:t>
              </a: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都是真分数。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02" name="Group 12"/>
            <p:cNvGrpSpPr/>
            <p:nvPr/>
          </p:nvGrpSpPr>
          <p:grpSpPr bwMode="auto">
            <a:xfrm>
              <a:off x="793067" y="478830"/>
              <a:ext cx="485775" cy="960438"/>
              <a:chOff x="-66" y="11"/>
              <a:chExt cx="306" cy="605"/>
            </a:xfrm>
          </p:grpSpPr>
          <p:sp>
            <p:nvSpPr>
              <p:cNvPr id="20503" name="Text Box 15"/>
              <p:cNvSpPr txBox="1">
                <a:spLocks noChangeArrowheads="1"/>
              </p:cNvSpPr>
              <p:nvPr/>
            </p:nvSpPr>
            <p:spPr bwMode="auto">
              <a:xfrm>
                <a:off x="-66" y="286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0504" name="Text Box 13"/>
              <p:cNvSpPr txBox="1">
                <a:spLocks noChangeArrowheads="1"/>
              </p:cNvSpPr>
              <p:nvPr/>
            </p:nvSpPr>
            <p:spPr bwMode="auto">
              <a:xfrm>
                <a:off x="-54" y="11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0505" name="Line 14"/>
              <p:cNvSpPr>
                <a:spLocks noChangeShapeType="1"/>
              </p:cNvSpPr>
              <p:nvPr/>
            </p:nvSpPr>
            <p:spPr bwMode="auto">
              <a:xfrm>
                <a:off x="0" y="321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6" name="Line 14"/>
              <p:cNvSpPr>
                <a:spLocks noChangeShapeType="1"/>
              </p:cNvSpPr>
              <p:nvPr/>
            </p:nvSpPr>
            <p:spPr bwMode="auto">
              <a:xfrm>
                <a:off x="-50" y="319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7" name="Group 12"/>
            <p:cNvGrpSpPr/>
            <p:nvPr/>
          </p:nvGrpSpPr>
          <p:grpSpPr bwMode="auto">
            <a:xfrm>
              <a:off x="1492488" y="424780"/>
              <a:ext cx="401638" cy="1011238"/>
              <a:chOff x="0" y="-11"/>
              <a:chExt cx="253" cy="637"/>
            </a:xfrm>
          </p:grpSpPr>
          <p:sp>
            <p:nvSpPr>
              <p:cNvPr id="20508" name="Text Box 13"/>
              <p:cNvSpPr txBox="1">
                <a:spLocks noChangeArrowheads="1"/>
              </p:cNvSpPr>
              <p:nvPr/>
            </p:nvSpPr>
            <p:spPr bwMode="auto">
              <a:xfrm>
                <a:off x="24" y="-11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0509" name="Line 14"/>
              <p:cNvSpPr>
                <a:spLocks noChangeShapeType="1"/>
              </p:cNvSpPr>
              <p:nvPr/>
            </p:nvSpPr>
            <p:spPr bwMode="auto">
              <a:xfrm>
                <a:off x="0" y="321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0" name="Text Box 15"/>
              <p:cNvSpPr txBox="1">
                <a:spLocks noChangeArrowheads="1"/>
              </p:cNvSpPr>
              <p:nvPr/>
            </p:nvSpPr>
            <p:spPr bwMode="auto">
              <a:xfrm>
                <a:off x="6" y="296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0511" name="Group 12"/>
            <p:cNvGrpSpPr/>
            <p:nvPr/>
          </p:nvGrpSpPr>
          <p:grpSpPr bwMode="auto">
            <a:xfrm>
              <a:off x="2309225" y="469231"/>
              <a:ext cx="388938" cy="981075"/>
              <a:chOff x="0" y="17"/>
              <a:chExt cx="245" cy="618"/>
            </a:xfrm>
          </p:grpSpPr>
          <p:sp>
            <p:nvSpPr>
              <p:cNvPr id="20512" name="Text Box 13"/>
              <p:cNvSpPr txBox="1">
                <a:spLocks noChangeArrowheads="1"/>
              </p:cNvSpPr>
              <p:nvPr/>
            </p:nvSpPr>
            <p:spPr bwMode="auto">
              <a:xfrm>
                <a:off x="16" y="17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513" name="Line 14"/>
              <p:cNvSpPr>
                <a:spLocks noChangeShapeType="1"/>
              </p:cNvSpPr>
              <p:nvPr/>
            </p:nvSpPr>
            <p:spPr bwMode="auto">
              <a:xfrm>
                <a:off x="0" y="321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Text Box 15"/>
              <p:cNvSpPr txBox="1">
                <a:spLocks noChangeArrowheads="1"/>
              </p:cNvSpPr>
              <p:nvPr/>
            </p:nvSpPr>
            <p:spPr bwMode="auto">
              <a:xfrm>
                <a:off x="0" y="305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</p:grpSp>
      <p:grpSp>
        <p:nvGrpSpPr>
          <p:cNvPr id="11" name="组合 48"/>
          <p:cNvGrpSpPr/>
          <p:nvPr/>
        </p:nvGrpSpPr>
        <p:grpSpPr bwMode="auto">
          <a:xfrm>
            <a:off x="1293813" y="5300663"/>
            <a:ext cx="4037012" cy="1019175"/>
            <a:chOff x="5496251" y="1631950"/>
            <a:chExt cx="4037161" cy="1018589"/>
          </a:xfrm>
        </p:grpSpPr>
        <p:sp>
          <p:nvSpPr>
            <p:cNvPr id="20516" name="Text Box 11"/>
            <p:cNvSpPr txBox="1">
              <a:spLocks noChangeArrowheads="1"/>
            </p:cNvSpPr>
            <p:nvPr/>
          </p:nvSpPr>
          <p:spPr bwMode="auto">
            <a:xfrm>
              <a:off x="7669380" y="1631950"/>
              <a:ext cx="364214" cy="52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517" name="Text Box 5"/>
            <p:cNvSpPr txBox="1">
              <a:spLocks noChangeArrowheads="1"/>
            </p:cNvSpPr>
            <p:nvPr/>
          </p:nvSpPr>
          <p:spPr bwMode="auto">
            <a:xfrm>
              <a:off x="8346273" y="2127250"/>
              <a:ext cx="364214" cy="52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18" name="TextBox 4"/>
            <p:cNvSpPr txBox="1">
              <a:spLocks noChangeArrowheads="1"/>
            </p:cNvSpPr>
            <p:nvPr/>
          </p:nvSpPr>
          <p:spPr bwMode="auto">
            <a:xfrm>
              <a:off x="5496251" y="1839793"/>
              <a:ext cx="4037161" cy="52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假分数        、   、    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20519" name="Text Box 3"/>
            <p:cNvSpPr txBox="1">
              <a:spLocks noChangeArrowheads="1"/>
            </p:cNvSpPr>
            <p:nvPr/>
          </p:nvSpPr>
          <p:spPr bwMode="auto">
            <a:xfrm>
              <a:off x="8346273" y="1658938"/>
              <a:ext cx="364214" cy="52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520" name="Line 4"/>
            <p:cNvSpPr>
              <a:spLocks noChangeShapeType="1"/>
            </p:cNvSpPr>
            <p:nvPr/>
          </p:nvSpPr>
          <p:spPr bwMode="auto">
            <a:xfrm>
              <a:off x="8346273" y="2168525"/>
              <a:ext cx="3810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Text Box 6"/>
            <p:cNvSpPr txBox="1">
              <a:spLocks noChangeArrowheads="1"/>
            </p:cNvSpPr>
            <p:nvPr/>
          </p:nvSpPr>
          <p:spPr bwMode="auto">
            <a:xfrm>
              <a:off x="6884988" y="2105025"/>
              <a:ext cx="364214" cy="52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22" name="Text Box 7"/>
            <p:cNvSpPr txBox="1">
              <a:spLocks noChangeArrowheads="1"/>
            </p:cNvSpPr>
            <p:nvPr/>
          </p:nvSpPr>
          <p:spPr bwMode="auto">
            <a:xfrm>
              <a:off x="6884988" y="1636713"/>
              <a:ext cx="364214" cy="52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523" name="Line 8"/>
            <p:cNvSpPr>
              <a:spLocks noChangeShapeType="1"/>
            </p:cNvSpPr>
            <p:nvPr/>
          </p:nvSpPr>
          <p:spPr bwMode="auto">
            <a:xfrm>
              <a:off x="6891338" y="2151063"/>
              <a:ext cx="3810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Text Box 9"/>
            <p:cNvSpPr txBox="1">
              <a:spLocks noChangeArrowheads="1"/>
            </p:cNvSpPr>
            <p:nvPr/>
          </p:nvSpPr>
          <p:spPr bwMode="auto">
            <a:xfrm>
              <a:off x="7669380" y="2089150"/>
              <a:ext cx="364214" cy="52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25" name="Line 10"/>
            <p:cNvSpPr>
              <a:spLocks noChangeShapeType="1"/>
            </p:cNvSpPr>
            <p:nvPr/>
          </p:nvSpPr>
          <p:spPr bwMode="auto">
            <a:xfrm>
              <a:off x="7675730" y="2151063"/>
              <a:ext cx="3810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59"/>
          <p:cNvGrpSpPr/>
          <p:nvPr/>
        </p:nvGrpSpPr>
        <p:grpSpPr bwMode="auto">
          <a:xfrm>
            <a:off x="1258888" y="4073525"/>
            <a:ext cx="5710237" cy="1011238"/>
            <a:chOff x="4518283" y="3964291"/>
            <a:chExt cx="5710238" cy="1010440"/>
          </a:xfrm>
        </p:grpSpPr>
        <p:sp>
          <p:nvSpPr>
            <p:cNvPr id="20527" name="Text Box 29"/>
            <p:cNvSpPr txBox="1">
              <a:spLocks noChangeArrowheads="1"/>
            </p:cNvSpPr>
            <p:nvPr/>
          </p:nvSpPr>
          <p:spPr bwMode="auto">
            <a:xfrm>
              <a:off x="6463432" y="4451757"/>
              <a:ext cx="364202" cy="52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528" name="Text Box 27"/>
            <p:cNvSpPr txBox="1">
              <a:spLocks noChangeArrowheads="1"/>
            </p:cNvSpPr>
            <p:nvPr/>
          </p:nvSpPr>
          <p:spPr bwMode="auto">
            <a:xfrm>
              <a:off x="6463432" y="3983445"/>
              <a:ext cx="364202" cy="52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29" name="Text Box 26"/>
            <p:cNvSpPr txBox="1">
              <a:spLocks noChangeArrowheads="1"/>
            </p:cNvSpPr>
            <p:nvPr/>
          </p:nvSpPr>
          <p:spPr bwMode="auto">
            <a:xfrm>
              <a:off x="7191301" y="3964291"/>
              <a:ext cx="364202" cy="52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530" name="TextBox 49"/>
            <p:cNvSpPr txBox="1">
              <a:spLocks noChangeArrowheads="1"/>
            </p:cNvSpPr>
            <p:nvPr/>
          </p:nvSpPr>
          <p:spPr bwMode="auto">
            <a:xfrm>
              <a:off x="4518283" y="4224436"/>
              <a:ext cx="5710238" cy="52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真分数       、   、     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……</a:t>
              </a:r>
            </a:p>
          </p:txBody>
        </p:sp>
        <p:sp>
          <p:nvSpPr>
            <p:cNvPr id="20531" name="Text Box 24"/>
            <p:cNvSpPr txBox="1">
              <a:spLocks noChangeArrowheads="1"/>
            </p:cNvSpPr>
            <p:nvPr/>
          </p:nvSpPr>
          <p:spPr bwMode="auto">
            <a:xfrm>
              <a:off x="7139870" y="4433135"/>
              <a:ext cx="364202" cy="52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532" name="Line 25"/>
            <p:cNvSpPr>
              <a:spLocks noChangeShapeType="1"/>
            </p:cNvSpPr>
            <p:nvPr/>
          </p:nvSpPr>
          <p:spPr bwMode="auto">
            <a:xfrm>
              <a:off x="7139870" y="4423241"/>
              <a:ext cx="3810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Line 28"/>
            <p:cNvSpPr>
              <a:spLocks noChangeShapeType="1"/>
            </p:cNvSpPr>
            <p:nvPr/>
          </p:nvSpPr>
          <p:spPr bwMode="auto">
            <a:xfrm>
              <a:off x="6480894" y="4451757"/>
              <a:ext cx="3810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4" name="Text Box 6"/>
            <p:cNvSpPr txBox="1">
              <a:spLocks noChangeArrowheads="1"/>
            </p:cNvSpPr>
            <p:nvPr/>
          </p:nvSpPr>
          <p:spPr bwMode="auto">
            <a:xfrm>
              <a:off x="5880411" y="4415291"/>
              <a:ext cx="364202" cy="52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535" name="Text Box 7"/>
            <p:cNvSpPr txBox="1">
              <a:spLocks noChangeArrowheads="1"/>
            </p:cNvSpPr>
            <p:nvPr/>
          </p:nvSpPr>
          <p:spPr bwMode="auto">
            <a:xfrm>
              <a:off x="5880411" y="3992112"/>
              <a:ext cx="364202" cy="52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536" name="Line 8"/>
            <p:cNvSpPr>
              <a:spLocks noChangeShapeType="1"/>
            </p:cNvSpPr>
            <p:nvPr/>
          </p:nvSpPr>
          <p:spPr bwMode="auto">
            <a:xfrm>
              <a:off x="5886761" y="4470923"/>
              <a:ext cx="3810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178867" y="508793"/>
            <a:ext cx="8612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把5个苹果平均分给4个小朋友，每人分得几个？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07" name="组合 13"/>
          <p:cNvGrpSpPr/>
          <p:nvPr/>
        </p:nvGrpSpPr>
        <p:grpSpPr bwMode="auto">
          <a:xfrm>
            <a:off x="3722688" y="2044700"/>
            <a:ext cx="5249862" cy="1524000"/>
            <a:chOff x="3292128" y="1228894"/>
            <a:chExt cx="5250344" cy="1524454"/>
          </a:xfrm>
        </p:grpSpPr>
        <p:sp>
          <p:nvSpPr>
            <p:cNvPr id="75" name="圆角矩形标注 74"/>
            <p:cNvSpPr/>
            <p:nvPr/>
          </p:nvSpPr>
          <p:spPr>
            <a:xfrm>
              <a:off x="3292128" y="1519494"/>
              <a:ext cx="3665874" cy="954371"/>
            </a:xfrm>
            <a:prstGeom prst="wedgeRoundRectCallout">
              <a:avLst>
                <a:gd name="adj1" fmla="val 59871"/>
                <a:gd name="adj2" fmla="val 26067"/>
                <a:gd name="adj3" fmla="val 16667"/>
              </a:avLst>
            </a:prstGeom>
            <a:solidFill>
              <a:srgbClr val="EDECA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09" name="TextBox 75"/>
            <p:cNvSpPr txBox="1">
              <a:spLocks noChangeArrowheads="1"/>
            </p:cNvSpPr>
            <p:nvPr/>
          </p:nvSpPr>
          <p:spPr bwMode="auto">
            <a:xfrm>
              <a:off x="3415964" y="1519494"/>
              <a:ext cx="3551563" cy="95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小组合作分一分，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用</a:t>
              </a: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算式表示分的结果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21510" name="图片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34765" y="1228894"/>
              <a:ext cx="1307707" cy="152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1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1047750"/>
            <a:ext cx="305593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4"/>
          <p:cNvGrpSpPr/>
          <p:nvPr/>
        </p:nvGrpSpPr>
        <p:grpSpPr bwMode="auto">
          <a:xfrm>
            <a:off x="342900" y="3133725"/>
            <a:ext cx="7726363" cy="3257550"/>
            <a:chOff x="852594" y="1598025"/>
            <a:chExt cx="7726536" cy="3258619"/>
          </a:xfrm>
        </p:grpSpPr>
        <p:pic>
          <p:nvPicPr>
            <p:cNvPr id="21513" name="图片 7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99009" y="2587474"/>
              <a:ext cx="3723692" cy="226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4" name="组合 9"/>
            <p:cNvGrpSpPr/>
            <p:nvPr/>
          </p:nvGrpSpPr>
          <p:grpSpPr bwMode="auto">
            <a:xfrm>
              <a:off x="852594" y="1598025"/>
              <a:ext cx="3103680" cy="1612159"/>
              <a:chOff x="852594" y="1598025"/>
              <a:chExt cx="3103680" cy="1612159"/>
            </a:xfrm>
          </p:grpSpPr>
          <p:sp>
            <p:nvSpPr>
              <p:cNvPr id="7" name="云形标注 6"/>
              <p:cNvSpPr/>
              <p:nvPr/>
            </p:nvSpPr>
            <p:spPr>
              <a:xfrm>
                <a:off x="852594" y="1598025"/>
                <a:ext cx="3052831" cy="1611842"/>
              </a:xfrm>
              <a:prstGeom prst="cloudCallout">
                <a:avLst>
                  <a:gd name="adj1" fmla="val 8288"/>
                  <a:gd name="adj2" fmla="val 63504"/>
                </a:avLst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6" name="矩形 72"/>
              <p:cNvSpPr>
                <a:spLocks noChangeArrowheads="1"/>
              </p:cNvSpPr>
              <p:nvPr/>
            </p:nvSpPr>
            <p:spPr bwMode="auto">
              <a:xfrm>
                <a:off x="1059633" y="1827338"/>
                <a:ext cx="2896641" cy="1189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每人先分1个，把剩下的1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个苹果平均分成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份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</a:t>
                </a:r>
              </a:p>
            </p:txBody>
          </p:sp>
        </p:grpSp>
        <p:grpSp>
          <p:nvGrpSpPr>
            <p:cNvPr id="21517" name="组合 11"/>
            <p:cNvGrpSpPr/>
            <p:nvPr/>
          </p:nvGrpSpPr>
          <p:grpSpPr bwMode="auto">
            <a:xfrm>
              <a:off x="5288321" y="3505239"/>
              <a:ext cx="3290809" cy="943284"/>
              <a:chOff x="5288321" y="3505239"/>
              <a:chExt cx="3290809" cy="943284"/>
            </a:xfrm>
          </p:grpSpPr>
          <p:sp>
            <p:nvSpPr>
              <p:cNvPr id="84" name="云形标注 83"/>
              <p:cNvSpPr/>
              <p:nvPr/>
            </p:nvSpPr>
            <p:spPr>
              <a:xfrm>
                <a:off x="5288168" y="3505239"/>
                <a:ext cx="3138559" cy="943284"/>
              </a:xfrm>
              <a:prstGeom prst="cloudCallout">
                <a:avLst>
                  <a:gd name="adj1" fmla="val -58109"/>
                  <a:gd name="adj2" fmla="val -17460"/>
                </a:avLst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9" name="矩形 80"/>
              <p:cNvSpPr>
                <a:spLocks noChangeArrowheads="1"/>
              </p:cNvSpPr>
              <p:nvPr/>
            </p:nvSpPr>
            <p:spPr bwMode="auto">
              <a:xfrm>
                <a:off x="5568808" y="3706601"/>
                <a:ext cx="3010322" cy="457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用算式怎样表示呢？</a:t>
                </a:r>
              </a:p>
            </p:txBody>
          </p:sp>
        </p:grpSp>
        <p:grpSp>
          <p:nvGrpSpPr>
            <p:cNvPr id="21520" name="组合 10"/>
            <p:cNvGrpSpPr/>
            <p:nvPr/>
          </p:nvGrpSpPr>
          <p:grpSpPr bwMode="auto">
            <a:xfrm>
              <a:off x="4391270" y="1988678"/>
              <a:ext cx="2798837" cy="1378402"/>
              <a:chOff x="4391270" y="1988678"/>
              <a:chExt cx="2798837" cy="1378402"/>
            </a:xfrm>
          </p:grpSpPr>
          <p:sp>
            <p:nvSpPr>
              <p:cNvPr id="83" name="云形标注 82"/>
              <p:cNvSpPr/>
              <p:nvPr/>
            </p:nvSpPr>
            <p:spPr>
              <a:xfrm>
                <a:off x="4391211" y="1988678"/>
                <a:ext cx="2706748" cy="1378402"/>
              </a:xfrm>
              <a:prstGeom prst="cloudCallout">
                <a:avLst>
                  <a:gd name="adj1" fmla="val -52867"/>
                  <a:gd name="adj2" fmla="val 34388"/>
                </a:avLst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2" name="矩形 81"/>
              <p:cNvSpPr>
                <a:spLocks noChangeArrowheads="1"/>
              </p:cNvSpPr>
              <p:nvPr/>
            </p:nvSpPr>
            <p:spPr bwMode="auto">
              <a:xfrm>
                <a:off x="4544326" y="2216716"/>
                <a:ext cx="2645781" cy="823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每人分到1个苹果</a:t>
                </a:r>
                <a:br>
                  <a:rPr lang="zh-CN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zh-CN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zh-CN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苹果。</a:t>
                </a:r>
              </a:p>
            </p:txBody>
          </p:sp>
          <p:grpSp>
            <p:nvGrpSpPr>
              <p:cNvPr id="21523" name="Group 12"/>
              <p:cNvGrpSpPr/>
              <p:nvPr/>
            </p:nvGrpSpPr>
            <p:grpSpPr bwMode="auto">
              <a:xfrm>
                <a:off x="4978784" y="2488133"/>
                <a:ext cx="381000" cy="628650"/>
                <a:chOff x="-20" y="39"/>
                <a:chExt cx="240" cy="396"/>
              </a:xfrm>
            </p:grpSpPr>
            <p:sp>
              <p:nvSpPr>
                <p:cNvPr id="215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0" y="39"/>
                  <a:ext cx="19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1525" name="Line 14"/>
                <p:cNvSpPr>
                  <a:spLocks noChangeShapeType="1"/>
                </p:cNvSpPr>
                <p:nvPr/>
              </p:nvSpPr>
              <p:spPr bwMode="auto">
                <a:xfrm>
                  <a:off x="-20" y="231"/>
                  <a:ext cx="24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2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-7" y="185"/>
                  <a:ext cx="19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9"/>
          <p:cNvGrpSpPr/>
          <p:nvPr/>
        </p:nvGrpSpPr>
        <p:grpSpPr bwMode="auto">
          <a:xfrm>
            <a:off x="2173288" y="4292600"/>
            <a:ext cx="4867275" cy="1009650"/>
            <a:chOff x="1637414" y="1612846"/>
            <a:chExt cx="4867038" cy="1009650"/>
          </a:xfrm>
        </p:grpSpPr>
        <p:grpSp>
          <p:nvGrpSpPr>
            <p:cNvPr id="22531" name="Group 12"/>
            <p:cNvGrpSpPr/>
            <p:nvPr/>
          </p:nvGrpSpPr>
          <p:grpSpPr bwMode="auto">
            <a:xfrm>
              <a:off x="1988813" y="1612846"/>
              <a:ext cx="381000" cy="1009650"/>
              <a:chOff x="0" y="42"/>
              <a:chExt cx="240" cy="636"/>
            </a:xfrm>
          </p:grpSpPr>
          <p:sp>
            <p:nvSpPr>
              <p:cNvPr id="22532" name="Text Box 13"/>
              <p:cNvSpPr txBox="1">
                <a:spLocks noChangeArrowheads="1"/>
              </p:cNvSpPr>
              <p:nvPr/>
            </p:nvSpPr>
            <p:spPr bwMode="auto">
              <a:xfrm>
                <a:off x="0" y="4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2533" name="Line 14"/>
              <p:cNvSpPr>
                <a:spLocks noChangeShapeType="1"/>
              </p:cNvSpPr>
              <p:nvPr/>
            </p:nvSpPr>
            <p:spPr bwMode="auto">
              <a:xfrm>
                <a:off x="0" y="372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4" name="Text Box 15"/>
              <p:cNvSpPr txBox="1">
                <a:spLocks noChangeArrowheads="1"/>
              </p:cNvSpPr>
              <p:nvPr/>
            </p:nvSpPr>
            <p:spPr bwMode="auto">
              <a:xfrm>
                <a:off x="0" y="3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22535" name="Text Box 13"/>
            <p:cNvSpPr txBox="1">
              <a:spLocks noChangeArrowheads="1"/>
            </p:cNvSpPr>
            <p:nvPr/>
          </p:nvSpPr>
          <p:spPr bwMode="auto">
            <a:xfrm>
              <a:off x="1637414" y="1836684"/>
              <a:ext cx="486703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 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……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读作：一又四分之三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94"/>
          <p:cNvGrpSpPr/>
          <p:nvPr/>
        </p:nvGrpSpPr>
        <p:grpSpPr bwMode="auto">
          <a:xfrm>
            <a:off x="1141413" y="4937125"/>
            <a:ext cx="1717675" cy="1292225"/>
            <a:chOff x="1222256" y="1194228"/>
            <a:chExt cx="1717137" cy="1291644"/>
          </a:xfrm>
        </p:grpSpPr>
        <p:sp>
          <p:nvSpPr>
            <p:cNvPr id="22537" name="矩形 88"/>
            <p:cNvSpPr>
              <a:spLocks noChangeArrowheads="1"/>
            </p:cNvSpPr>
            <p:nvPr/>
          </p:nvSpPr>
          <p:spPr bwMode="auto">
            <a:xfrm>
              <a:off x="1222256" y="1962652"/>
              <a:ext cx="17171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整数部分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>
            <a:xfrm flipV="1">
              <a:off x="2253808" y="1194228"/>
              <a:ext cx="141243" cy="8711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95"/>
          <p:cNvGrpSpPr/>
          <p:nvPr/>
        </p:nvGrpSpPr>
        <p:grpSpPr bwMode="auto">
          <a:xfrm>
            <a:off x="2889250" y="4956175"/>
            <a:ext cx="1717675" cy="1227138"/>
            <a:chOff x="2969842" y="1212706"/>
            <a:chExt cx="1717359" cy="1227346"/>
          </a:xfrm>
        </p:grpSpPr>
        <p:cxnSp>
          <p:nvCxnSpPr>
            <p:cNvPr id="94" name="直接箭头连接符 93"/>
            <p:cNvCxnSpPr/>
            <p:nvPr/>
          </p:nvCxnSpPr>
          <p:spPr>
            <a:xfrm flipH="1" flipV="1">
              <a:off x="2969842" y="1212706"/>
              <a:ext cx="522192" cy="7748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1" name="矩形 199"/>
            <p:cNvSpPr>
              <a:spLocks noChangeArrowheads="1"/>
            </p:cNvSpPr>
            <p:nvPr/>
          </p:nvSpPr>
          <p:spPr bwMode="auto">
            <a:xfrm>
              <a:off x="3059832" y="1916832"/>
              <a:ext cx="16273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分数部分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42" name="组合 53"/>
          <p:cNvGrpSpPr/>
          <p:nvPr/>
        </p:nvGrpSpPr>
        <p:grpSpPr bwMode="auto">
          <a:xfrm>
            <a:off x="61913" y="677863"/>
            <a:ext cx="4200525" cy="1349375"/>
            <a:chOff x="190396" y="5425056"/>
            <a:chExt cx="4201714" cy="1348090"/>
          </a:xfrm>
        </p:grpSpPr>
        <p:sp>
          <p:nvSpPr>
            <p:cNvPr id="55" name="圆角矩形标注 54"/>
            <p:cNvSpPr/>
            <p:nvPr/>
          </p:nvSpPr>
          <p:spPr>
            <a:xfrm>
              <a:off x="1430584" y="5761286"/>
              <a:ext cx="2961526" cy="523376"/>
            </a:xfrm>
            <a:prstGeom prst="wedgeRoundRectCallout">
              <a:avLst>
                <a:gd name="adj1" fmla="val -54058"/>
                <a:gd name="adj2" fmla="val 21038"/>
                <a:gd name="adj3" fmla="val 16667"/>
              </a:avLst>
            </a:prstGeom>
            <a:solidFill>
              <a:srgbClr val="EDECA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44" name="TextBox 23"/>
            <p:cNvSpPr txBox="1">
              <a:spLocks noChangeArrowheads="1"/>
            </p:cNvSpPr>
            <p:nvPr/>
          </p:nvSpPr>
          <p:spPr bwMode="auto">
            <a:xfrm>
              <a:off x="1425821" y="5800936"/>
              <a:ext cx="2966289" cy="52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用算式这样表示：</a:t>
              </a:r>
            </a:p>
          </p:txBody>
        </p:sp>
        <p:pic>
          <p:nvPicPr>
            <p:cNvPr id="22545" name="图片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0396" y="5425056"/>
              <a:ext cx="1211997" cy="134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6" name="矩形 57"/>
          <p:cNvSpPr>
            <a:spLocks noChangeArrowheads="1"/>
          </p:cNvSpPr>
          <p:nvPr/>
        </p:nvSpPr>
        <p:spPr bwMode="auto">
          <a:xfrm>
            <a:off x="166688" y="3184525"/>
            <a:ext cx="9051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一个整数（0除外）和一个真分数合成的数，叫做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带分数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47" name="组合 58"/>
          <p:cNvGrpSpPr/>
          <p:nvPr/>
        </p:nvGrpSpPr>
        <p:grpSpPr bwMode="auto">
          <a:xfrm>
            <a:off x="2730500" y="1876425"/>
            <a:ext cx="2692400" cy="1057275"/>
            <a:chOff x="4821973" y="5877272"/>
            <a:chExt cx="2589863" cy="896938"/>
          </a:xfrm>
        </p:grpSpPr>
        <p:sp>
          <p:nvSpPr>
            <p:cNvPr id="22548" name="矩形 59"/>
            <p:cNvSpPr>
              <a:spLocks noChangeArrowheads="1"/>
            </p:cNvSpPr>
            <p:nvPr/>
          </p:nvSpPr>
          <p:spPr bwMode="auto">
            <a:xfrm>
              <a:off x="4821973" y="6067165"/>
              <a:ext cx="2589863" cy="44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</a:t>
              </a:r>
              <a:r>
                <a:rPr lang="zh-CN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4=1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（个）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549" name="Group 12"/>
            <p:cNvGrpSpPr/>
            <p:nvPr/>
          </p:nvGrpSpPr>
          <p:grpSpPr bwMode="auto">
            <a:xfrm>
              <a:off x="5799597" y="5877272"/>
              <a:ext cx="393700" cy="896938"/>
              <a:chOff x="-137" y="42"/>
              <a:chExt cx="248" cy="565"/>
            </a:xfrm>
          </p:grpSpPr>
          <p:sp>
            <p:nvSpPr>
              <p:cNvPr id="22550" name="Text Box 13"/>
              <p:cNvSpPr txBox="1">
                <a:spLocks noChangeArrowheads="1"/>
              </p:cNvSpPr>
              <p:nvPr/>
            </p:nvSpPr>
            <p:spPr bwMode="auto">
              <a:xfrm>
                <a:off x="-129" y="42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>
                <a:off x="-129" y="321"/>
                <a:ext cx="24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2" name="Text Box 15"/>
              <p:cNvSpPr txBox="1">
                <a:spLocks noChangeArrowheads="1"/>
              </p:cNvSpPr>
              <p:nvPr/>
            </p:nvSpPr>
            <p:spPr bwMode="auto">
              <a:xfrm>
                <a:off x="-137" y="277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22553" name="组合 64"/>
          <p:cNvGrpSpPr/>
          <p:nvPr/>
        </p:nvGrpSpPr>
        <p:grpSpPr bwMode="auto">
          <a:xfrm>
            <a:off x="4570413" y="628650"/>
            <a:ext cx="4449762" cy="1881188"/>
            <a:chOff x="5010704" y="4291772"/>
            <a:chExt cx="4211822" cy="1882007"/>
          </a:xfrm>
        </p:grpSpPr>
        <p:grpSp>
          <p:nvGrpSpPr>
            <p:cNvPr id="22554" name="组合 12"/>
            <p:cNvGrpSpPr/>
            <p:nvPr/>
          </p:nvGrpSpPr>
          <p:grpSpPr bwMode="auto">
            <a:xfrm>
              <a:off x="5010704" y="4291772"/>
              <a:ext cx="4211822" cy="1882007"/>
              <a:chOff x="5010704" y="4291772"/>
              <a:chExt cx="4211822" cy="1882007"/>
            </a:xfrm>
          </p:grpSpPr>
          <p:sp>
            <p:nvSpPr>
              <p:cNvPr id="74" name="云形标注 73"/>
              <p:cNvSpPr/>
              <p:nvPr/>
            </p:nvSpPr>
            <p:spPr>
              <a:xfrm>
                <a:off x="5010704" y="4545883"/>
                <a:ext cx="2964654" cy="943386"/>
              </a:xfrm>
              <a:prstGeom prst="cloudCallout">
                <a:avLst>
                  <a:gd name="adj1" fmla="val 58959"/>
                  <a:gd name="adj2" fmla="val 19335"/>
                </a:avLst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22556" name="图片 8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8031944" y="4291772"/>
                <a:ext cx="1190582" cy="188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57" name="组合 92"/>
            <p:cNvGrpSpPr/>
            <p:nvPr/>
          </p:nvGrpSpPr>
          <p:grpSpPr bwMode="auto">
            <a:xfrm>
              <a:off x="5147439" y="4533225"/>
              <a:ext cx="2996812" cy="1040621"/>
              <a:chOff x="4616063" y="5835998"/>
              <a:chExt cx="2884122" cy="882650"/>
            </a:xfrm>
          </p:grpSpPr>
          <p:sp>
            <p:nvSpPr>
              <p:cNvPr id="22558" name="矩形 67"/>
              <p:cNvSpPr>
                <a:spLocks noChangeArrowheads="1"/>
              </p:cNvSpPr>
              <p:nvPr/>
            </p:nvSpPr>
            <p:spPr bwMode="auto">
              <a:xfrm>
                <a:off x="4616063" y="5985256"/>
                <a:ext cx="2884122" cy="43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r>
                  <a:rPr lang="zh-CN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，对吗？</a:t>
                </a:r>
              </a:p>
            </p:txBody>
          </p:sp>
          <p:grpSp>
            <p:nvGrpSpPr>
              <p:cNvPr id="22559" name="Group 12"/>
              <p:cNvGrpSpPr/>
              <p:nvPr/>
            </p:nvGrpSpPr>
            <p:grpSpPr bwMode="auto">
              <a:xfrm>
                <a:off x="5653547" y="5835998"/>
                <a:ext cx="411164" cy="882650"/>
                <a:chOff x="-229" y="16"/>
                <a:chExt cx="259" cy="556"/>
              </a:xfrm>
            </p:grpSpPr>
            <p:sp>
              <p:nvSpPr>
                <p:cNvPr id="22560" name="Line 14"/>
                <p:cNvSpPr>
                  <a:spLocks noChangeShapeType="1"/>
                </p:cNvSpPr>
                <p:nvPr/>
              </p:nvSpPr>
              <p:spPr bwMode="auto">
                <a:xfrm>
                  <a:off x="-229" y="272"/>
                  <a:ext cx="24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194" y="16"/>
                  <a:ext cx="224" cy="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256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-207" y="242"/>
                  <a:ext cx="23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04"/>
          <p:cNvSpPr>
            <a:spLocks noChangeArrowheads="1"/>
          </p:cNvSpPr>
          <p:nvPr/>
        </p:nvSpPr>
        <p:spPr bwMode="auto">
          <a:xfrm>
            <a:off x="142875" y="1144588"/>
            <a:ext cx="83264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：把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3、4、5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化成分母是3的假分数。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＝ 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＝ 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＝</a:t>
            </a:r>
          </a:p>
        </p:txBody>
      </p:sp>
      <p:grpSp>
        <p:nvGrpSpPr>
          <p:cNvPr id="23555" name="组合 267"/>
          <p:cNvGrpSpPr/>
          <p:nvPr/>
        </p:nvGrpSpPr>
        <p:grpSpPr bwMode="auto">
          <a:xfrm>
            <a:off x="617538" y="1863725"/>
            <a:ext cx="1085850" cy="890588"/>
            <a:chOff x="2018284" y="1891038"/>
            <a:chExt cx="1085423" cy="890059"/>
          </a:xfrm>
        </p:grpSpPr>
        <p:sp>
          <p:nvSpPr>
            <p:cNvPr id="23556" name="Text Box 13"/>
            <p:cNvSpPr txBox="1">
              <a:spLocks noChangeArrowheads="1"/>
            </p:cNvSpPr>
            <p:nvPr/>
          </p:nvSpPr>
          <p:spPr bwMode="auto">
            <a:xfrm>
              <a:off x="2018284" y="1891038"/>
              <a:ext cx="1085423" cy="52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  ）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57" name="Text Box 15"/>
            <p:cNvSpPr txBox="1">
              <a:spLocks noChangeArrowheads="1"/>
            </p:cNvSpPr>
            <p:nvPr/>
          </p:nvSpPr>
          <p:spPr bwMode="auto">
            <a:xfrm>
              <a:off x="2365809" y="2257533"/>
              <a:ext cx="363395" cy="52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558" name="Line 14"/>
            <p:cNvSpPr>
              <a:spLocks noChangeShapeType="1"/>
            </p:cNvSpPr>
            <p:nvPr/>
          </p:nvSpPr>
          <p:spPr bwMode="auto">
            <a:xfrm>
              <a:off x="2294400" y="2349553"/>
              <a:ext cx="4713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981075" y="1844675"/>
            <a:ext cx="625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4306888" y="2387600"/>
            <a:ext cx="4721225" cy="1281113"/>
            <a:chOff x="3611629" y="866706"/>
            <a:chExt cx="4721979" cy="1283552"/>
          </a:xfrm>
        </p:grpSpPr>
        <p:sp>
          <p:nvSpPr>
            <p:cNvPr id="238" name="圆角矩形标注 237"/>
            <p:cNvSpPr/>
            <p:nvPr/>
          </p:nvSpPr>
          <p:spPr>
            <a:xfrm>
              <a:off x="3611629" y="1518820"/>
              <a:ext cx="3346984" cy="521691"/>
            </a:xfrm>
            <a:prstGeom prst="wedgeRoundRectCallout">
              <a:avLst>
                <a:gd name="adj1" fmla="val 57721"/>
                <a:gd name="adj2" fmla="val -16895"/>
                <a:gd name="adj3" fmla="val 16667"/>
              </a:avLst>
            </a:prstGeom>
            <a:solidFill>
              <a:srgbClr val="EDECA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62" name="TextBox 238"/>
            <p:cNvSpPr txBox="1">
              <a:spLocks noChangeArrowheads="1"/>
            </p:cNvSpPr>
            <p:nvPr/>
          </p:nvSpPr>
          <p:spPr bwMode="auto">
            <a:xfrm>
              <a:off x="3611629" y="1518820"/>
              <a:ext cx="3542278" cy="52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说一说你是怎样想的。</a:t>
              </a:r>
            </a:p>
          </p:txBody>
        </p:sp>
        <p:pic>
          <p:nvPicPr>
            <p:cNvPr id="23563" name="图片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232551" y="866706"/>
              <a:ext cx="1101057" cy="128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029"/>
          <p:cNvGrpSpPr/>
          <p:nvPr/>
        </p:nvGrpSpPr>
        <p:grpSpPr bwMode="auto">
          <a:xfrm>
            <a:off x="-50800" y="3381375"/>
            <a:ext cx="4695825" cy="1500188"/>
            <a:chOff x="-34525" y="1436063"/>
            <a:chExt cx="4693928" cy="1499533"/>
          </a:xfrm>
        </p:grpSpPr>
        <p:grpSp>
          <p:nvGrpSpPr>
            <p:cNvPr id="23565" name="组合 254"/>
            <p:cNvGrpSpPr/>
            <p:nvPr/>
          </p:nvGrpSpPr>
          <p:grpSpPr bwMode="auto">
            <a:xfrm>
              <a:off x="-34525" y="1436063"/>
              <a:ext cx="4693928" cy="1499532"/>
              <a:chOff x="20270" y="5329490"/>
              <a:chExt cx="4694097" cy="1499208"/>
            </a:xfrm>
          </p:grpSpPr>
          <p:grpSp>
            <p:nvGrpSpPr>
              <p:cNvPr id="23566" name="组合 46"/>
              <p:cNvGrpSpPr/>
              <p:nvPr/>
            </p:nvGrpSpPr>
            <p:grpSpPr bwMode="auto">
              <a:xfrm>
                <a:off x="20270" y="5329490"/>
                <a:ext cx="4694097" cy="1499207"/>
                <a:chOff x="3936285" y="3542750"/>
                <a:chExt cx="4694091" cy="1497784"/>
              </a:xfrm>
            </p:grpSpPr>
            <p:sp>
              <p:nvSpPr>
                <p:cNvPr id="261" name="云形标注 260"/>
                <p:cNvSpPr/>
                <p:nvPr/>
              </p:nvSpPr>
              <p:spPr>
                <a:xfrm>
                  <a:off x="4721808" y="3542750"/>
                  <a:ext cx="3908568" cy="1374159"/>
                </a:xfrm>
                <a:prstGeom prst="cloudCallout">
                  <a:avLst>
                    <a:gd name="adj1" fmla="val -55533"/>
                    <a:gd name="adj2" fmla="val 28981"/>
                  </a:avLst>
                </a:prstGeom>
                <a:solidFill>
                  <a:srgbClr val="99FF99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568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4932732" y="3828152"/>
                  <a:ext cx="3697644" cy="952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里面有</a:t>
                  </a: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个     </a:t>
                  </a:r>
                  <a:r>
                    <a:rPr lang="zh-CN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里面</a:t>
                  </a:r>
                  <a:endPara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就有</a:t>
                  </a: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个      </a:t>
                  </a: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……</a:t>
                  </a:r>
                  <a:endParaRPr lang="zh-CN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3569" name="图片 8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3936285" y="3828152"/>
                  <a:ext cx="880100" cy="1212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3570" name="Group 12"/>
              <p:cNvGrpSpPr/>
              <p:nvPr/>
            </p:nvGrpSpPr>
            <p:grpSpPr bwMode="auto">
              <a:xfrm>
                <a:off x="2973148" y="5482856"/>
                <a:ext cx="384175" cy="831850"/>
                <a:chOff x="-370" y="96"/>
                <a:chExt cx="242" cy="524"/>
              </a:xfrm>
            </p:grpSpPr>
            <p:sp>
              <p:nvSpPr>
                <p:cNvPr id="2357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370" y="96"/>
                  <a:ext cx="22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3572" name="Line 14"/>
                <p:cNvSpPr>
                  <a:spLocks noChangeShapeType="1"/>
                </p:cNvSpPr>
                <p:nvPr/>
              </p:nvSpPr>
              <p:spPr bwMode="auto">
                <a:xfrm>
                  <a:off x="-368" y="34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7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-370" y="290"/>
                  <a:ext cx="22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grpSp>
          <p:nvGrpSpPr>
            <p:cNvPr id="23574" name="组合 112"/>
            <p:cNvGrpSpPr/>
            <p:nvPr/>
          </p:nvGrpSpPr>
          <p:grpSpPr bwMode="auto">
            <a:xfrm>
              <a:off x="2365030" y="1948760"/>
              <a:ext cx="380986" cy="832030"/>
              <a:chOff x="2365030" y="1948760"/>
              <a:chExt cx="380986" cy="832030"/>
            </a:xfrm>
          </p:grpSpPr>
          <p:sp>
            <p:nvSpPr>
              <p:cNvPr id="23575" name="Text Box 13"/>
              <p:cNvSpPr txBox="1">
                <a:spLocks noChangeArrowheads="1"/>
              </p:cNvSpPr>
              <p:nvPr/>
            </p:nvSpPr>
            <p:spPr bwMode="auto">
              <a:xfrm>
                <a:off x="2364805" y="1948219"/>
                <a:ext cx="363390" cy="523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3576" name="Text Box 15"/>
              <p:cNvSpPr txBox="1">
                <a:spLocks noChangeArrowheads="1"/>
              </p:cNvSpPr>
              <p:nvPr/>
            </p:nvSpPr>
            <p:spPr bwMode="auto">
              <a:xfrm>
                <a:off x="2364805" y="2256179"/>
                <a:ext cx="363390" cy="523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3577" name="Line 14"/>
              <p:cNvSpPr>
                <a:spLocks noChangeShapeType="1"/>
              </p:cNvSpPr>
              <p:nvPr/>
            </p:nvSpPr>
            <p:spPr bwMode="auto">
              <a:xfrm>
                <a:off x="2364805" y="2348249"/>
                <a:ext cx="3808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1033"/>
          <p:cNvGrpSpPr/>
          <p:nvPr/>
        </p:nvGrpSpPr>
        <p:grpSpPr bwMode="auto">
          <a:xfrm>
            <a:off x="4413250" y="4537075"/>
            <a:ext cx="4476750" cy="1811338"/>
            <a:chOff x="4957700" y="2011795"/>
            <a:chExt cx="4476384" cy="1810965"/>
          </a:xfrm>
        </p:grpSpPr>
        <p:grpSp>
          <p:nvGrpSpPr>
            <p:cNvPr id="23579" name="组合 244"/>
            <p:cNvGrpSpPr/>
            <p:nvPr/>
          </p:nvGrpSpPr>
          <p:grpSpPr bwMode="auto">
            <a:xfrm>
              <a:off x="4957700" y="2011795"/>
              <a:ext cx="4476384" cy="1810964"/>
              <a:chOff x="4867086" y="4462337"/>
              <a:chExt cx="4476596" cy="1810883"/>
            </a:xfrm>
          </p:grpSpPr>
          <p:grpSp>
            <p:nvGrpSpPr>
              <p:cNvPr id="23580" name="组合 12"/>
              <p:cNvGrpSpPr/>
              <p:nvPr/>
            </p:nvGrpSpPr>
            <p:grpSpPr bwMode="auto">
              <a:xfrm>
                <a:off x="4867086" y="4462337"/>
                <a:ext cx="4476596" cy="1810883"/>
                <a:chOff x="4867086" y="4462337"/>
                <a:chExt cx="4476596" cy="1810883"/>
              </a:xfrm>
            </p:grpSpPr>
            <p:sp>
              <p:nvSpPr>
                <p:cNvPr id="253" name="云形标注 252"/>
                <p:cNvSpPr/>
                <p:nvPr/>
              </p:nvSpPr>
              <p:spPr>
                <a:xfrm>
                  <a:off x="4867086" y="4462337"/>
                  <a:ext cx="3128855" cy="1417283"/>
                </a:xfrm>
                <a:prstGeom prst="cloudCallout">
                  <a:avLst>
                    <a:gd name="adj1" fmla="val 58959"/>
                    <a:gd name="adj2" fmla="val 19335"/>
                  </a:avLst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3582" name="图片 8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8326481" y="4665283"/>
                  <a:ext cx="1017201" cy="1607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583" name="矩形 247"/>
              <p:cNvSpPr>
                <a:spLocks noChangeArrowheads="1"/>
              </p:cNvSpPr>
              <p:nvPr/>
            </p:nvSpPr>
            <p:spPr bwMode="auto">
              <a:xfrm>
                <a:off x="4994082" y="4709376"/>
                <a:ext cx="3057420" cy="954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里面有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3×4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     </a:t>
                </a:r>
                <a:r>
                  <a:rPr lang="zh-CN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endPara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就是      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</a:t>
                </a:r>
                <a:endPara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584" name="组合 288"/>
            <p:cNvGrpSpPr/>
            <p:nvPr/>
          </p:nvGrpSpPr>
          <p:grpSpPr bwMode="auto">
            <a:xfrm>
              <a:off x="7292202" y="2115950"/>
              <a:ext cx="423798" cy="879349"/>
              <a:chOff x="2081842" y="1900563"/>
              <a:chExt cx="423798" cy="879349"/>
            </a:xfrm>
          </p:grpSpPr>
          <p:sp>
            <p:nvSpPr>
              <p:cNvPr id="23585" name="Text Box 13"/>
              <p:cNvSpPr txBox="1">
                <a:spLocks noChangeArrowheads="1"/>
              </p:cNvSpPr>
              <p:nvPr/>
            </p:nvSpPr>
            <p:spPr bwMode="auto">
              <a:xfrm>
                <a:off x="2130619" y="1900563"/>
                <a:ext cx="363507" cy="522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3586" name="Text Box 15"/>
              <p:cNvSpPr txBox="1">
                <a:spLocks noChangeArrowheads="1"/>
              </p:cNvSpPr>
              <p:nvPr/>
            </p:nvSpPr>
            <p:spPr bwMode="auto">
              <a:xfrm>
                <a:off x="2143720" y="2255961"/>
                <a:ext cx="361920" cy="523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3587" name="Line 14"/>
              <p:cNvSpPr>
                <a:spLocks noChangeShapeType="1"/>
              </p:cNvSpPr>
              <p:nvPr/>
            </p:nvSpPr>
            <p:spPr bwMode="auto">
              <a:xfrm>
                <a:off x="2081842" y="2347856"/>
                <a:ext cx="3793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588" name="组合 292"/>
            <p:cNvGrpSpPr/>
            <p:nvPr/>
          </p:nvGrpSpPr>
          <p:grpSpPr bwMode="auto">
            <a:xfrm>
              <a:off x="5940152" y="2514366"/>
              <a:ext cx="400895" cy="880227"/>
              <a:chOff x="2345121" y="1900563"/>
              <a:chExt cx="400895" cy="880227"/>
            </a:xfrm>
          </p:grpSpPr>
          <p:sp>
            <p:nvSpPr>
              <p:cNvPr id="23589" name="Text Box 13"/>
              <p:cNvSpPr txBox="1">
                <a:spLocks noChangeArrowheads="1"/>
              </p:cNvSpPr>
              <p:nvPr/>
            </p:nvSpPr>
            <p:spPr bwMode="auto">
              <a:xfrm>
                <a:off x="2345252" y="1900668"/>
                <a:ext cx="363507" cy="522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3590" name="Text Box 15"/>
              <p:cNvSpPr txBox="1">
                <a:spLocks noChangeArrowheads="1"/>
              </p:cNvSpPr>
              <p:nvPr/>
            </p:nvSpPr>
            <p:spPr bwMode="auto">
              <a:xfrm>
                <a:off x="2365887" y="2256319"/>
                <a:ext cx="361920" cy="523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3591" name="Line 14"/>
              <p:cNvSpPr>
                <a:spLocks noChangeShapeType="1"/>
              </p:cNvSpPr>
              <p:nvPr/>
            </p:nvSpPr>
            <p:spPr bwMode="auto">
              <a:xfrm>
                <a:off x="2365887" y="2348408"/>
                <a:ext cx="3793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3592" name="组合 267"/>
          <p:cNvGrpSpPr/>
          <p:nvPr/>
        </p:nvGrpSpPr>
        <p:grpSpPr bwMode="auto">
          <a:xfrm>
            <a:off x="2073275" y="1811338"/>
            <a:ext cx="1085850" cy="889000"/>
            <a:chOff x="2018284" y="1891038"/>
            <a:chExt cx="1085423" cy="890059"/>
          </a:xfrm>
        </p:grpSpPr>
        <p:sp>
          <p:nvSpPr>
            <p:cNvPr id="23593" name="Text Box 13"/>
            <p:cNvSpPr txBox="1">
              <a:spLocks noChangeArrowheads="1"/>
            </p:cNvSpPr>
            <p:nvPr/>
          </p:nvSpPr>
          <p:spPr bwMode="auto">
            <a:xfrm>
              <a:off x="2018284" y="1891038"/>
              <a:ext cx="1085423" cy="52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  ）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4" name="Text Box 15"/>
            <p:cNvSpPr txBox="1">
              <a:spLocks noChangeArrowheads="1"/>
            </p:cNvSpPr>
            <p:nvPr/>
          </p:nvSpPr>
          <p:spPr bwMode="auto">
            <a:xfrm>
              <a:off x="2365810" y="2256598"/>
              <a:ext cx="363394" cy="52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595" name="Line 14"/>
            <p:cNvSpPr>
              <a:spLocks noChangeShapeType="1"/>
            </p:cNvSpPr>
            <p:nvPr/>
          </p:nvSpPr>
          <p:spPr bwMode="auto">
            <a:xfrm>
              <a:off x="2294400" y="2348783"/>
              <a:ext cx="4713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96" name="组合 267"/>
          <p:cNvGrpSpPr/>
          <p:nvPr/>
        </p:nvGrpSpPr>
        <p:grpSpPr bwMode="auto">
          <a:xfrm>
            <a:off x="3729038" y="1793875"/>
            <a:ext cx="1085850" cy="889000"/>
            <a:chOff x="2018284" y="1891038"/>
            <a:chExt cx="1085423" cy="890059"/>
          </a:xfrm>
        </p:grpSpPr>
        <p:sp>
          <p:nvSpPr>
            <p:cNvPr id="23597" name="Text Box 13"/>
            <p:cNvSpPr txBox="1">
              <a:spLocks noChangeArrowheads="1"/>
            </p:cNvSpPr>
            <p:nvPr/>
          </p:nvSpPr>
          <p:spPr bwMode="auto">
            <a:xfrm>
              <a:off x="2018284" y="1891038"/>
              <a:ext cx="1085423" cy="52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  ）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8" name="Text Box 15"/>
            <p:cNvSpPr txBox="1">
              <a:spLocks noChangeArrowheads="1"/>
            </p:cNvSpPr>
            <p:nvPr/>
          </p:nvSpPr>
          <p:spPr bwMode="auto">
            <a:xfrm>
              <a:off x="2365809" y="2256598"/>
              <a:ext cx="363395" cy="52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599" name="Line 14"/>
            <p:cNvSpPr>
              <a:spLocks noChangeShapeType="1"/>
            </p:cNvSpPr>
            <p:nvPr/>
          </p:nvSpPr>
          <p:spPr bwMode="auto">
            <a:xfrm>
              <a:off x="2294400" y="2348783"/>
              <a:ext cx="4713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00" name="组合 267"/>
          <p:cNvGrpSpPr/>
          <p:nvPr/>
        </p:nvGrpSpPr>
        <p:grpSpPr bwMode="auto">
          <a:xfrm>
            <a:off x="5405438" y="1811338"/>
            <a:ext cx="1085850" cy="889000"/>
            <a:chOff x="2018284" y="1891038"/>
            <a:chExt cx="1085423" cy="890059"/>
          </a:xfrm>
        </p:grpSpPr>
        <p:sp>
          <p:nvSpPr>
            <p:cNvPr id="23601" name="Text Box 13"/>
            <p:cNvSpPr txBox="1">
              <a:spLocks noChangeArrowheads="1"/>
            </p:cNvSpPr>
            <p:nvPr/>
          </p:nvSpPr>
          <p:spPr bwMode="auto">
            <a:xfrm>
              <a:off x="2018284" y="1891038"/>
              <a:ext cx="1085423" cy="52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  ）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2" name="Text Box 15"/>
            <p:cNvSpPr txBox="1">
              <a:spLocks noChangeArrowheads="1"/>
            </p:cNvSpPr>
            <p:nvPr/>
          </p:nvSpPr>
          <p:spPr bwMode="auto">
            <a:xfrm>
              <a:off x="2365809" y="2256598"/>
              <a:ext cx="363395" cy="52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603" name="Line 14"/>
            <p:cNvSpPr>
              <a:spLocks noChangeShapeType="1"/>
            </p:cNvSpPr>
            <p:nvPr/>
          </p:nvSpPr>
          <p:spPr bwMode="auto">
            <a:xfrm>
              <a:off x="2294400" y="2348783"/>
              <a:ext cx="4713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04" name="组合 267"/>
          <p:cNvGrpSpPr/>
          <p:nvPr/>
        </p:nvGrpSpPr>
        <p:grpSpPr bwMode="auto">
          <a:xfrm>
            <a:off x="7208838" y="1784350"/>
            <a:ext cx="1085850" cy="890588"/>
            <a:chOff x="2018284" y="1891038"/>
            <a:chExt cx="1085423" cy="890059"/>
          </a:xfrm>
        </p:grpSpPr>
        <p:sp>
          <p:nvSpPr>
            <p:cNvPr id="23605" name="Text Box 13"/>
            <p:cNvSpPr txBox="1">
              <a:spLocks noChangeArrowheads="1"/>
            </p:cNvSpPr>
            <p:nvPr/>
          </p:nvSpPr>
          <p:spPr bwMode="auto">
            <a:xfrm>
              <a:off x="2018284" y="1891038"/>
              <a:ext cx="1085423" cy="52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  ）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6" name="Text Box 15"/>
            <p:cNvSpPr txBox="1">
              <a:spLocks noChangeArrowheads="1"/>
            </p:cNvSpPr>
            <p:nvPr/>
          </p:nvSpPr>
          <p:spPr bwMode="auto">
            <a:xfrm>
              <a:off x="2365809" y="2257533"/>
              <a:ext cx="363395" cy="52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607" name="Line 14"/>
            <p:cNvSpPr>
              <a:spLocks noChangeShapeType="1"/>
            </p:cNvSpPr>
            <p:nvPr/>
          </p:nvSpPr>
          <p:spPr bwMode="auto">
            <a:xfrm>
              <a:off x="2294400" y="2349553"/>
              <a:ext cx="4713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608" name="Text Box 13"/>
          <p:cNvSpPr txBox="1">
            <a:spLocks noChangeArrowheads="1"/>
          </p:cNvSpPr>
          <p:nvPr/>
        </p:nvSpPr>
        <p:spPr bwMode="auto">
          <a:xfrm>
            <a:off x="2430463" y="1792288"/>
            <a:ext cx="625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609" name="Text Box 13"/>
          <p:cNvSpPr txBox="1">
            <a:spLocks noChangeArrowheads="1"/>
          </p:cNvSpPr>
          <p:nvPr/>
        </p:nvSpPr>
        <p:spPr bwMode="auto">
          <a:xfrm>
            <a:off x="4108450" y="1736725"/>
            <a:ext cx="625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610" name="Text Box 13"/>
          <p:cNvSpPr txBox="1">
            <a:spLocks noChangeArrowheads="1"/>
          </p:cNvSpPr>
          <p:nvPr/>
        </p:nvSpPr>
        <p:spPr bwMode="auto">
          <a:xfrm>
            <a:off x="5695950" y="1781175"/>
            <a:ext cx="625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611" name="Text Box 13"/>
          <p:cNvSpPr txBox="1">
            <a:spLocks noChangeArrowheads="1"/>
          </p:cNvSpPr>
          <p:nvPr/>
        </p:nvSpPr>
        <p:spPr bwMode="auto">
          <a:xfrm>
            <a:off x="7494588" y="1774825"/>
            <a:ext cx="625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608" grpId="0"/>
      <p:bldP spid="23609" grpId="0"/>
      <p:bldP spid="23610" grpId="0"/>
      <p:bldP spid="23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35"/>
          <p:cNvSpPr>
            <a:spLocks noChangeArrowheads="1"/>
          </p:cNvSpPr>
          <p:nvPr/>
        </p:nvSpPr>
        <p:spPr bwMode="auto">
          <a:xfrm>
            <a:off x="112713" y="1484313"/>
            <a:ext cx="4560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用直线上的点表示如下：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矩形 297"/>
          <p:cNvSpPr>
            <a:spLocks noChangeArrowheads="1"/>
          </p:cNvSpPr>
          <p:nvPr/>
        </p:nvSpPr>
        <p:spPr bwMode="auto">
          <a:xfrm>
            <a:off x="447675" y="4083050"/>
            <a:ext cx="83470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整数（0除外）可以化成分母是任意自然数（0除外）的假分数。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组合 1027"/>
          <p:cNvGrpSpPr/>
          <p:nvPr/>
        </p:nvGrpSpPr>
        <p:grpSpPr bwMode="auto">
          <a:xfrm>
            <a:off x="539750" y="2149475"/>
            <a:ext cx="8047038" cy="1438275"/>
            <a:chOff x="661709" y="3700901"/>
            <a:chExt cx="8046991" cy="1438269"/>
          </a:xfrm>
        </p:grpSpPr>
        <p:grpSp>
          <p:nvGrpSpPr>
            <p:cNvPr id="24581" name="组合 1025"/>
            <p:cNvGrpSpPr/>
            <p:nvPr/>
          </p:nvGrpSpPr>
          <p:grpSpPr bwMode="auto">
            <a:xfrm>
              <a:off x="661709" y="4540589"/>
              <a:ext cx="7583444" cy="112809"/>
              <a:chOff x="503939" y="4540589"/>
              <a:chExt cx="7583444" cy="112809"/>
            </a:xfrm>
          </p:grpSpPr>
          <p:cxnSp>
            <p:nvCxnSpPr>
              <p:cNvPr id="115" name="直接箭头连接符 114"/>
              <p:cNvCxnSpPr/>
              <p:nvPr/>
            </p:nvCxnSpPr>
            <p:spPr>
              <a:xfrm>
                <a:off x="503939" y="4653397"/>
                <a:ext cx="7583444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83" name="组合 1024"/>
              <p:cNvGrpSpPr/>
              <p:nvPr/>
            </p:nvGrpSpPr>
            <p:grpSpPr bwMode="auto">
              <a:xfrm>
                <a:off x="844983" y="4540589"/>
                <a:ext cx="6823361" cy="112547"/>
                <a:chOff x="844983" y="4540589"/>
                <a:chExt cx="6823361" cy="112547"/>
              </a:xfrm>
            </p:grpSpPr>
            <p:grpSp>
              <p:nvGrpSpPr>
                <p:cNvPr id="24584" name="组合 120"/>
                <p:cNvGrpSpPr/>
                <p:nvPr/>
              </p:nvGrpSpPr>
              <p:grpSpPr bwMode="auto">
                <a:xfrm>
                  <a:off x="844983" y="4540589"/>
                  <a:ext cx="4510052" cy="112547"/>
                  <a:chOff x="250825" y="1916113"/>
                  <a:chExt cx="8210550" cy="146050"/>
                </a:xfrm>
              </p:grpSpPr>
              <p:sp>
                <p:nvSpPr>
                  <p:cNvPr id="24585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042988" y="1917700"/>
                    <a:ext cx="0" cy="14446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8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35150" y="1917700"/>
                    <a:ext cx="0" cy="14446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8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2627313" y="1917700"/>
                    <a:ext cx="0" cy="14446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8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419475" y="1917700"/>
                    <a:ext cx="0" cy="14446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8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211638" y="1917700"/>
                    <a:ext cx="0" cy="14446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076825" y="1917700"/>
                    <a:ext cx="0" cy="14446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6731000" y="1917700"/>
                    <a:ext cx="0" cy="14446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2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250825" y="1916113"/>
                    <a:ext cx="0" cy="144462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940425" y="1916113"/>
                    <a:ext cx="0" cy="144462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597775" y="1917700"/>
                    <a:ext cx="0" cy="14446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8461375" y="1916113"/>
                    <a:ext cx="0" cy="144462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4596" name="组合 1023"/>
                <p:cNvGrpSpPr/>
                <p:nvPr/>
              </p:nvGrpSpPr>
              <p:grpSpPr bwMode="auto">
                <a:xfrm>
                  <a:off x="5809212" y="4540589"/>
                  <a:ext cx="1859132" cy="112547"/>
                  <a:chOff x="3648303" y="4692989"/>
                  <a:chExt cx="1859132" cy="112547"/>
                </a:xfrm>
              </p:grpSpPr>
              <p:sp>
                <p:nvSpPr>
                  <p:cNvPr id="2459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648303" y="4694212"/>
                    <a:ext cx="0" cy="111324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556941" y="4694212"/>
                    <a:ext cx="0" cy="111324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9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122678" y="4692989"/>
                    <a:ext cx="0" cy="11132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033060" y="4694212"/>
                    <a:ext cx="0" cy="111324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507435" y="4692989"/>
                    <a:ext cx="0" cy="111323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4602" name="Text Box 13"/>
            <p:cNvSpPr txBox="1">
              <a:spLocks noChangeArrowheads="1"/>
            </p:cNvSpPr>
            <p:nvPr/>
          </p:nvSpPr>
          <p:spPr bwMode="auto">
            <a:xfrm>
              <a:off x="826808" y="4615297"/>
              <a:ext cx="7665993" cy="52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0             1             2             3              4              5   </a:t>
              </a:r>
            </a:p>
          </p:txBody>
        </p:sp>
        <p:grpSp>
          <p:nvGrpSpPr>
            <p:cNvPr id="24603" name="组合 326"/>
            <p:cNvGrpSpPr/>
            <p:nvPr/>
          </p:nvGrpSpPr>
          <p:grpSpPr bwMode="auto">
            <a:xfrm>
              <a:off x="2119566" y="3700901"/>
              <a:ext cx="6020509" cy="880227"/>
              <a:chOff x="1085795" y="532549"/>
              <a:chExt cx="6020509" cy="880227"/>
            </a:xfrm>
          </p:grpSpPr>
          <p:grpSp>
            <p:nvGrpSpPr>
              <p:cNvPr id="24604" name="组合 327"/>
              <p:cNvGrpSpPr/>
              <p:nvPr/>
            </p:nvGrpSpPr>
            <p:grpSpPr bwMode="auto">
              <a:xfrm>
                <a:off x="1085795" y="532549"/>
                <a:ext cx="393345" cy="880227"/>
                <a:chOff x="2352671" y="1956440"/>
                <a:chExt cx="393345" cy="880227"/>
              </a:xfrm>
            </p:grpSpPr>
            <p:sp>
              <p:nvSpPr>
                <p:cNvPr id="246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52130" y="1956440"/>
                  <a:ext cx="365123" cy="522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460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64830" y="2312038"/>
                  <a:ext cx="363536" cy="5238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4607" name="Line 14"/>
                <p:cNvSpPr>
                  <a:spLocks noChangeShapeType="1"/>
                </p:cNvSpPr>
                <p:nvPr/>
              </p:nvSpPr>
              <p:spPr bwMode="auto">
                <a:xfrm>
                  <a:off x="2364830" y="2404113"/>
                  <a:ext cx="3809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08" name="组合 328"/>
              <p:cNvGrpSpPr/>
              <p:nvPr/>
            </p:nvGrpSpPr>
            <p:grpSpPr bwMode="auto">
              <a:xfrm>
                <a:off x="2453947" y="532549"/>
                <a:ext cx="400446" cy="880227"/>
                <a:chOff x="2345570" y="1916051"/>
                <a:chExt cx="400446" cy="880227"/>
              </a:xfrm>
            </p:grpSpPr>
            <p:sp>
              <p:nvSpPr>
                <p:cNvPr id="2460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45294" y="1916051"/>
                  <a:ext cx="363536" cy="522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246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64344" y="2271649"/>
                  <a:ext cx="363536" cy="5238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4611" name="Line 14"/>
                <p:cNvSpPr>
                  <a:spLocks noChangeShapeType="1"/>
                </p:cNvSpPr>
                <p:nvPr/>
              </p:nvSpPr>
              <p:spPr bwMode="auto">
                <a:xfrm>
                  <a:off x="2364344" y="2363724"/>
                  <a:ext cx="3809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12" name="组合 329"/>
              <p:cNvGrpSpPr/>
              <p:nvPr/>
            </p:nvGrpSpPr>
            <p:grpSpPr bwMode="auto">
              <a:xfrm>
                <a:off x="3877877" y="532549"/>
                <a:ext cx="380986" cy="880227"/>
                <a:chOff x="2437038" y="1900563"/>
                <a:chExt cx="380986" cy="880227"/>
              </a:xfrm>
            </p:grpSpPr>
            <p:sp>
              <p:nvSpPr>
                <p:cNvPr id="246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52687" y="1900563"/>
                  <a:ext cx="365123" cy="522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246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36812" y="2256161"/>
                  <a:ext cx="363535" cy="5238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4615" name="Line 14"/>
                <p:cNvSpPr>
                  <a:spLocks noChangeShapeType="1"/>
                </p:cNvSpPr>
                <p:nvPr/>
              </p:nvSpPr>
              <p:spPr bwMode="auto">
                <a:xfrm>
                  <a:off x="2436812" y="2348236"/>
                  <a:ext cx="3809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16" name="组合 330"/>
              <p:cNvGrpSpPr/>
              <p:nvPr/>
            </p:nvGrpSpPr>
            <p:grpSpPr bwMode="auto">
              <a:xfrm>
                <a:off x="5154730" y="532549"/>
                <a:ext cx="543739" cy="880227"/>
                <a:chOff x="2390322" y="1900563"/>
                <a:chExt cx="543739" cy="880227"/>
              </a:xfrm>
            </p:grpSpPr>
            <p:sp>
              <p:nvSpPr>
                <p:cNvPr id="246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89585" y="1900563"/>
                  <a:ext cx="544509" cy="522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2461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83246" y="2256161"/>
                  <a:ext cx="363536" cy="5238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4619" name="Line 14"/>
                <p:cNvSpPr>
                  <a:spLocks noChangeShapeType="1"/>
                </p:cNvSpPr>
                <p:nvPr/>
              </p:nvSpPr>
              <p:spPr bwMode="auto">
                <a:xfrm>
                  <a:off x="2483246" y="2348236"/>
                  <a:ext cx="3809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20" name="组合 331"/>
              <p:cNvGrpSpPr/>
              <p:nvPr/>
            </p:nvGrpSpPr>
            <p:grpSpPr bwMode="auto">
              <a:xfrm>
                <a:off x="6562565" y="532549"/>
                <a:ext cx="543739" cy="880227"/>
                <a:chOff x="2197707" y="1900563"/>
                <a:chExt cx="543739" cy="880227"/>
              </a:xfrm>
            </p:grpSpPr>
            <p:sp>
              <p:nvSpPr>
                <p:cNvPr id="246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97239" y="1900563"/>
                  <a:ext cx="544510" cy="522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  <p:sp>
              <p:nvSpPr>
                <p:cNvPr id="2462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67089" y="2256161"/>
                  <a:ext cx="363536" cy="5238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4623" name="Line 14"/>
                <p:cNvSpPr>
                  <a:spLocks noChangeShapeType="1"/>
                </p:cNvSpPr>
                <p:nvPr/>
              </p:nvSpPr>
              <p:spPr bwMode="auto">
                <a:xfrm>
                  <a:off x="2267089" y="2348236"/>
                  <a:ext cx="3809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4624" name="Text Box 13"/>
            <p:cNvSpPr txBox="1">
              <a:spLocks noChangeArrowheads="1"/>
            </p:cNvSpPr>
            <p:nvPr/>
          </p:nvSpPr>
          <p:spPr bwMode="auto">
            <a:xfrm>
              <a:off x="1044295" y="4221599"/>
              <a:ext cx="7664405" cy="584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.            .             .             .            .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240"/>
          <p:cNvGrpSpPr/>
          <p:nvPr/>
        </p:nvGrpSpPr>
        <p:grpSpPr bwMode="auto">
          <a:xfrm>
            <a:off x="36513" y="2813050"/>
            <a:ext cx="6184900" cy="1282700"/>
            <a:chOff x="58894" y="5778711"/>
            <a:chExt cx="6186995" cy="1279867"/>
          </a:xfrm>
        </p:grpSpPr>
        <p:sp>
          <p:nvSpPr>
            <p:cNvPr id="242" name="圆角矩形标注 241"/>
            <p:cNvSpPr/>
            <p:nvPr/>
          </p:nvSpPr>
          <p:spPr>
            <a:xfrm>
              <a:off x="1259451" y="5990966"/>
              <a:ext cx="4859395" cy="522718"/>
            </a:xfrm>
            <a:prstGeom prst="wedgeRoundRectCallout">
              <a:avLst>
                <a:gd name="adj1" fmla="val -54058"/>
                <a:gd name="adj2" fmla="val 21038"/>
                <a:gd name="adj3" fmla="val 16667"/>
              </a:avLst>
            </a:prstGeom>
            <a:solidFill>
              <a:srgbClr val="EDECA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04" name="TextBox 242"/>
            <p:cNvSpPr txBox="1">
              <a:spLocks noChangeArrowheads="1"/>
            </p:cNvSpPr>
            <p:nvPr/>
          </p:nvSpPr>
          <p:spPr bwMode="auto">
            <a:xfrm>
              <a:off x="1276764" y="6024026"/>
              <a:ext cx="4969125" cy="522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把你的想法和同学交流一下。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605" name="图片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8894" y="5778711"/>
              <a:ext cx="1150661" cy="127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44"/>
          <p:cNvGrpSpPr/>
          <p:nvPr/>
        </p:nvGrpSpPr>
        <p:grpSpPr bwMode="auto">
          <a:xfrm>
            <a:off x="4778375" y="3163888"/>
            <a:ext cx="4205288" cy="1400175"/>
            <a:chOff x="5116047" y="4302825"/>
            <a:chExt cx="4206228" cy="1400272"/>
          </a:xfrm>
        </p:grpSpPr>
        <p:grpSp>
          <p:nvGrpSpPr>
            <p:cNvPr id="25607" name="组合 12"/>
            <p:cNvGrpSpPr/>
            <p:nvPr/>
          </p:nvGrpSpPr>
          <p:grpSpPr bwMode="auto">
            <a:xfrm>
              <a:off x="5116047" y="4302825"/>
              <a:ext cx="4206228" cy="1400272"/>
              <a:chOff x="5116047" y="4302825"/>
              <a:chExt cx="4206228" cy="1400272"/>
            </a:xfrm>
          </p:grpSpPr>
          <p:sp>
            <p:nvSpPr>
              <p:cNvPr id="253" name="云形标注 252"/>
              <p:cNvSpPr/>
              <p:nvPr/>
            </p:nvSpPr>
            <p:spPr>
              <a:xfrm>
                <a:off x="5116047" y="4814035"/>
                <a:ext cx="2935944" cy="623930"/>
              </a:xfrm>
              <a:prstGeom prst="cloudCallout">
                <a:avLst>
                  <a:gd name="adj1" fmla="val 58959"/>
                  <a:gd name="adj2" fmla="val 19335"/>
                </a:avLst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25609" name="图片 8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8322942" y="4302825"/>
                <a:ext cx="999333" cy="1400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10" name="矩形 247"/>
            <p:cNvSpPr>
              <a:spLocks noChangeArrowheads="1"/>
            </p:cNvSpPr>
            <p:nvPr/>
          </p:nvSpPr>
          <p:spPr bwMode="auto">
            <a:xfrm>
              <a:off x="5252603" y="4864839"/>
              <a:ext cx="3058208" cy="52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这是我做的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11" name="矩形 296"/>
          <p:cNvSpPr>
            <a:spLocks noChangeArrowheads="1"/>
          </p:cNvSpPr>
          <p:nvPr/>
        </p:nvSpPr>
        <p:spPr bwMode="auto">
          <a:xfrm>
            <a:off x="231775" y="690563"/>
            <a:ext cx="8324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把下面直线上的点用假分数和带分数表示出来。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12" name="组合 4"/>
          <p:cNvGrpSpPr/>
          <p:nvPr/>
        </p:nvGrpSpPr>
        <p:grpSpPr bwMode="auto">
          <a:xfrm>
            <a:off x="563563" y="1141413"/>
            <a:ext cx="8580437" cy="1801812"/>
            <a:chOff x="563864" y="782244"/>
            <a:chExt cx="8580135" cy="1801824"/>
          </a:xfrm>
        </p:grpSpPr>
        <p:grpSp>
          <p:nvGrpSpPr>
            <p:cNvPr id="25613" name="组合 60"/>
            <p:cNvGrpSpPr/>
            <p:nvPr/>
          </p:nvGrpSpPr>
          <p:grpSpPr bwMode="auto">
            <a:xfrm>
              <a:off x="563864" y="1356923"/>
              <a:ext cx="8580135" cy="1227145"/>
              <a:chOff x="661709" y="4221417"/>
              <a:chExt cx="8580135" cy="1227145"/>
            </a:xfrm>
          </p:grpSpPr>
          <p:grpSp>
            <p:nvGrpSpPr>
              <p:cNvPr id="25614" name="组合 61"/>
              <p:cNvGrpSpPr/>
              <p:nvPr/>
            </p:nvGrpSpPr>
            <p:grpSpPr bwMode="auto">
              <a:xfrm>
                <a:off x="661709" y="4540589"/>
                <a:ext cx="7582699" cy="112547"/>
                <a:chOff x="503939" y="4540589"/>
                <a:chExt cx="7582699" cy="112547"/>
              </a:xfrm>
            </p:grpSpPr>
            <p:cxnSp>
              <p:nvCxnSpPr>
                <p:cNvPr id="86" name="直接箭头连接符 85"/>
                <p:cNvCxnSpPr/>
                <p:nvPr/>
              </p:nvCxnSpPr>
              <p:spPr>
                <a:xfrm>
                  <a:off x="503939" y="4653220"/>
                  <a:ext cx="7583220" cy="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16" name="组合 86"/>
                <p:cNvGrpSpPr/>
                <p:nvPr/>
              </p:nvGrpSpPr>
              <p:grpSpPr bwMode="auto">
                <a:xfrm>
                  <a:off x="844983" y="4540589"/>
                  <a:ext cx="6823361" cy="112547"/>
                  <a:chOff x="844983" y="4540589"/>
                  <a:chExt cx="6823361" cy="112547"/>
                </a:xfrm>
              </p:grpSpPr>
              <p:grpSp>
                <p:nvGrpSpPr>
                  <p:cNvPr id="25617" name="组合 87"/>
                  <p:cNvGrpSpPr/>
                  <p:nvPr/>
                </p:nvGrpSpPr>
                <p:grpSpPr bwMode="auto">
                  <a:xfrm>
                    <a:off x="844983" y="4540589"/>
                    <a:ext cx="4510052" cy="112547"/>
                    <a:chOff x="250825" y="1916113"/>
                    <a:chExt cx="8210550" cy="146050"/>
                  </a:xfrm>
                </p:grpSpPr>
                <p:sp>
                  <p:nvSpPr>
                    <p:cNvPr id="25618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2988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19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5150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27313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1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9475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2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1638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3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76825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4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31000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5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25" y="1916113"/>
                      <a:ext cx="0" cy="1444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6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40425" y="1916113"/>
                      <a:ext cx="0" cy="1444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7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97775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2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61375" y="1916113"/>
                      <a:ext cx="0" cy="1444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629" name="组合 88"/>
                  <p:cNvGrpSpPr/>
                  <p:nvPr/>
                </p:nvGrpSpPr>
                <p:grpSpPr bwMode="auto">
                  <a:xfrm>
                    <a:off x="5809212" y="4540589"/>
                    <a:ext cx="1859132" cy="112547"/>
                    <a:chOff x="3648303" y="4692989"/>
                    <a:chExt cx="1859132" cy="112547"/>
                  </a:xfrm>
                </p:grpSpPr>
                <p:sp>
                  <p:nvSpPr>
                    <p:cNvPr id="2563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303" y="4694212"/>
                      <a:ext cx="0" cy="1113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3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56941" y="4694212"/>
                      <a:ext cx="0" cy="1113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3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2678" y="4692989"/>
                      <a:ext cx="0" cy="11132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33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3060" y="4694212"/>
                      <a:ext cx="0" cy="1113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34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7435" y="4692989"/>
                      <a:ext cx="0" cy="11132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25635" name="Text Box 13"/>
              <p:cNvSpPr txBox="1">
                <a:spLocks noChangeArrowheads="1"/>
              </p:cNvSpPr>
              <p:nvPr/>
            </p:nvSpPr>
            <p:spPr bwMode="auto">
              <a:xfrm>
                <a:off x="826803" y="4616707"/>
                <a:ext cx="8415041" cy="522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0                       1                        2                        3   </a:t>
                </a:r>
              </a:p>
            </p:txBody>
          </p:sp>
          <p:grpSp>
            <p:nvGrpSpPr>
              <p:cNvPr id="25636" name="组合 63"/>
              <p:cNvGrpSpPr/>
              <p:nvPr/>
            </p:nvGrpSpPr>
            <p:grpSpPr bwMode="auto">
              <a:xfrm>
                <a:off x="3487360" y="4565906"/>
                <a:ext cx="411544" cy="882656"/>
                <a:chOff x="2453589" y="1397554"/>
                <a:chExt cx="411544" cy="882656"/>
              </a:xfrm>
            </p:grpSpPr>
            <p:sp>
              <p:nvSpPr>
                <p:cNvPr id="2563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78988" y="1757919"/>
                  <a:ext cx="363525" cy="522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grpSp>
              <p:nvGrpSpPr>
                <p:cNvPr id="25638" name="组合 66"/>
                <p:cNvGrpSpPr/>
                <p:nvPr/>
              </p:nvGrpSpPr>
              <p:grpSpPr bwMode="auto">
                <a:xfrm>
                  <a:off x="2453589" y="1397554"/>
                  <a:ext cx="411544" cy="522292"/>
                  <a:chOff x="2345212" y="2781056"/>
                  <a:chExt cx="411544" cy="522292"/>
                </a:xfrm>
              </p:grpSpPr>
              <p:sp>
                <p:nvSpPr>
                  <p:cNvPr id="2563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5212" y="2781056"/>
                    <a:ext cx="363525" cy="522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r>
                      <a:rPr lang="en-US" altLang="zh-CN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2564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375373" y="3212859"/>
                    <a:ext cx="380987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5641" name="Text Box 13"/>
              <p:cNvSpPr txBox="1">
                <a:spLocks noChangeArrowheads="1"/>
              </p:cNvSpPr>
              <p:nvPr/>
            </p:nvSpPr>
            <p:spPr bwMode="auto">
              <a:xfrm>
                <a:off x="1044283" y="4221417"/>
                <a:ext cx="3867014" cy="584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.        . </a:t>
                </a:r>
              </a:p>
            </p:txBody>
          </p:sp>
        </p:grpSp>
        <p:sp>
          <p:nvSpPr>
            <p:cNvPr id="25642" name="Text Box 13"/>
            <p:cNvSpPr txBox="1">
              <a:spLocks noChangeArrowheads="1"/>
            </p:cNvSpPr>
            <p:nvPr/>
          </p:nvSpPr>
          <p:spPr bwMode="auto">
            <a:xfrm>
              <a:off x="6011972" y="1341048"/>
              <a:ext cx="1584269" cy="58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.        .  </a:t>
              </a:r>
            </a:p>
          </p:txBody>
        </p:sp>
        <p:grpSp>
          <p:nvGrpSpPr>
            <p:cNvPr id="25643" name="组合 2"/>
            <p:cNvGrpSpPr/>
            <p:nvPr/>
          </p:nvGrpSpPr>
          <p:grpSpPr bwMode="auto">
            <a:xfrm>
              <a:off x="3117612" y="782244"/>
              <a:ext cx="636463" cy="880227"/>
              <a:chOff x="6800086" y="2941169"/>
              <a:chExt cx="636463" cy="880227"/>
            </a:xfrm>
          </p:grpSpPr>
          <p:grpSp>
            <p:nvGrpSpPr>
              <p:cNvPr id="25644" name="组合 1"/>
              <p:cNvGrpSpPr/>
              <p:nvPr/>
            </p:nvGrpSpPr>
            <p:grpSpPr bwMode="auto">
              <a:xfrm>
                <a:off x="7055563" y="2941169"/>
                <a:ext cx="380986" cy="880227"/>
                <a:chOff x="7055563" y="2941169"/>
                <a:chExt cx="380986" cy="880227"/>
              </a:xfrm>
            </p:grpSpPr>
            <p:sp>
              <p:nvSpPr>
                <p:cNvPr id="256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71988" y="2941169"/>
                  <a:ext cx="365113" cy="522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564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6114" y="3296771"/>
                  <a:ext cx="363525" cy="5238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5647" name="Line 14"/>
                <p:cNvSpPr>
                  <a:spLocks noChangeShapeType="1"/>
                </p:cNvSpPr>
                <p:nvPr/>
              </p:nvSpPr>
              <p:spPr bwMode="auto">
                <a:xfrm>
                  <a:off x="7056114" y="3388847"/>
                  <a:ext cx="380987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648" name="Text Box 13"/>
              <p:cNvSpPr txBox="1">
                <a:spLocks noChangeArrowheads="1"/>
              </p:cNvSpPr>
              <p:nvPr/>
            </p:nvSpPr>
            <p:spPr bwMode="auto">
              <a:xfrm>
                <a:off x="6800535" y="3101507"/>
                <a:ext cx="363525" cy="523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5" name="组合 5"/>
          <p:cNvGrpSpPr/>
          <p:nvPr/>
        </p:nvGrpSpPr>
        <p:grpSpPr bwMode="auto">
          <a:xfrm>
            <a:off x="488950" y="4581525"/>
            <a:ext cx="8578850" cy="1801813"/>
            <a:chOff x="488255" y="4222802"/>
            <a:chExt cx="8580135" cy="1801824"/>
          </a:xfrm>
        </p:grpSpPr>
        <p:grpSp>
          <p:nvGrpSpPr>
            <p:cNvPr id="25650" name="组合 113"/>
            <p:cNvGrpSpPr/>
            <p:nvPr/>
          </p:nvGrpSpPr>
          <p:grpSpPr bwMode="auto">
            <a:xfrm>
              <a:off x="488255" y="4797152"/>
              <a:ext cx="8580135" cy="1227474"/>
              <a:chOff x="661709" y="4221088"/>
              <a:chExt cx="8580135" cy="1227474"/>
            </a:xfrm>
          </p:grpSpPr>
          <p:grpSp>
            <p:nvGrpSpPr>
              <p:cNvPr id="25651" name="组合 114"/>
              <p:cNvGrpSpPr/>
              <p:nvPr/>
            </p:nvGrpSpPr>
            <p:grpSpPr bwMode="auto">
              <a:xfrm>
                <a:off x="661709" y="4540589"/>
                <a:ext cx="7582699" cy="112547"/>
                <a:chOff x="503939" y="4540589"/>
                <a:chExt cx="7582699" cy="112547"/>
              </a:xfrm>
            </p:grpSpPr>
            <p:cxnSp>
              <p:nvCxnSpPr>
                <p:cNvPr id="123" name="直接箭头连接符 122"/>
                <p:cNvCxnSpPr/>
                <p:nvPr/>
              </p:nvCxnSpPr>
              <p:spPr>
                <a:xfrm>
                  <a:off x="503939" y="4653220"/>
                  <a:ext cx="7583036" cy="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53" name="组合 123"/>
                <p:cNvGrpSpPr/>
                <p:nvPr/>
              </p:nvGrpSpPr>
              <p:grpSpPr bwMode="auto">
                <a:xfrm>
                  <a:off x="844983" y="4540589"/>
                  <a:ext cx="6823361" cy="112547"/>
                  <a:chOff x="844983" y="4540589"/>
                  <a:chExt cx="6823361" cy="112547"/>
                </a:xfrm>
              </p:grpSpPr>
              <p:grpSp>
                <p:nvGrpSpPr>
                  <p:cNvPr id="25654" name="组合 124"/>
                  <p:cNvGrpSpPr/>
                  <p:nvPr/>
                </p:nvGrpSpPr>
                <p:grpSpPr bwMode="auto">
                  <a:xfrm>
                    <a:off x="844983" y="4540589"/>
                    <a:ext cx="4510052" cy="112547"/>
                    <a:chOff x="250825" y="1916113"/>
                    <a:chExt cx="8210550" cy="146050"/>
                  </a:xfrm>
                </p:grpSpPr>
                <p:sp>
                  <p:nvSpPr>
                    <p:cNvPr id="25655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2988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56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5150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5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27313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5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9475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5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1638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6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76825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6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31000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62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25" y="1916113"/>
                      <a:ext cx="0" cy="1444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6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40425" y="1916113"/>
                      <a:ext cx="0" cy="1444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6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97775" y="1917700"/>
                      <a:ext cx="0" cy="14446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6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61375" y="1916113"/>
                      <a:ext cx="0" cy="1444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666" name="组合 125"/>
                  <p:cNvGrpSpPr/>
                  <p:nvPr/>
                </p:nvGrpSpPr>
                <p:grpSpPr bwMode="auto">
                  <a:xfrm>
                    <a:off x="5809212" y="4540589"/>
                    <a:ext cx="1859132" cy="112547"/>
                    <a:chOff x="3648303" y="4692989"/>
                    <a:chExt cx="1859132" cy="112547"/>
                  </a:xfrm>
                </p:grpSpPr>
                <p:sp>
                  <p:nvSpPr>
                    <p:cNvPr id="25667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303" y="4694212"/>
                      <a:ext cx="0" cy="1113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6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56941" y="4694212"/>
                      <a:ext cx="0" cy="1113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6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2678" y="4692989"/>
                      <a:ext cx="0" cy="11132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7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3060" y="4694212"/>
                      <a:ext cx="0" cy="1113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7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7435" y="4692989"/>
                      <a:ext cx="0" cy="11132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25672" name="Text Box 13"/>
              <p:cNvSpPr txBox="1">
                <a:spLocks noChangeArrowheads="1"/>
              </p:cNvSpPr>
              <p:nvPr/>
            </p:nvSpPr>
            <p:spPr bwMode="auto">
              <a:xfrm>
                <a:off x="826834" y="4616707"/>
                <a:ext cx="8415010" cy="52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0                       1                        2                        3   </a:t>
                </a:r>
              </a:p>
            </p:txBody>
          </p:sp>
          <p:grpSp>
            <p:nvGrpSpPr>
              <p:cNvPr id="25673" name="组合 116"/>
              <p:cNvGrpSpPr/>
              <p:nvPr/>
            </p:nvGrpSpPr>
            <p:grpSpPr bwMode="auto">
              <a:xfrm>
                <a:off x="3487718" y="4565302"/>
                <a:ext cx="400446" cy="883260"/>
                <a:chOff x="2453947" y="1396950"/>
                <a:chExt cx="400446" cy="883260"/>
              </a:xfrm>
            </p:grpSpPr>
            <p:sp>
              <p:nvSpPr>
                <p:cNvPr id="2567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79515" y="1757919"/>
                  <a:ext cx="363592" cy="522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grpSp>
              <p:nvGrpSpPr>
                <p:cNvPr id="25675" name="组合 119"/>
                <p:cNvGrpSpPr/>
                <p:nvPr/>
              </p:nvGrpSpPr>
              <p:grpSpPr bwMode="auto">
                <a:xfrm>
                  <a:off x="2453947" y="1396950"/>
                  <a:ext cx="400446" cy="523220"/>
                  <a:chOff x="2345570" y="2780452"/>
                  <a:chExt cx="400446" cy="523220"/>
                </a:xfrm>
              </p:grpSpPr>
              <p:sp>
                <p:nvSpPr>
                  <p:cNvPr id="2567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5734" y="2781057"/>
                    <a:ext cx="363592" cy="5222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buFont typeface="Arial" panose="020B0604020202020204" pitchFamily="34" charset="0"/>
                      <a:buNone/>
                    </a:pPr>
                    <a:r>
                      <a:rPr lang="en-US" altLang="zh-CN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2567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364787" y="3228735"/>
                    <a:ext cx="381057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5678" name="Text Box 13"/>
              <p:cNvSpPr txBox="1">
                <a:spLocks noChangeArrowheads="1"/>
              </p:cNvSpPr>
              <p:nvPr/>
            </p:nvSpPr>
            <p:spPr bwMode="auto">
              <a:xfrm>
                <a:off x="1044354" y="4221417"/>
                <a:ext cx="3867729" cy="584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.        . </a:t>
                </a:r>
              </a:p>
            </p:txBody>
          </p:sp>
        </p:grpSp>
        <p:sp>
          <p:nvSpPr>
            <p:cNvPr id="25679" name="Text Box 13"/>
            <p:cNvSpPr txBox="1">
              <a:spLocks noChangeArrowheads="1"/>
            </p:cNvSpPr>
            <p:nvPr/>
          </p:nvSpPr>
          <p:spPr bwMode="auto">
            <a:xfrm>
              <a:off x="5935784" y="4781605"/>
              <a:ext cx="1584562" cy="58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.        .  </a:t>
              </a:r>
            </a:p>
          </p:txBody>
        </p:sp>
        <p:grpSp>
          <p:nvGrpSpPr>
            <p:cNvPr id="25680" name="组合 143"/>
            <p:cNvGrpSpPr/>
            <p:nvPr/>
          </p:nvGrpSpPr>
          <p:grpSpPr bwMode="auto">
            <a:xfrm>
              <a:off x="3042003" y="4222802"/>
              <a:ext cx="636463" cy="880227"/>
              <a:chOff x="6800086" y="2941169"/>
              <a:chExt cx="636463" cy="880227"/>
            </a:xfrm>
          </p:grpSpPr>
          <p:grpSp>
            <p:nvGrpSpPr>
              <p:cNvPr id="25681" name="组合 144"/>
              <p:cNvGrpSpPr/>
              <p:nvPr/>
            </p:nvGrpSpPr>
            <p:grpSpPr bwMode="auto">
              <a:xfrm>
                <a:off x="7055563" y="2941169"/>
                <a:ext cx="380986" cy="880227"/>
                <a:chOff x="7055563" y="2941169"/>
                <a:chExt cx="380986" cy="880227"/>
              </a:xfrm>
            </p:grpSpPr>
            <p:sp>
              <p:nvSpPr>
                <p:cNvPr id="2568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70923" y="2941169"/>
                  <a:ext cx="365180" cy="522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568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055046" y="3296771"/>
                  <a:ext cx="363591" cy="523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5684" name="Line 14"/>
                <p:cNvSpPr>
                  <a:spLocks noChangeShapeType="1"/>
                </p:cNvSpPr>
                <p:nvPr/>
              </p:nvSpPr>
              <p:spPr bwMode="auto">
                <a:xfrm>
                  <a:off x="7055046" y="3388847"/>
                  <a:ext cx="381057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685" name="Text Box 13"/>
              <p:cNvSpPr txBox="1">
                <a:spLocks noChangeArrowheads="1"/>
              </p:cNvSpPr>
              <p:nvPr/>
            </p:nvSpPr>
            <p:spPr bwMode="auto">
              <a:xfrm>
                <a:off x="6799420" y="3101508"/>
                <a:ext cx="363592" cy="523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25" name="组合 150"/>
          <p:cNvGrpSpPr/>
          <p:nvPr/>
        </p:nvGrpSpPr>
        <p:grpSpPr bwMode="auto">
          <a:xfrm>
            <a:off x="4006850" y="4579938"/>
            <a:ext cx="636588" cy="879475"/>
            <a:chOff x="6800086" y="2941169"/>
            <a:chExt cx="636463" cy="880227"/>
          </a:xfrm>
        </p:grpSpPr>
        <p:grpSp>
          <p:nvGrpSpPr>
            <p:cNvPr id="25687" name="组合 151"/>
            <p:cNvGrpSpPr/>
            <p:nvPr/>
          </p:nvGrpSpPr>
          <p:grpSpPr bwMode="auto">
            <a:xfrm>
              <a:off x="7055563" y="2941169"/>
              <a:ext cx="380986" cy="880227"/>
              <a:chOff x="7055563" y="2941169"/>
              <a:chExt cx="380986" cy="880227"/>
            </a:xfrm>
          </p:grpSpPr>
          <p:sp>
            <p:nvSpPr>
              <p:cNvPr id="25688" name="Text Box 13"/>
              <p:cNvSpPr txBox="1">
                <a:spLocks noChangeArrowheads="1"/>
              </p:cNvSpPr>
              <p:nvPr/>
            </p:nvSpPr>
            <p:spPr bwMode="auto">
              <a:xfrm>
                <a:off x="7071496" y="2941169"/>
                <a:ext cx="365053" cy="522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5689" name="Text Box 15"/>
              <p:cNvSpPr txBox="1">
                <a:spLocks noChangeArrowheads="1"/>
              </p:cNvSpPr>
              <p:nvPr/>
            </p:nvSpPr>
            <p:spPr bwMode="auto">
              <a:xfrm>
                <a:off x="7055624" y="3297073"/>
                <a:ext cx="363465" cy="52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5690" name="Line 14"/>
              <p:cNvSpPr>
                <a:spLocks noChangeShapeType="1"/>
              </p:cNvSpPr>
              <p:nvPr/>
            </p:nvSpPr>
            <p:spPr bwMode="auto">
              <a:xfrm>
                <a:off x="7055624" y="3389227"/>
                <a:ext cx="380925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691" name="Text Box 13"/>
            <p:cNvSpPr txBox="1">
              <a:spLocks noChangeArrowheads="1"/>
            </p:cNvSpPr>
            <p:nvPr/>
          </p:nvSpPr>
          <p:spPr bwMode="auto">
            <a:xfrm>
              <a:off x="6800086" y="3101643"/>
              <a:ext cx="363467" cy="5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7" name="组合 156"/>
          <p:cNvGrpSpPr/>
          <p:nvPr/>
        </p:nvGrpSpPr>
        <p:grpSpPr bwMode="auto">
          <a:xfrm>
            <a:off x="5807075" y="4537075"/>
            <a:ext cx="636588" cy="879475"/>
            <a:chOff x="6800086" y="2941169"/>
            <a:chExt cx="636463" cy="880227"/>
          </a:xfrm>
        </p:grpSpPr>
        <p:grpSp>
          <p:nvGrpSpPr>
            <p:cNvPr id="25693" name="组合 157"/>
            <p:cNvGrpSpPr/>
            <p:nvPr/>
          </p:nvGrpSpPr>
          <p:grpSpPr bwMode="auto">
            <a:xfrm>
              <a:off x="7055563" y="2941169"/>
              <a:ext cx="380986" cy="880227"/>
              <a:chOff x="7055563" y="2941169"/>
              <a:chExt cx="380986" cy="880227"/>
            </a:xfrm>
          </p:grpSpPr>
          <p:sp>
            <p:nvSpPr>
              <p:cNvPr id="25694" name="Text Box 13"/>
              <p:cNvSpPr txBox="1">
                <a:spLocks noChangeArrowheads="1"/>
              </p:cNvSpPr>
              <p:nvPr/>
            </p:nvSpPr>
            <p:spPr bwMode="auto">
              <a:xfrm>
                <a:off x="7071496" y="2941169"/>
                <a:ext cx="365053" cy="522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5695" name="Text Box 15"/>
              <p:cNvSpPr txBox="1">
                <a:spLocks noChangeArrowheads="1"/>
              </p:cNvSpPr>
              <p:nvPr/>
            </p:nvSpPr>
            <p:spPr bwMode="auto">
              <a:xfrm>
                <a:off x="7055624" y="3297073"/>
                <a:ext cx="363465" cy="52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5696" name="Line 14"/>
              <p:cNvSpPr>
                <a:spLocks noChangeShapeType="1"/>
              </p:cNvSpPr>
              <p:nvPr/>
            </p:nvSpPr>
            <p:spPr bwMode="auto">
              <a:xfrm>
                <a:off x="7055624" y="3389227"/>
                <a:ext cx="380925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697" name="Text Box 13"/>
            <p:cNvSpPr txBox="1">
              <a:spLocks noChangeArrowheads="1"/>
            </p:cNvSpPr>
            <p:nvPr/>
          </p:nvSpPr>
          <p:spPr bwMode="auto">
            <a:xfrm>
              <a:off x="6800086" y="3101644"/>
              <a:ext cx="363467" cy="5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9" name="组合 162"/>
          <p:cNvGrpSpPr/>
          <p:nvPr/>
        </p:nvGrpSpPr>
        <p:grpSpPr bwMode="auto">
          <a:xfrm>
            <a:off x="6777038" y="4508500"/>
            <a:ext cx="636587" cy="879475"/>
            <a:chOff x="6800086" y="2941169"/>
            <a:chExt cx="636463" cy="880227"/>
          </a:xfrm>
        </p:grpSpPr>
        <p:grpSp>
          <p:nvGrpSpPr>
            <p:cNvPr id="25699" name="组合 163"/>
            <p:cNvGrpSpPr/>
            <p:nvPr/>
          </p:nvGrpSpPr>
          <p:grpSpPr bwMode="auto">
            <a:xfrm>
              <a:off x="7055563" y="2941169"/>
              <a:ext cx="380986" cy="880227"/>
              <a:chOff x="7055563" y="2941169"/>
              <a:chExt cx="380986" cy="880227"/>
            </a:xfrm>
          </p:grpSpPr>
          <p:sp>
            <p:nvSpPr>
              <p:cNvPr id="25700" name="Text Box 13"/>
              <p:cNvSpPr txBox="1">
                <a:spLocks noChangeArrowheads="1"/>
              </p:cNvSpPr>
              <p:nvPr/>
            </p:nvSpPr>
            <p:spPr bwMode="auto">
              <a:xfrm>
                <a:off x="7071495" y="2941169"/>
                <a:ext cx="365054" cy="522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701" name="Text Box 15"/>
              <p:cNvSpPr txBox="1">
                <a:spLocks noChangeArrowheads="1"/>
              </p:cNvSpPr>
              <p:nvPr/>
            </p:nvSpPr>
            <p:spPr bwMode="auto">
              <a:xfrm>
                <a:off x="7055623" y="3297073"/>
                <a:ext cx="363467" cy="52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5702" name="Line 14"/>
              <p:cNvSpPr>
                <a:spLocks noChangeShapeType="1"/>
              </p:cNvSpPr>
              <p:nvPr/>
            </p:nvSpPr>
            <p:spPr bwMode="auto">
              <a:xfrm>
                <a:off x="7055623" y="3389227"/>
                <a:ext cx="38092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703" name="Text Box 13"/>
            <p:cNvSpPr txBox="1">
              <a:spLocks noChangeArrowheads="1"/>
            </p:cNvSpPr>
            <p:nvPr/>
          </p:nvSpPr>
          <p:spPr bwMode="auto">
            <a:xfrm>
              <a:off x="6800086" y="3101644"/>
              <a:ext cx="363466" cy="5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1" name="组合 169"/>
          <p:cNvGrpSpPr/>
          <p:nvPr/>
        </p:nvGrpSpPr>
        <p:grpSpPr bwMode="auto">
          <a:xfrm>
            <a:off x="4164013" y="5530850"/>
            <a:ext cx="381000" cy="881063"/>
            <a:chOff x="7055563" y="2941169"/>
            <a:chExt cx="380986" cy="880227"/>
          </a:xfrm>
        </p:grpSpPr>
        <p:sp>
          <p:nvSpPr>
            <p:cNvPr id="25705" name="Text Box 13"/>
            <p:cNvSpPr txBox="1">
              <a:spLocks noChangeArrowheads="1"/>
            </p:cNvSpPr>
            <p:nvPr/>
          </p:nvSpPr>
          <p:spPr bwMode="auto">
            <a:xfrm>
              <a:off x="7071437" y="2941169"/>
              <a:ext cx="365112" cy="52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706" name="Text Box 15"/>
            <p:cNvSpPr txBox="1">
              <a:spLocks noChangeArrowheads="1"/>
            </p:cNvSpPr>
            <p:nvPr/>
          </p:nvSpPr>
          <p:spPr bwMode="auto">
            <a:xfrm>
              <a:off x="7055563" y="3298018"/>
              <a:ext cx="363524" cy="52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707" name="Line 14"/>
            <p:cNvSpPr>
              <a:spLocks noChangeShapeType="1"/>
            </p:cNvSpPr>
            <p:nvPr/>
          </p:nvSpPr>
          <p:spPr bwMode="auto">
            <a:xfrm>
              <a:off x="7055563" y="3390006"/>
              <a:ext cx="38098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4" name="组合 174"/>
          <p:cNvGrpSpPr/>
          <p:nvPr/>
        </p:nvGrpSpPr>
        <p:grpSpPr bwMode="auto">
          <a:xfrm>
            <a:off x="6034088" y="5500688"/>
            <a:ext cx="544512" cy="908050"/>
            <a:chOff x="6999666" y="2941169"/>
            <a:chExt cx="543739" cy="908329"/>
          </a:xfrm>
        </p:grpSpPr>
        <p:sp>
          <p:nvSpPr>
            <p:cNvPr id="25709" name="Text Box 13"/>
            <p:cNvSpPr txBox="1">
              <a:spLocks noChangeArrowheads="1"/>
            </p:cNvSpPr>
            <p:nvPr/>
          </p:nvSpPr>
          <p:spPr bwMode="auto">
            <a:xfrm>
              <a:off x="6999666" y="2941169"/>
              <a:ext cx="543739" cy="52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5710" name="Text Box 15"/>
            <p:cNvSpPr txBox="1">
              <a:spLocks noChangeArrowheads="1"/>
            </p:cNvSpPr>
            <p:nvPr/>
          </p:nvSpPr>
          <p:spPr bwMode="auto">
            <a:xfrm>
              <a:off x="7110633" y="3325462"/>
              <a:ext cx="364607" cy="52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711" name="Line 14"/>
            <p:cNvSpPr>
              <a:spLocks noChangeShapeType="1"/>
            </p:cNvSpPr>
            <p:nvPr/>
          </p:nvSpPr>
          <p:spPr bwMode="auto">
            <a:xfrm>
              <a:off x="7055149" y="3388982"/>
              <a:ext cx="38204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" name="组合 178"/>
          <p:cNvGrpSpPr/>
          <p:nvPr/>
        </p:nvGrpSpPr>
        <p:grpSpPr bwMode="auto">
          <a:xfrm>
            <a:off x="6921500" y="5508625"/>
            <a:ext cx="544513" cy="890588"/>
            <a:chOff x="6999666" y="2941169"/>
            <a:chExt cx="543739" cy="892106"/>
          </a:xfrm>
        </p:grpSpPr>
        <p:sp>
          <p:nvSpPr>
            <p:cNvPr id="25713" name="Text Box 13"/>
            <p:cNvSpPr txBox="1">
              <a:spLocks noChangeArrowheads="1"/>
            </p:cNvSpPr>
            <p:nvPr/>
          </p:nvSpPr>
          <p:spPr bwMode="auto">
            <a:xfrm>
              <a:off x="6999666" y="2941169"/>
              <a:ext cx="543739" cy="52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25714" name="Text Box 15"/>
            <p:cNvSpPr txBox="1">
              <a:spLocks noChangeArrowheads="1"/>
            </p:cNvSpPr>
            <p:nvPr/>
          </p:nvSpPr>
          <p:spPr bwMode="auto">
            <a:xfrm>
              <a:off x="7088440" y="3308507"/>
              <a:ext cx="364606" cy="52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715" name="Line 14"/>
            <p:cNvSpPr>
              <a:spLocks noChangeShapeType="1"/>
            </p:cNvSpPr>
            <p:nvPr/>
          </p:nvSpPr>
          <p:spPr bwMode="auto">
            <a:xfrm>
              <a:off x="7055150" y="3389607"/>
              <a:ext cx="38204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全屏显示(4:3)</PresentationFormat>
  <Paragraphs>263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9</cp:revision>
  <dcterms:created xsi:type="dcterms:W3CDTF">2017-01-21T06:37:00Z</dcterms:created>
  <dcterms:modified xsi:type="dcterms:W3CDTF">2023-01-17T02:15:17Z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7BB96673788A4CECBD8280E99F8FA8E3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