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4" r:id="rId2"/>
  </p:sldMasterIdLst>
  <p:notesMasterIdLst>
    <p:notesMasterId r:id="rId23"/>
  </p:notesMasterIdLst>
  <p:handoutMasterIdLst>
    <p:handoutMasterId r:id="rId24"/>
  </p:handoutMasterIdLst>
  <p:sldIdLst>
    <p:sldId id="381" r:id="rId3"/>
    <p:sldId id="380" r:id="rId4"/>
    <p:sldId id="379" r:id="rId5"/>
    <p:sldId id="362" r:id="rId6"/>
    <p:sldId id="367" r:id="rId7"/>
    <p:sldId id="368" r:id="rId8"/>
    <p:sldId id="369" r:id="rId9"/>
    <p:sldId id="382" r:id="rId10"/>
    <p:sldId id="370" r:id="rId11"/>
    <p:sldId id="371" r:id="rId12"/>
    <p:sldId id="372" r:id="rId13"/>
    <p:sldId id="383" r:id="rId14"/>
    <p:sldId id="373" r:id="rId15"/>
    <p:sldId id="374" r:id="rId16"/>
    <p:sldId id="375" r:id="rId17"/>
    <p:sldId id="384" r:id="rId18"/>
    <p:sldId id="376" r:id="rId19"/>
    <p:sldId id="377" r:id="rId20"/>
    <p:sldId id="378" r:id="rId21"/>
    <p:sldId id="385"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480"/>
    <a:srgbClr val="A36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682"/>
  </p:normalViewPr>
  <p:slideViewPr>
    <p:cSldViewPr snapToGrid="0" snapToObjects="1">
      <p:cViewPr>
        <p:scale>
          <a:sx n="66" d="100"/>
          <a:sy n="66" d="100"/>
        </p:scale>
        <p:origin x="-2064" y="-10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59361" y="6516516"/>
            <a:ext cx="1440159" cy="12192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 www.2ppt.com/jieri/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a:off x="254833" y="1726342"/>
            <a:ext cx="11647357" cy="4837998"/>
          </a:xfrm>
          <a:prstGeom prst="rect">
            <a:avLst/>
          </a:prstGeom>
        </p:spPr>
      </p:pic>
      <p:pic>
        <p:nvPicPr>
          <p:cNvPr id="10" name="图片 9"/>
          <p:cNvPicPr>
            <a:picLocks noChangeAspect="1"/>
          </p:cNvPicPr>
          <p:nvPr/>
        </p:nvPicPr>
        <p:blipFill>
          <a:blip r:embed="rId4" cstate="screen"/>
          <a:stretch>
            <a:fillRect/>
          </a:stretch>
        </p:blipFill>
        <p:spPr>
          <a:xfrm>
            <a:off x="571327" y="3272605"/>
            <a:ext cx="280504" cy="2931267"/>
          </a:xfrm>
          <a:prstGeom prst="rect">
            <a:avLst/>
          </a:prstGeom>
        </p:spPr>
      </p:pic>
      <p:pic>
        <p:nvPicPr>
          <p:cNvPr id="5" name="图片 4"/>
          <p:cNvPicPr>
            <a:picLocks noChangeAspect="1"/>
          </p:cNvPicPr>
          <p:nvPr/>
        </p:nvPicPr>
        <p:blipFill>
          <a:blip r:embed="rId5" cstate="screen"/>
          <a:stretch>
            <a:fillRect/>
          </a:stretch>
        </p:blipFill>
        <p:spPr>
          <a:xfrm>
            <a:off x="2609748" y="0"/>
            <a:ext cx="6450664" cy="4837998"/>
          </a:xfrm>
          <a:prstGeom prst="rect">
            <a:avLst/>
          </a:prstGeom>
        </p:spPr>
      </p:pic>
      <p:pic>
        <p:nvPicPr>
          <p:cNvPr id="18" name="图片 17"/>
          <p:cNvPicPr>
            <a:picLocks noChangeAspect="1"/>
          </p:cNvPicPr>
          <p:nvPr/>
        </p:nvPicPr>
        <p:blipFill>
          <a:blip r:embed="rId6"/>
          <a:stretch>
            <a:fillRect/>
          </a:stretch>
        </p:blipFill>
        <p:spPr>
          <a:xfrm>
            <a:off x="9147515" y="263679"/>
            <a:ext cx="1821746" cy="710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历史演变</a:t>
            </a:r>
          </a:p>
        </p:txBody>
      </p:sp>
      <p:sp>
        <p:nvSpPr>
          <p:cNvPr id="3" name="文本框 2"/>
          <p:cNvSpPr txBox="1"/>
          <p:nvPr/>
        </p:nvSpPr>
        <p:spPr>
          <a:xfrm>
            <a:off x="2000272" y="1942054"/>
            <a:ext cx="2238708" cy="2677656"/>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重阳节是指每年的农历九月初九日，是中国民间的传统节日。</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易经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中把“九”定为阳数，“九九”两阳数相重，故曰“重阳”；因日与月皆逢九，故又称为“重九”。九九归真，一元肇始，古人认为九九重阳是吉祥的日子。</a:t>
            </a:r>
            <a:endParaRPr kumimoji="1" lang="en-US" altLang="zh-CN" sz="1400" dirty="0">
              <a:solidFill>
                <a:srgbClr val="E8C480"/>
              </a:solidFill>
              <a:cs typeface="+mn-ea"/>
              <a:sym typeface="+mn-lt"/>
            </a:endParaRPr>
          </a:p>
        </p:txBody>
      </p:sp>
      <p:sp>
        <p:nvSpPr>
          <p:cNvPr id="4" name="文本框 3"/>
          <p:cNvSpPr txBox="1"/>
          <p:nvPr/>
        </p:nvSpPr>
        <p:spPr>
          <a:xfrm>
            <a:off x="8479022" y="1939972"/>
            <a:ext cx="2238708" cy="2677656"/>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重阳节是指每年的农历九月初九日，是中国民间的传统节日。</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易经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中把“九”定为阳数，“九九”两阳数相重，故曰“重阳”；因日与月皆逢九，故又称为“重九”。九九归真，一元肇始，古人认为九九重阳是吉祥的日子。</a:t>
            </a:r>
            <a:endParaRPr kumimoji="1" lang="en-US" altLang="zh-CN" sz="1400" dirty="0">
              <a:solidFill>
                <a:srgbClr val="E8C480"/>
              </a:solidFill>
              <a:cs typeface="+mn-ea"/>
              <a:sym typeface="+mn-lt"/>
            </a:endParaRPr>
          </a:p>
        </p:txBody>
      </p:sp>
      <p:pic>
        <p:nvPicPr>
          <p:cNvPr id="7" name="图片 6"/>
          <p:cNvPicPr>
            <a:picLocks noChangeAspect="1"/>
          </p:cNvPicPr>
          <p:nvPr/>
        </p:nvPicPr>
        <p:blipFill>
          <a:blip r:embed="rId3" cstate="screen"/>
          <a:stretch>
            <a:fillRect/>
          </a:stretch>
        </p:blipFill>
        <p:spPr>
          <a:xfrm>
            <a:off x="2943071" y="1167917"/>
            <a:ext cx="5976078" cy="53992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历史演变</a:t>
            </a:r>
          </a:p>
        </p:txBody>
      </p:sp>
      <p:sp>
        <p:nvSpPr>
          <p:cNvPr id="3" name="文本框 2"/>
          <p:cNvSpPr txBox="1"/>
          <p:nvPr/>
        </p:nvSpPr>
        <p:spPr>
          <a:xfrm>
            <a:off x="863600" y="4191000"/>
            <a:ext cx="6661461" cy="1708160"/>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重阳节的源头，可追溯到上古时期。相传重阳为元帝得道之辰。关于重阳习俗活动有现存的文字记载最早见于</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吕氏春秋</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季秋纪</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九月）命家宰，农事备收，举五种之要。藏帝籍之收于神仓，祗敬必饬。是日也，大飨帝，尝牺牲，告备于天子。”可见当时已有在九月农作物秋收之时祭天帝、祭祖，以谢天帝、祖先恩德的活动。这是远古时期，重阳节作为一种祭祀活动而存在的原始形式。</a:t>
            </a:r>
          </a:p>
        </p:txBody>
      </p:sp>
      <p:sp>
        <p:nvSpPr>
          <p:cNvPr id="4" name="文本框 3"/>
          <p:cNvSpPr txBox="1"/>
          <p:nvPr/>
        </p:nvSpPr>
        <p:spPr>
          <a:xfrm>
            <a:off x="4991725" y="1492490"/>
            <a:ext cx="6387476" cy="1708160"/>
          </a:xfrm>
          <a:prstGeom prst="rect">
            <a:avLst/>
          </a:prstGeom>
          <a:noFill/>
        </p:spPr>
        <p:txBody>
          <a:bodyPr wrap="square" rtlCol="0">
            <a:spAutoFit/>
          </a:bodyPr>
          <a:lstStyle/>
          <a:p>
            <a:pPr>
              <a:lnSpc>
                <a:spcPct val="150000"/>
              </a:lnSpc>
            </a:pP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西京杂记</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记西汉时的宫人贾佩兰称：“九月九日，佩茱萸，食蓬饵，饮菊花酒，云令人长寿。”相传自此时起，有了重阳节求寿之俗。据说这是受古代巫师（后为道士）追求长生，采集药物服用的影响。同时还有大型饮宴活动，是由先秦时庆丰收的宴会发展来的。</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荆楚岁时记</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云：“九月九日，四民并籍野宴”。求长寿及饮宴，构成了重阳节的基本内容。</a:t>
            </a:r>
          </a:p>
        </p:txBody>
      </p:sp>
      <p:pic>
        <p:nvPicPr>
          <p:cNvPr id="7" name="图片 6"/>
          <p:cNvPicPr>
            <a:picLocks noChangeAspect="1"/>
          </p:cNvPicPr>
          <p:nvPr/>
        </p:nvPicPr>
        <p:blipFill>
          <a:blip r:embed="rId3" cstate="screen"/>
          <a:stretch>
            <a:fillRect/>
          </a:stretch>
        </p:blipFill>
        <p:spPr>
          <a:xfrm>
            <a:off x="1498066" y="1054773"/>
            <a:ext cx="2790425" cy="2790425"/>
          </a:xfrm>
          <a:prstGeom prst="rect">
            <a:avLst/>
          </a:prstGeom>
        </p:spPr>
      </p:pic>
      <p:pic>
        <p:nvPicPr>
          <p:cNvPr id="10" name="图片 9"/>
          <p:cNvPicPr>
            <a:picLocks noChangeAspect="1"/>
          </p:cNvPicPr>
          <p:nvPr/>
        </p:nvPicPr>
        <p:blipFill>
          <a:blip r:embed="rId4" cstate="screen"/>
          <a:stretch>
            <a:fillRect/>
          </a:stretch>
        </p:blipFill>
        <p:spPr>
          <a:xfrm>
            <a:off x="8012621" y="3641532"/>
            <a:ext cx="2681313" cy="25258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254833" y="1772664"/>
            <a:ext cx="11647357" cy="4791675"/>
          </a:xfrm>
          <a:prstGeom prst="rect">
            <a:avLst/>
          </a:prstGeom>
        </p:spPr>
      </p:pic>
      <p:sp>
        <p:nvSpPr>
          <p:cNvPr id="5" name="文本框 4"/>
          <p:cNvSpPr txBox="1"/>
          <p:nvPr/>
        </p:nvSpPr>
        <p:spPr>
          <a:xfrm>
            <a:off x="3459467" y="2131239"/>
            <a:ext cx="4230487" cy="1261884"/>
          </a:xfrm>
          <a:prstGeom prst="rect">
            <a:avLst/>
          </a:prstGeom>
          <a:noFill/>
        </p:spPr>
        <p:txBody>
          <a:bodyPr wrap="square" rtlCol="0">
            <a:spAutoFit/>
          </a:bodyPr>
          <a:lstStyle/>
          <a:p>
            <a:pPr algn="dist"/>
            <a:r>
              <a:rPr kumimoji="1" lang="zh-CN" altLang="en-US" sz="7600" b="1" dirty="0">
                <a:gradFill>
                  <a:gsLst>
                    <a:gs pos="100000">
                      <a:srgbClr val="A36A2D"/>
                    </a:gs>
                    <a:gs pos="0">
                      <a:srgbClr val="E8C480"/>
                    </a:gs>
                  </a:gsLst>
                  <a:lin ang="2700000" scaled="1"/>
                </a:gradFill>
                <a:cs typeface="+mn-ea"/>
                <a:sym typeface="+mn-lt"/>
              </a:rPr>
              <a:t>民间习俗</a:t>
            </a:r>
            <a:endParaRPr kumimoji="1" lang="en-US" altLang="zh-CN" sz="7600" b="1" dirty="0">
              <a:gradFill>
                <a:gsLst>
                  <a:gs pos="100000">
                    <a:srgbClr val="A36A2D"/>
                  </a:gs>
                  <a:gs pos="0">
                    <a:srgbClr val="E8C480"/>
                  </a:gs>
                </a:gsLst>
                <a:lin ang="2700000" scaled="1"/>
              </a:gradFill>
              <a:cs typeface="+mn-ea"/>
              <a:sym typeface="+mn-lt"/>
            </a:endParaRPr>
          </a:p>
        </p:txBody>
      </p:sp>
      <p:sp>
        <p:nvSpPr>
          <p:cNvPr id="6" name="文本框 5"/>
          <p:cNvSpPr txBox="1"/>
          <p:nvPr/>
        </p:nvSpPr>
        <p:spPr>
          <a:xfrm>
            <a:off x="3459467" y="1204644"/>
            <a:ext cx="1415772" cy="584775"/>
          </a:xfrm>
          <a:prstGeom prst="rect">
            <a:avLst/>
          </a:prstGeom>
          <a:noFill/>
        </p:spPr>
        <p:txBody>
          <a:bodyPr wrap="none" rtlCol="0">
            <a:spAutoFit/>
          </a:bodyPr>
          <a:lstStyle/>
          <a:p>
            <a:r>
              <a:rPr kumimoji="1" lang="zh-CN" altLang="en-US" sz="3200" dirty="0">
                <a:gradFill>
                  <a:gsLst>
                    <a:gs pos="100000">
                      <a:srgbClr val="A36A2D"/>
                    </a:gs>
                    <a:gs pos="0">
                      <a:srgbClr val="E8C480"/>
                    </a:gs>
                  </a:gsLst>
                  <a:lin ang="2700000" scaled="1"/>
                </a:gradFill>
                <a:cs typeface="+mn-ea"/>
                <a:sym typeface="+mn-lt"/>
              </a:rPr>
              <a:t>第三章</a:t>
            </a:r>
          </a:p>
        </p:txBody>
      </p:sp>
      <p:sp>
        <p:nvSpPr>
          <p:cNvPr id="7" name="文本框 6"/>
          <p:cNvSpPr txBox="1"/>
          <p:nvPr/>
        </p:nvSpPr>
        <p:spPr>
          <a:xfrm>
            <a:off x="3459467" y="1674771"/>
            <a:ext cx="1415772" cy="318053"/>
          </a:xfrm>
          <a:prstGeom prst="rect">
            <a:avLst/>
          </a:prstGeom>
          <a:noFill/>
        </p:spPr>
        <p:txBody>
          <a:bodyPr wrap="square" rtlCol="0">
            <a:spAutoFit/>
          </a:bodyPr>
          <a:lstStyle/>
          <a:p>
            <a:pPr algn="dist"/>
            <a:r>
              <a:rPr kumimoji="1" lang="en-US" altLang="zh-CN" sz="1400" dirty="0">
                <a:gradFill>
                  <a:gsLst>
                    <a:gs pos="100000">
                      <a:srgbClr val="A36A2D"/>
                    </a:gs>
                    <a:gs pos="0">
                      <a:srgbClr val="E8C480"/>
                    </a:gs>
                  </a:gsLst>
                  <a:lin ang="2700000" scaled="1"/>
                </a:gradFill>
                <a:cs typeface="+mn-ea"/>
                <a:sym typeface="+mn-lt"/>
              </a:rPr>
              <a:t>PART</a:t>
            </a:r>
            <a:r>
              <a:rPr kumimoji="1" lang="zh-CN" altLang="en-US" sz="1400" dirty="0">
                <a:gradFill>
                  <a:gsLst>
                    <a:gs pos="100000">
                      <a:srgbClr val="A36A2D"/>
                    </a:gs>
                    <a:gs pos="0">
                      <a:srgbClr val="E8C480"/>
                    </a:gs>
                  </a:gsLst>
                  <a:lin ang="2700000" scaled="1"/>
                </a:gradFill>
                <a:cs typeface="+mn-ea"/>
                <a:sym typeface="+mn-lt"/>
              </a:rPr>
              <a:t> </a:t>
            </a:r>
            <a:r>
              <a:rPr kumimoji="1" lang="en-US" altLang="zh-CN" sz="1400" dirty="0">
                <a:gradFill>
                  <a:gsLst>
                    <a:gs pos="100000">
                      <a:srgbClr val="A36A2D"/>
                    </a:gs>
                    <a:gs pos="0">
                      <a:srgbClr val="E8C480"/>
                    </a:gs>
                  </a:gsLst>
                  <a:lin ang="2700000" scaled="1"/>
                </a:gradFill>
                <a:cs typeface="+mn-ea"/>
                <a:sym typeface="+mn-lt"/>
              </a:rPr>
              <a:t>03</a:t>
            </a:r>
            <a:endParaRPr kumimoji="1" lang="zh-CN" altLang="en-US" sz="1400" dirty="0">
              <a:gradFill>
                <a:gsLst>
                  <a:gs pos="100000">
                    <a:srgbClr val="A36A2D"/>
                  </a:gs>
                  <a:gs pos="0">
                    <a:srgbClr val="E8C480"/>
                  </a:gs>
                </a:gsLst>
                <a:lin ang="27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民间习俗</a:t>
            </a:r>
          </a:p>
        </p:txBody>
      </p:sp>
      <p:sp>
        <p:nvSpPr>
          <p:cNvPr id="3" name="文本框 2"/>
          <p:cNvSpPr txBox="1"/>
          <p:nvPr/>
        </p:nvSpPr>
        <p:spPr>
          <a:xfrm>
            <a:off x="1332282" y="2907418"/>
            <a:ext cx="5287989" cy="1708160"/>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重阳节的原型之一是古代的祭祀大火的仪式。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夏小正</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a:t>
            </a:r>
          </a:p>
        </p:txBody>
      </p:sp>
      <p:sp>
        <p:nvSpPr>
          <p:cNvPr id="6" name="文本框 5"/>
          <p:cNvSpPr txBox="1"/>
          <p:nvPr/>
        </p:nvSpPr>
        <p:spPr>
          <a:xfrm>
            <a:off x="1272322" y="2034698"/>
            <a:ext cx="4288353" cy="584775"/>
          </a:xfrm>
          <a:prstGeom prst="rect">
            <a:avLst/>
          </a:prstGeom>
          <a:noFill/>
        </p:spPr>
        <p:txBody>
          <a:bodyPr wrap="none" rtlCol="0">
            <a:spAutoFit/>
          </a:bodyPr>
          <a:lstStyle/>
          <a:p>
            <a:r>
              <a:rPr kumimoji="1" lang="zh-CN" altLang="en-US" sz="3200" dirty="0">
                <a:solidFill>
                  <a:srgbClr val="E8C480"/>
                </a:solidFill>
                <a:cs typeface="+mn-ea"/>
                <a:sym typeface="+mn-lt"/>
              </a:rPr>
              <a:t>古代的祭祀大火星仪式</a:t>
            </a:r>
          </a:p>
        </p:txBody>
      </p:sp>
      <p:pic>
        <p:nvPicPr>
          <p:cNvPr id="7" name="图片 6"/>
          <p:cNvPicPr>
            <a:picLocks noChangeAspect="1"/>
          </p:cNvPicPr>
          <p:nvPr/>
        </p:nvPicPr>
        <p:blipFill>
          <a:blip r:embed="rId3" cstate="screen"/>
          <a:stretch>
            <a:fillRect/>
          </a:stretch>
        </p:blipFill>
        <p:spPr>
          <a:xfrm flipH="1">
            <a:off x="6460759" y="1759476"/>
            <a:ext cx="5467871" cy="4300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民间习俗</a:t>
            </a:r>
          </a:p>
        </p:txBody>
      </p:sp>
      <p:sp>
        <p:nvSpPr>
          <p:cNvPr id="3" name="文本框 2"/>
          <p:cNvSpPr txBox="1"/>
          <p:nvPr/>
        </p:nvSpPr>
        <p:spPr>
          <a:xfrm>
            <a:off x="5741232" y="1793196"/>
            <a:ext cx="5043983" cy="1384995"/>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古人纪元通用干支，按十二地支顺序推算，正月建寅，第九个月为戌月，戌为火库，戌月火入库。戌在位西北方处</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洛书</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乾卦之内。季秋戌月“大火”（心宿二）随苍龙群星前面的几个星宿在西偏北方位隐退潜入于地面。用九，见群龙无首，吉。</a:t>
            </a:r>
          </a:p>
        </p:txBody>
      </p:sp>
      <p:sp>
        <p:nvSpPr>
          <p:cNvPr id="4" name="文本框 3"/>
          <p:cNvSpPr txBox="1"/>
          <p:nvPr/>
        </p:nvSpPr>
        <p:spPr>
          <a:xfrm>
            <a:off x="5741232" y="3897916"/>
            <a:ext cx="5043983" cy="2031325"/>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汉刘歆</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西京杂记</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称：“三月上巳，九月重阳，使女游戏，就此祓禊登高。”上巳与重阳的对应，是以“大火”出没为依据。这也是重阳节相关仪式、信仰的民间表现。随着社会的发展，人们对季节有了新的认识，九月祭火星的仪式逐步衰落。古代的祭仪情形可以从江南部分地区的重阳祭灶（家居的火神）习俗中寻找到一些古俗遗痕。</a:t>
            </a:r>
          </a:p>
        </p:txBody>
      </p:sp>
      <p:pic>
        <p:nvPicPr>
          <p:cNvPr id="7" name="图片 6"/>
          <p:cNvPicPr>
            <a:picLocks noChangeAspect="1"/>
          </p:cNvPicPr>
          <p:nvPr/>
        </p:nvPicPr>
        <p:blipFill>
          <a:blip r:embed="rId3" cstate="screen"/>
          <a:stretch>
            <a:fillRect/>
          </a:stretch>
        </p:blipFill>
        <p:spPr>
          <a:xfrm>
            <a:off x="1122420" y="1394085"/>
            <a:ext cx="4069830" cy="4069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民间习俗</a:t>
            </a:r>
          </a:p>
        </p:txBody>
      </p:sp>
      <p:sp>
        <p:nvSpPr>
          <p:cNvPr id="3" name="文本框 2"/>
          <p:cNvSpPr txBox="1"/>
          <p:nvPr/>
        </p:nvSpPr>
        <p:spPr>
          <a:xfrm>
            <a:off x="1168400" y="4303220"/>
            <a:ext cx="10109199" cy="1708160"/>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古老传统节日的起源与上古原始信仰、祭祀文化及天象、历法等人文与自然文化内容有关，蕴含着祗敬感德、礼乐文明的深邃文化内涵。重阳节有着久远的历史源头。古时南北各地风俗各异，先秦时期，各地习俗尚未融合流传，重阳节习俗活动鲜见于文字记载。现存有关重阳节俗的文字记载，最早见于</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吕氏春秋</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之</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季秋纪</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有载古人在九月丰收祭飨天帝、祭祖的活动。“重阳节”之名称记载，始见于三国时代；至魏晋时，节日气氛渐浓，有了赏菊、饮酒的习俗，倍受文人墨客吟咏；到了唐代被列为国家认定的节日。重阳节在历史延续过程中杂糅了多种民俗为一体，随着时代的发展，重阳节的文化内涵不断延展丰富。</a:t>
            </a:r>
          </a:p>
        </p:txBody>
      </p:sp>
      <p:sp>
        <p:nvSpPr>
          <p:cNvPr id="6" name="文本框 5"/>
          <p:cNvSpPr txBox="1"/>
          <p:nvPr/>
        </p:nvSpPr>
        <p:spPr>
          <a:xfrm>
            <a:off x="3972393" y="1986286"/>
            <a:ext cx="7073453" cy="1338828"/>
          </a:xfrm>
          <a:prstGeom prst="rect">
            <a:avLst/>
          </a:prstGeom>
          <a:noFill/>
        </p:spPr>
        <p:txBody>
          <a:bodyPr wrap="square" rtlCol="0">
            <a:spAutoFit/>
          </a:bodyPr>
          <a:lstStyle/>
          <a:p>
            <a:pPr>
              <a:lnSpc>
                <a:spcPct val="150000"/>
              </a:lnSpc>
            </a:pPr>
            <a:r>
              <a:rPr kumimoji="1" lang="zh-CN" altLang="en-US" dirty="0">
                <a:solidFill>
                  <a:srgbClr val="E8C480"/>
                </a:solidFill>
                <a:cs typeface="+mn-ea"/>
                <a:sym typeface="+mn-lt"/>
              </a:rPr>
              <a:t>三国时魏文帝曹丕</a:t>
            </a:r>
            <a:r>
              <a:rPr kumimoji="1" lang="en-US" altLang="zh-CN" dirty="0">
                <a:solidFill>
                  <a:srgbClr val="E8C480"/>
                </a:solidFill>
                <a:cs typeface="+mn-ea"/>
                <a:sym typeface="+mn-lt"/>
              </a:rPr>
              <a:t>《</a:t>
            </a:r>
            <a:r>
              <a:rPr kumimoji="1" lang="zh-CN" altLang="en-US" dirty="0">
                <a:solidFill>
                  <a:srgbClr val="E8C480"/>
                </a:solidFill>
                <a:cs typeface="+mn-ea"/>
                <a:sym typeface="+mn-lt"/>
              </a:rPr>
              <a:t>九日与钟繇书</a:t>
            </a:r>
            <a:r>
              <a:rPr kumimoji="1" lang="en-US" altLang="zh-CN" dirty="0">
                <a:solidFill>
                  <a:srgbClr val="E8C480"/>
                </a:solidFill>
                <a:cs typeface="+mn-ea"/>
                <a:sym typeface="+mn-lt"/>
              </a:rPr>
              <a:t>》</a:t>
            </a:r>
            <a:r>
              <a:rPr kumimoji="1" lang="zh-CN" altLang="en-US" dirty="0">
                <a:solidFill>
                  <a:srgbClr val="E8C480"/>
                </a:solidFill>
                <a:cs typeface="+mn-ea"/>
                <a:sym typeface="+mn-lt"/>
              </a:rPr>
              <a:t>中曾这样描述当时的重阳节：“岁往月来，忽复九月九日。九为阳数，而日月并应，俗嘉其名，以为宜于长久，故以享宴高会。</a:t>
            </a:r>
          </a:p>
        </p:txBody>
      </p:sp>
      <p:pic>
        <p:nvPicPr>
          <p:cNvPr id="7" name="图片 6"/>
          <p:cNvPicPr>
            <a:picLocks noChangeAspect="1"/>
          </p:cNvPicPr>
          <p:nvPr/>
        </p:nvPicPr>
        <p:blipFill>
          <a:blip r:embed="rId3" cstate="screen"/>
          <a:stretch>
            <a:fillRect/>
          </a:stretch>
        </p:blipFill>
        <p:spPr>
          <a:xfrm>
            <a:off x="1272322" y="1286185"/>
            <a:ext cx="2720715" cy="2720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254833" y="1772664"/>
            <a:ext cx="11647357" cy="4791675"/>
          </a:xfrm>
          <a:prstGeom prst="rect">
            <a:avLst/>
          </a:prstGeom>
        </p:spPr>
      </p:pic>
      <p:sp>
        <p:nvSpPr>
          <p:cNvPr id="5" name="文本框 4"/>
          <p:cNvSpPr txBox="1"/>
          <p:nvPr/>
        </p:nvSpPr>
        <p:spPr>
          <a:xfrm>
            <a:off x="3459467" y="2131239"/>
            <a:ext cx="4230487" cy="1261884"/>
          </a:xfrm>
          <a:prstGeom prst="rect">
            <a:avLst/>
          </a:prstGeom>
          <a:noFill/>
        </p:spPr>
        <p:txBody>
          <a:bodyPr wrap="square" rtlCol="0">
            <a:spAutoFit/>
          </a:bodyPr>
          <a:lstStyle/>
          <a:p>
            <a:pPr algn="dist"/>
            <a:r>
              <a:rPr kumimoji="1" lang="zh-CN" altLang="en-US" sz="7600" b="1" dirty="0">
                <a:gradFill>
                  <a:gsLst>
                    <a:gs pos="100000">
                      <a:srgbClr val="A36A2D"/>
                    </a:gs>
                    <a:gs pos="0">
                      <a:srgbClr val="E8C480"/>
                    </a:gs>
                  </a:gsLst>
                  <a:lin ang="2700000" scaled="1"/>
                </a:gradFill>
                <a:cs typeface="+mn-ea"/>
                <a:sym typeface="+mn-lt"/>
              </a:rPr>
              <a:t>文学记述</a:t>
            </a:r>
            <a:endParaRPr kumimoji="1" lang="en-US" altLang="zh-CN" sz="7600" b="1" dirty="0">
              <a:gradFill>
                <a:gsLst>
                  <a:gs pos="100000">
                    <a:srgbClr val="A36A2D"/>
                  </a:gs>
                  <a:gs pos="0">
                    <a:srgbClr val="E8C480"/>
                  </a:gs>
                </a:gsLst>
                <a:lin ang="2700000" scaled="1"/>
              </a:gradFill>
              <a:cs typeface="+mn-ea"/>
              <a:sym typeface="+mn-lt"/>
            </a:endParaRPr>
          </a:p>
        </p:txBody>
      </p:sp>
      <p:sp>
        <p:nvSpPr>
          <p:cNvPr id="6" name="文本框 5"/>
          <p:cNvSpPr txBox="1"/>
          <p:nvPr/>
        </p:nvSpPr>
        <p:spPr>
          <a:xfrm>
            <a:off x="3459467" y="1204644"/>
            <a:ext cx="1415772" cy="584775"/>
          </a:xfrm>
          <a:prstGeom prst="rect">
            <a:avLst/>
          </a:prstGeom>
          <a:noFill/>
        </p:spPr>
        <p:txBody>
          <a:bodyPr wrap="none" rtlCol="0">
            <a:spAutoFit/>
          </a:bodyPr>
          <a:lstStyle/>
          <a:p>
            <a:r>
              <a:rPr kumimoji="1" lang="zh-CN" altLang="en-US" sz="3200" dirty="0">
                <a:gradFill>
                  <a:gsLst>
                    <a:gs pos="100000">
                      <a:srgbClr val="A36A2D"/>
                    </a:gs>
                    <a:gs pos="0">
                      <a:srgbClr val="E8C480"/>
                    </a:gs>
                  </a:gsLst>
                  <a:lin ang="2700000" scaled="1"/>
                </a:gradFill>
                <a:cs typeface="+mn-ea"/>
                <a:sym typeface="+mn-lt"/>
              </a:rPr>
              <a:t>第四章</a:t>
            </a:r>
          </a:p>
        </p:txBody>
      </p:sp>
      <p:sp>
        <p:nvSpPr>
          <p:cNvPr id="7" name="文本框 6"/>
          <p:cNvSpPr txBox="1"/>
          <p:nvPr/>
        </p:nvSpPr>
        <p:spPr>
          <a:xfrm>
            <a:off x="3459467" y="1674771"/>
            <a:ext cx="1415772" cy="318053"/>
          </a:xfrm>
          <a:prstGeom prst="rect">
            <a:avLst/>
          </a:prstGeom>
          <a:noFill/>
        </p:spPr>
        <p:txBody>
          <a:bodyPr wrap="square" rtlCol="0">
            <a:spAutoFit/>
          </a:bodyPr>
          <a:lstStyle/>
          <a:p>
            <a:pPr algn="dist"/>
            <a:r>
              <a:rPr kumimoji="1" lang="en-US" altLang="zh-CN" sz="1400" dirty="0">
                <a:gradFill>
                  <a:gsLst>
                    <a:gs pos="100000">
                      <a:srgbClr val="A36A2D"/>
                    </a:gs>
                    <a:gs pos="0">
                      <a:srgbClr val="E8C480"/>
                    </a:gs>
                  </a:gsLst>
                  <a:lin ang="2700000" scaled="1"/>
                </a:gradFill>
                <a:cs typeface="+mn-ea"/>
                <a:sym typeface="+mn-lt"/>
              </a:rPr>
              <a:t>P0ART</a:t>
            </a:r>
            <a:r>
              <a:rPr kumimoji="1" lang="zh-CN" altLang="en-US" sz="1400" dirty="0">
                <a:gradFill>
                  <a:gsLst>
                    <a:gs pos="100000">
                      <a:srgbClr val="A36A2D"/>
                    </a:gs>
                    <a:gs pos="0">
                      <a:srgbClr val="E8C480"/>
                    </a:gs>
                  </a:gsLst>
                  <a:lin ang="2700000" scaled="1"/>
                </a:gradFill>
                <a:cs typeface="+mn-ea"/>
                <a:sym typeface="+mn-lt"/>
              </a:rPr>
              <a:t> </a:t>
            </a:r>
            <a:r>
              <a:rPr kumimoji="1" lang="en-US" altLang="zh-CN" sz="1400" dirty="0">
                <a:gradFill>
                  <a:gsLst>
                    <a:gs pos="100000">
                      <a:srgbClr val="A36A2D"/>
                    </a:gs>
                    <a:gs pos="0">
                      <a:srgbClr val="E8C480"/>
                    </a:gs>
                  </a:gsLst>
                  <a:lin ang="2700000" scaled="1"/>
                </a:gradFill>
                <a:cs typeface="+mn-ea"/>
                <a:sym typeface="+mn-lt"/>
              </a:rPr>
              <a:t>04</a:t>
            </a:r>
            <a:endParaRPr kumimoji="1" lang="zh-CN" altLang="en-US" sz="1400" dirty="0">
              <a:gradFill>
                <a:gsLst>
                  <a:gs pos="100000">
                    <a:srgbClr val="A36A2D"/>
                  </a:gs>
                  <a:gs pos="0">
                    <a:srgbClr val="E8C480"/>
                  </a:gs>
                </a:gsLst>
                <a:lin ang="27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文学记述</a:t>
            </a:r>
          </a:p>
        </p:txBody>
      </p:sp>
      <p:sp>
        <p:nvSpPr>
          <p:cNvPr id="3" name="文本框 2"/>
          <p:cNvSpPr txBox="1"/>
          <p:nvPr/>
        </p:nvSpPr>
        <p:spPr>
          <a:xfrm>
            <a:off x="1161322" y="2303905"/>
            <a:ext cx="5854700" cy="267765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kumimoji="1" lang="zh-CN" altLang="en-US" sz="1400" dirty="0">
                <a:solidFill>
                  <a:srgbClr val="E8C480"/>
                </a:solidFill>
                <a:cs typeface="+mn-ea"/>
                <a:sym typeface="+mn-lt"/>
              </a:rPr>
              <a:t>唐朝时，重阳节被定为正式节日。从此以后，宫廷、民间一起庆祝重阳节，并且在节日期间进行各种各样的活动。据记载，正式将农历九月九日列为国家认定的节日是在唐德宗李适年间（</a:t>
            </a:r>
            <a:r>
              <a:rPr kumimoji="1" lang="en-US" altLang="zh-CN" sz="1400" dirty="0">
                <a:solidFill>
                  <a:srgbClr val="E8C480"/>
                </a:solidFill>
                <a:cs typeface="+mn-ea"/>
                <a:sym typeface="+mn-lt"/>
              </a:rPr>
              <a:t>780</a:t>
            </a:r>
            <a:r>
              <a:rPr kumimoji="1" lang="zh-CN" altLang="en-US" sz="1400" dirty="0">
                <a:solidFill>
                  <a:srgbClr val="E8C480"/>
                </a:solidFill>
                <a:cs typeface="+mn-ea"/>
                <a:sym typeface="+mn-lt"/>
              </a:rPr>
              <a:t>年</a:t>
            </a:r>
            <a:r>
              <a:rPr kumimoji="1" lang="en-US" altLang="zh-CN" sz="1400" dirty="0">
                <a:solidFill>
                  <a:srgbClr val="E8C480"/>
                </a:solidFill>
                <a:cs typeface="+mn-ea"/>
                <a:sym typeface="+mn-lt"/>
              </a:rPr>
              <a:t>-785</a:t>
            </a:r>
            <a:r>
              <a:rPr kumimoji="1" lang="zh-CN" altLang="en-US" sz="1400" dirty="0">
                <a:solidFill>
                  <a:srgbClr val="E8C480"/>
                </a:solidFill>
                <a:cs typeface="+mn-ea"/>
                <a:sym typeface="+mn-lt"/>
              </a:rPr>
              <a:t>年），将重阳节列为“三令节”之一。 </a:t>
            </a:r>
            <a:endParaRPr kumimoji="1" lang="en-US" altLang="zh-CN" sz="1400" dirty="0">
              <a:solidFill>
                <a:srgbClr val="E8C480"/>
              </a:solidFill>
              <a:cs typeface="+mn-ea"/>
              <a:sym typeface="+mn-lt"/>
            </a:endParaRPr>
          </a:p>
          <a:p>
            <a:pPr marL="285750" indent="-285750">
              <a:lnSpc>
                <a:spcPct val="150000"/>
              </a:lnSpc>
              <a:buFont typeface="Wingdings" panose="05000000000000000000" pitchFamily="2" charset="2"/>
              <a:buChar char="n"/>
            </a:pPr>
            <a:endParaRPr kumimoji="1" lang="en-US" altLang="zh-CN" sz="1400" dirty="0">
              <a:solidFill>
                <a:srgbClr val="E8C480"/>
              </a:solidFill>
              <a:cs typeface="+mn-ea"/>
              <a:sym typeface="+mn-lt"/>
            </a:endParaRPr>
          </a:p>
          <a:p>
            <a:pPr marL="285750" indent="-285750">
              <a:lnSpc>
                <a:spcPct val="150000"/>
              </a:lnSpc>
              <a:buFont typeface="Wingdings" panose="05000000000000000000" pitchFamily="2" charset="2"/>
              <a:buChar char="n"/>
            </a:pPr>
            <a:r>
              <a:rPr kumimoji="1" lang="zh-CN" altLang="en-US" sz="1400" dirty="0">
                <a:solidFill>
                  <a:srgbClr val="E8C480"/>
                </a:solidFill>
                <a:cs typeface="+mn-ea"/>
                <a:sym typeface="+mn-lt"/>
              </a:rPr>
              <a:t>重阳 重阳 宋代，重阳节更为热闹，</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东京梦华录</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曾记载了北宋时重阳节的盛况。</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武林旧事</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也记载南宋宫廷“于八日作重九排当”，以待翌日隆重游乐一番。</a:t>
            </a:r>
          </a:p>
        </p:txBody>
      </p:sp>
      <p:pic>
        <p:nvPicPr>
          <p:cNvPr id="6" name="图片 5"/>
          <p:cNvPicPr>
            <a:picLocks noChangeAspect="1"/>
          </p:cNvPicPr>
          <p:nvPr/>
        </p:nvPicPr>
        <p:blipFill>
          <a:blip r:embed="rId3" cstate="screen"/>
          <a:stretch>
            <a:fillRect/>
          </a:stretch>
        </p:blipFill>
        <p:spPr>
          <a:xfrm flipH="1">
            <a:off x="7757453" y="973554"/>
            <a:ext cx="3162225" cy="4596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文学记述</a:t>
            </a:r>
          </a:p>
        </p:txBody>
      </p:sp>
      <p:sp>
        <p:nvSpPr>
          <p:cNvPr id="3" name="文本框 2"/>
          <p:cNvSpPr txBox="1"/>
          <p:nvPr/>
        </p:nvSpPr>
        <p:spPr>
          <a:xfrm>
            <a:off x="1272322" y="1755473"/>
            <a:ext cx="5829300" cy="1061829"/>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明清，明代皇宫中宦官宫妃从初一时就开始一起吃花糕庆祝，九日重阳，皇帝还要亲自到万岁山登高览胜，以畅秋志；清代，风俗依旧盛行，北京重阳节的习俗是把菊花枝叶贴在门窗上，“解除凶秽，以招吉祥”。</a:t>
            </a:r>
          </a:p>
        </p:txBody>
      </p:sp>
      <p:sp>
        <p:nvSpPr>
          <p:cNvPr id="4" name="文本框 3"/>
          <p:cNvSpPr txBox="1"/>
          <p:nvPr/>
        </p:nvSpPr>
        <p:spPr>
          <a:xfrm>
            <a:off x="5651501" y="3830072"/>
            <a:ext cx="5829300" cy="1061829"/>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在传承发展中，重阳节以富有生命意蕴的节庆活动世代流传，设宴敬老、饮宴祈寿主题逐渐和中国传统孝道伦理相融合，成为当今重阳节日活动重要主题之一。</a:t>
            </a:r>
          </a:p>
        </p:txBody>
      </p:sp>
      <p:pic>
        <p:nvPicPr>
          <p:cNvPr id="10" name="图片 9"/>
          <p:cNvPicPr>
            <a:picLocks noChangeAspect="1"/>
          </p:cNvPicPr>
          <p:nvPr/>
        </p:nvPicPr>
        <p:blipFill>
          <a:blip r:embed="rId3" cstate="screen"/>
          <a:stretch>
            <a:fillRect/>
          </a:stretch>
        </p:blipFill>
        <p:spPr>
          <a:xfrm>
            <a:off x="1969698" y="3138396"/>
            <a:ext cx="2487796" cy="3065587"/>
          </a:xfrm>
          <a:prstGeom prst="rect">
            <a:avLst/>
          </a:prstGeom>
        </p:spPr>
      </p:pic>
      <p:pic>
        <p:nvPicPr>
          <p:cNvPr id="12" name="图片 11"/>
          <p:cNvPicPr>
            <a:picLocks noChangeAspect="1"/>
          </p:cNvPicPr>
          <p:nvPr/>
        </p:nvPicPr>
        <p:blipFill>
          <a:blip r:embed="rId4"/>
          <a:stretch>
            <a:fillRect/>
          </a:stretch>
        </p:blipFill>
        <p:spPr>
          <a:xfrm>
            <a:off x="8064708" y="711944"/>
            <a:ext cx="3830098" cy="3003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文学记述</a:t>
            </a:r>
          </a:p>
        </p:txBody>
      </p:sp>
      <p:sp>
        <p:nvSpPr>
          <p:cNvPr id="3" name="文本框 2"/>
          <p:cNvSpPr txBox="1"/>
          <p:nvPr/>
        </p:nvSpPr>
        <p:spPr>
          <a:xfrm>
            <a:off x="1394610" y="2288915"/>
            <a:ext cx="6235699" cy="2677656"/>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在历史延续过程中，既融合了众多民俗事象，也融合了众多文化内涵。农历九月九日是“清气上扬、浊气下沉”的气候，地势越高清气越聚集，于是“重阳登高畅享清气”便成了民俗事象。金秋九月，天高气爽，这个季节登高远望可达到心旷神怡、健身祛病的目的。</a:t>
            </a:r>
            <a:endParaRPr kumimoji="1" lang="en-US" altLang="zh-CN" sz="1400" dirty="0">
              <a:solidFill>
                <a:srgbClr val="E8C480"/>
              </a:solidFill>
              <a:cs typeface="+mn-ea"/>
              <a:sym typeface="+mn-lt"/>
            </a:endParaRPr>
          </a:p>
          <a:p>
            <a:pPr>
              <a:lnSpc>
                <a:spcPct val="150000"/>
              </a:lnSpc>
            </a:pPr>
            <a:endParaRPr kumimoji="1" lang="en-US" altLang="zh-CN" sz="1400" dirty="0">
              <a:solidFill>
                <a:srgbClr val="E8C480"/>
              </a:solidFill>
              <a:cs typeface="+mn-ea"/>
              <a:sym typeface="+mn-lt"/>
            </a:endParaRPr>
          </a:p>
          <a:p>
            <a:pPr>
              <a:lnSpc>
                <a:spcPct val="150000"/>
              </a:lnSpc>
            </a:pPr>
            <a:r>
              <a:rPr kumimoji="1" lang="zh-CN" altLang="en-US" sz="1400" dirty="0">
                <a:solidFill>
                  <a:srgbClr val="E8C480"/>
                </a:solidFill>
                <a:cs typeface="+mn-ea"/>
                <a:sym typeface="+mn-lt"/>
              </a:rPr>
              <a:t>每到九九重阳这一日，各地都有组织老年人登山秋游、交流感情、锻炼身体的活动。不少家庭的晚辈也会搀扶年老的长辈到郊外活动。重阳节是杂糅多种民俗为一体的中国传统节日。其民俗活动甚多，文化内涵丰富。</a:t>
            </a:r>
          </a:p>
        </p:txBody>
      </p:sp>
      <p:pic>
        <p:nvPicPr>
          <p:cNvPr id="6" name="图片 5"/>
          <p:cNvPicPr>
            <a:picLocks noChangeAspect="1"/>
          </p:cNvPicPr>
          <p:nvPr/>
        </p:nvPicPr>
        <p:blipFill>
          <a:blip r:embed="rId3" cstate="screen"/>
          <a:stretch>
            <a:fillRect/>
          </a:stretch>
        </p:blipFill>
        <p:spPr>
          <a:xfrm>
            <a:off x="7979749" y="1229192"/>
            <a:ext cx="2998466" cy="3994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srcRect/>
          <a:stretch>
            <a:fillRect/>
          </a:stretch>
        </p:blipFill>
        <p:spPr>
          <a:xfrm>
            <a:off x="254833" y="1772664"/>
            <a:ext cx="11647357" cy="4791675"/>
          </a:xfrm>
          <a:prstGeom prst="rect">
            <a:avLst/>
          </a:prstGeom>
        </p:spPr>
      </p:pic>
      <p:sp>
        <p:nvSpPr>
          <p:cNvPr id="8" name="文本框 7"/>
          <p:cNvSpPr txBox="1"/>
          <p:nvPr/>
        </p:nvSpPr>
        <p:spPr>
          <a:xfrm>
            <a:off x="1734603" y="966502"/>
            <a:ext cx="1780413" cy="1015663"/>
          </a:xfrm>
          <a:prstGeom prst="rect">
            <a:avLst/>
          </a:prstGeom>
          <a:noFill/>
        </p:spPr>
        <p:txBody>
          <a:bodyPr wrap="square" rtlCol="0">
            <a:spAutoFit/>
          </a:bodyPr>
          <a:lstStyle/>
          <a:p>
            <a:r>
              <a:rPr kumimoji="1" lang="zh-CN" altLang="en-US" sz="6000" dirty="0">
                <a:gradFill>
                  <a:gsLst>
                    <a:gs pos="100000">
                      <a:srgbClr val="A36A2D"/>
                    </a:gs>
                    <a:gs pos="0">
                      <a:srgbClr val="E8C480"/>
                    </a:gs>
                  </a:gsLst>
                  <a:lin ang="2700000" scaled="1"/>
                </a:gradFill>
                <a:cs typeface="+mn-ea"/>
                <a:sym typeface="+mn-lt"/>
              </a:rPr>
              <a:t>目录</a:t>
            </a:r>
          </a:p>
        </p:txBody>
      </p:sp>
      <p:sp>
        <p:nvSpPr>
          <p:cNvPr id="13" name="文本框 12"/>
          <p:cNvSpPr txBox="1"/>
          <p:nvPr/>
        </p:nvSpPr>
        <p:spPr>
          <a:xfrm>
            <a:off x="4653825" y="781294"/>
            <a:ext cx="2608406" cy="2149627"/>
          </a:xfrm>
          <a:prstGeom prst="rect">
            <a:avLst/>
          </a:prstGeom>
          <a:noFill/>
        </p:spPr>
        <p:txBody>
          <a:bodyPr wrap="none" rtlCol="0">
            <a:spAutoFit/>
          </a:bodyPr>
          <a:lstStyle/>
          <a:p>
            <a:pPr marL="571500" indent="-571500">
              <a:lnSpc>
                <a:spcPct val="200000"/>
              </a:lnSpc>
              <a:buSzPct val="80000"/>
              <a:buFont typeface="Wingdings" panose="05000000000000000000" pitchFamily="2" charset="2"/>
              <a:buChar char="u"/>
            </a:pPr>
            <a:r>
              <a:rPr kumimoji="1" lang="zh-CN" altLang="en-US" sz="3600" dirty="0">
                <a:gradFill>
                  <a:gsLst>
                    <a:gs pos="100000">
                      <a:srgbClr val="A36A2D"/>
                    </a:gs>
                    <a:gs pos="0">
                      <a:srgbClr val="E8C480"/>
                    </a:gs>
                  </a:gsLst>
                  <a:lin ang="2700000" scaled="1"/>
                </a:gradFill>
                <a:cs typeface="+mn-ea"/>
                <a:sym typeface="+mn-lt"/>
              </a:rPr>
              <a:t>节日起源</a:t>
            </a:r>
            <a:endParaRPr kumimoji="1" lang="en-US" altLang="zh-CN" sz="3600" dirty="0">
              <a:gradFill>
                <a:gsLst>
                  <a:gs pos="100000">
                    <a:srgbClr val="A36A2D"/>
                  </a:gs>
                  <a:gs pos="0">
                    <a:srgbClr val="E8C480"/>
                  </a:gs>
                </a:gsLst>
                <a:lin ang="2700000" scaled="1"/>
              </a:gradFill>
              <a:cs typeface="+mn-ea"/>
              <a:sym typeface="+mn-lt"/>
            </a:endParaRPr>
          </a:p>
          <a:p>
            <a:pPr marL="571500" indent="-571500">
              <a:lnSpc>
                <a:spcPct val="200000"/>
              </a:lnSpc>
              <a:buSzPct val="80000"/>
              <a:buFont typeface="Wingdings" panose="05000000000000000000" pitchFamily="2" charset="2"/>
              <a:buChar char="u"/>
            </a:pPr>
            <a:r>
              <a:rPr kumimoji="1" lang="zh-CN" altLang="en-US" sz="3600" dirty="0">
                <a:gradFill>
                  <a:gsLst>
                    <a:gs pos="100000">
                      <a:srgbClr val="A36A2D"/>
                    </a:gs>
                    <a:gs pos="0">
                      <a:srgbClr val="E8C480"/>
                    </a:gs>
                  </a:gsLst>
                  <a:lin ang="2700000" scaled="1"/>
                </a:gradFill>
                <a:cs typeface="+mn-ea"/>
                <a:sym typeface="+mn-lt"/>
              </a:rPr>
              <a:t>历史演变</a:t>
            </a:r>
            <a:endParaRPr kumimoji="1" lang="en-US" altLang="zh-CN" sz="3600" dirty="0">
              <a:gradFill>
                <a:gsLst>
                  <a:gs pos="100000">
                    <a:srgbClr val="A36A2D"/>
                  </a:gs>
                  <a:gs pos="0">
                    <a:srgbClr val="E8C480"/>
                  </a:gs>
                </a:gsLst>
                <a:lin ang="2700000" scaled="1"/>
              </a:gradFill>
              <a:cs typeface="+mn-ea"/>
              <a:sym typeface="+mn-lt"/>
            </a:endParaRPr>
          </a:p>
        </p:txBody>
      </p:sp>
      <p:sp>
        <p:nvSpPr>
          <p:cNvPr id="14" name="文本框 13"/>
          <p:cNvSpPr txBox="1"/>
          <p:nvPr/>
        </p:nvSpPr>
        <p:spPr>
          <a:xfrm>
            <a:off x="7759437" y="781294"/>
            <a:ext cx="2610010" cy="2149627"/>
          </a:xfrm>
          <a:prstGeom prst="rect">
            <a:avLst/>
          </a:prstGeom>
          <a:noFill/>
        </p:spPr>
        <p:txBody>
          <a:bodyPr wrap="none" rtlCol="0">
            <a:spAutoFit/>
          </a:bodyPr>
          <a:lstStyle/>
          <a:p>
            <a:pPr marL="571500" indent="-571500">
              <a:lnSpc>
                <a:spcPct val="200000"/>
              </a:lnSpc>
              <a:buSzPct val="80000"/>
              <a:buFont typeface="Wingdings" panose="05000000000000000000" pitchFamily="2" charset="2"/>
              <a:buChar char="u"/>
            </a:pPr>
            <a:r>
              <a:rPr kumimoji="1" lang="zh-CN" altLang="en-US" sz="3600" dirty="0">
                <a:gradFill>
                  <a:gsLst>
                    <a:gs pos="100000">
                      <a:srgbClr val="A36A2D"/>
                    </a:gs>
                    <a:gs pos="0">
                      <a:srgbClr val="E8C480"/>
                    </a:gs>
                  </a:gsLst>
                  <a:lin ang="2700000" scaled="1"/>
                </a:gradFill>
                <a:cs typeface="+mn-ea"/>
                <a:sym typeface="+mn-lt"/>
              </a:rPr>
              <a:t>民间习俗</a:t>
            </a:r>
            <a:endParaRPr kumimoji="1" lang="en-US" altLang="zh-CN" sz="3600" dirty="0">
              <a:gradFill>
                <a:gsLst>
                  <a:gs pos="100000">
                    <a:srgbClr val="A36A2D"/>
                  </a:gs>
                  <a:gs pos="0">
                    <a:srgbClr val="E8C480"/>
                  </a:gs>
                </a:gsLst>
                <a:lin ang="2700000" scaled="1"/>
              </a:gradFill>
              <a:cs typeface="+mn-ea"/>
              <a:sym typeface="+mn-lt"/>
            </a:endParaRPr>
          </a:p>
          <a:p>
            <a:pPr marL="571500" indent="-571500">
              <a:lnSpc>
                <a:spcPct val="200000"/>
              </a:lnSpc>
              <a:buSzPct val="80000"/>
              <a:buFont typeface="Wingdings" panose="05000000000000000000" pitchFamily="2" charset="2"/>
              <a:buChar char="u"/>
            </a:pPr>
            <a:r>
              <a:rPr kumimoji="1" lang="zh-CN" altLang="en-US" sz="3600" dirty="0">
                <a:gradFill>
                  <a:gsLst>
                    <a:gs pos="100000">
                      <a:srgbClr val="A36A2D"/>
                    </a:gs>
                    <a:gs pos="0">
                      <a:srgbClr val="E8C480"/>
                    </a:gs>
                  </a:gsLst>
                  <a:lin ang="2700000" scaled="1"/>
                </a:gradFill>
                <a:cs typeface="+mn-ea"/>
                <a:sym typeface="+mn-lt"/>
              </a:rPr>
              <a:t>文学记述</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screen"/>
          <a:srcRect/>
          <a:stretch>
            <a:fillRect/>
          </a:stretch>
        </p:blipFill>
        <p:spPr>
          <a:xfrm>
            <a:off x="254833" y="1726342"/>
            <a:ext cx="11647357" cy="4837998"/>
          </a:xfrm>
          <a:prstGeom prst="rect">
            <a:avLst/>
          </a:prstGeom>
        </p:spPr>
      </p:pic>
      <p:pic>
        <p:nvPicPr>
          <p:cNvPr id="10" name="图片 9"/>
          <p:cNvPicPr>
            <a:picLocks noChangeAspect="1"/>
          </p:cNvPicPr>
          <p:nvPr/>
        </p:nvPicPr>
        <p:blipFill>
          <a:blip r:embed="rId4" cstate="screen"/>
          <a:stretch>
            <a:fillRect/>
          </a:stretch>
        </p:blipFill>
        <p:spPr>
          <a:xfrm>
            <a:off x="571327" y="3272605"/>
            <a:ext cx="280504" cy="2931267"/>
          </a:xfrm>
          <a:prstGeom prst="rect">
            <a:avLst/>
          </a:prstGeom>
        </p:spPr>
      </p:pic>
      <p:pic>
        <p:nvPicPr>
          <p:cNvPr id="6" name="图片 5"/>
          <p:cNvPicPr>
            <a:picLocks noChangeAspect="1"/>
          </p:cNvPicPr>
          <p:nvPr/>
        </p:nvPicPr>
        <p:blipFill>
          <a:blip r:embed="rId5"/>
          <a:stretch>
            <a:fillRect/>
          </a:stretch>
        </p:blipFill>
        <p:spPr>
          <a:xfrm>
            <a:off x="9147515" y="263679"/>
            <a:ext cx="1821746" cy="710681"/>
          </a:xfrm>
          <a:prstGeom prst="rect">
            <a:avLst/>
          </a:prstGeom>
        </p:spPr>
      </p:pic>
      <p:sp>
        <p:nvSpPr>
          <p:cNvPr id="7" name="文本框 6"/>
          <p:cNvSpPr txBox="1"/>
          <p:nvPr/>
        </p:nvSpPr>
        <p:spPr>
          <a:xfrm>
            <a:off x="3729150" y="1514739"/>
            <a:ext cx="4698722" cy="1446550"/>
          </a:xfrm>
          <a:prstGeom prst="rect">
            <a:avLst/>
          </a:prstGeom>
          <a:noFill/>
        </p:spPr>
        <p:txBody>
          <a:bodyPr wrap="none" rtlCol="0">
            <a:spAutoFit/>
          </a:bodyPr>
          <a:lstStyle/>
          <a:p>
            <a:r>
              <a:rPr kumimoji="1" lang="zh-CN" altLang="en-US" sz="8800" dirty="0">
                <a:gradFill>
                  <a:gsLst>
                    <a:gs pos="100000">
                      <a:srgbClr val="A36A2D"/>
                    </a:gs>
                    <a:gs pos="0">
                      <a:srgbClr val="E8C480"/>
                    </a:gs>
                  </a:gsLst>
                  <a:lin ang="2700000" scaled="1"/>
                </a:gradFill>
                <a:cs typeface="+mn-ea"/>
                <a:sym typeface="+mn-lt"/>
              </a:rPr>
              <a:t>感谢观看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254833" y="1772664"/>
            <a:ext cx="11647357" cy="4791675"/>
          </a:xfrm>
          <a:prstGeom prst="rect">
            <a:avLst/>
          </a:prstGeom>
        </p:spPr>
      </p:pic>
      <p:sp>
        <p:nvSpPr>
          <p:cNvPr id="5" name="文本框 4"/>
          <p:cNvSpPr txBox="1"/>
          <p:nvPr/>
        </p:nvSpPr>
        <p:spPr>
          <a:xfrm>
            <a:off x="3459467" y="2131239"/>
            <a:ext cx="4230487" cy="1261884"/>
          </a:xfrm>
          <a:prstGeom prst="rect">
            <a:avLst/>
          </a:prstGeom>
          <a:noFill/>
        </p:spPr>
        <p:txBody>
          <a:bodyPr wrap="square" rtlCol="0">
            <a:spAutoFit/>
          </a:bodyPr>
          <a:lstStyle/>
          <a:p>
            <a:pPr algn="dist"/>
            <a:r>
              <a:rPr kumimoji="1" lang="zh-CN" altLang="en-US" sz="7600" b="1" dirty="0">
                <a:gradFill>
                  <a:gsLst>
                    <a:gs pos="100000">
                      <a:srgbClr val="A36A2D"/>
                    </a:gs>
                    <a:gs pos="0">
                      <a:srgbClr val="E8C480"/>
                    </a:gs>
                  </a:gsLst>
                  <a:lin ang="2700000" scaled="1"/>
                </a:gradFill>
                <a:cs typeface="+mn-ea"/>
                <a:sym typeface="+mn-lt"/>
              </a:rPr>
              <a:t>节日起源</a:t>
            </a:r>
            <a:endParaRPr kumimoji="1" lang="en-US" altLang="zh-CN" sz="7600" b="1" dirty="0">
              <a:gradFill>
                <a:gsLst>
                  <a:gs pos="100000">
                    <a:srgbClr val="A36A2D"/>
                  </a:gs>
                  <a:gs pos="0">
                    <a:srgbClr val="E8C480"/>
                  </a:gs>
                </a:gsLst>
                <a:lin ang="2700000" scaled="1"/>
              </a:gradFill>
              <a:cs typeface="+mn-ea"/>
              <a:sym typeface="+mn-lt"/>
            </a:endParaRPr>
          </a:p>
        </p:txBody>
      </p:sp>
      <p:sp>
        <p:nvSpPr>
          <p:cNvPr id="6" name="文本框 5"/>
          <p:cNvSpPr txBox="1"/>
          <p:nvPr/>
        </p:nvSpPr>
        <p:spPr>
          <a:xfrm>
            <a:off x="3459467" y="1204644"/>
            <a:ext cx="1415772" cy="584775"/>
          </a:xfrm>
          <a:prstGeom prst="rect">
            <a:avLst/>
          </a:prstGeom>
          <a:noFill/>
        </p:spPr>
        <p:txBody>
          <a:bodyPr wrap="none" rtlCol="0">
            <a:spAutoFit/>
          </a:bodyPr>
          <a:lstStyle/>
          <a:p>
            <a:r>
              <a:rPr kumimoji="1" lang="zh-CN" altLang="en-US" sz="3200" dirty="0">
                <a:gradFill>
                  <a:gsLst>
                    <a:gs pos="100000">
                      <a:srgbClr val="A36A2D"/>
                    </a:gs>
                    <a:gs pos="0">
                      <a:srgbClr val="E8C480"/>
                    </a:gs>
                  </a:gsLst>
                  <a:lin ang="2700000" scaled="1"/>
                </a:gradFill>
                <a:cs typeface="+mn-ea"/>
                <a:sym typeface="+mn-lt"/>
              </a:rPr>
              <a:t>第一章</a:t>
            </a:r>
          </a:p>
        </p:txBody>
      </p:sp>
      <p:sp>
        <p:nvSpPr>
          <p:cNvPr id="7" name="文本框 6"/>
          <p:cNvSpPr txBox="1"/>
          <p:nvPr/>
        </p:nvSpPr>
        <p:spPr>
          <a:xfrm>
            <a:off x="3459467" y="1674771"/>
            <a:ext cx="1415772" cy="318053"/>
          </a:xfrm>
          <a:prstGeom prst="rect">
            <a:avLst/>
          </a:prstGeom>
          <a:noFill/>
        </p:spPr>
        <p:txBody>
          <a:bodyPr wrap="square" rtlCol="0">
            <a:spAutoFit/>
          </a:bodyPr>
          <a:lstStyle/>
          <a:p>
            <a:pPr algn="dist"/>
            <a:r>
              <a:rPr kumimoji="1" lang="en-US" altLang="zh-CN" sz="1400">
                <a:gradFill>
                  <a:gsLst>
                    <a:gs pos="100000">
                      <a:srgbClr val="A36A2D"/>
                    </a:gs>
                    <a:gs pos="0">
                      <a:srgbClr val="E8C480"/>
                    </a:gs>
                  </a:gsLst>
                  <a:lin ang="2700000" scaled="1"/>
                </a:gradFill>
                <a:cs typeface="+mn-ea"/>
                <a:sym typeface="+mn-lt"/>
              </a:rPr>
              <a:t>PART</a:t>
            </a:r>
            <a:r>
              <a:rPr kumimoji="1" lang="zh-CN" altLang="en-US" sz="1400">
                <a:gradFill>
                  <a:gsLst>
                    <a:gs pos="100000">
                      <a:srgbClr val="A36A2D"/>
                    </a:gs>
                    <a:gs pos="0">
                      <a:srgbClr val="E8C480"/>
                    </a:gs>
                  </a:gsLst>
                  <a:lin ang="2700000" scaled="1"/>
                </a:gradFill>
                <a:cs typeface="+mn-ea"/>
                <a:sym typeface="+mn-lt"/>
              </a:rPr>
              <a:t> </a:t>
            </a:r>
            <a:r>
              <a:rPr kumimoji="1" lang="en-US" altLang="zh-CN" sz="1400">
                <a:gradFill>
                  <a:gsLst>
                    <a:gs pos="100000">
                      <a:srgbClr val="A36A2D"/>
                    </a:gs>
                    <a:gs pos="0">
                      <a:srgbClr val="E8C480"/>
                    </a:gs>
                  </a:gsLst>
                  <a:lin ang="2700000" scaled="1"/>
                </a:gradFill>
                <a:cs typeface="+mn-ea"/>
                <a:sym typeface="+mn-lt"/>
              </a:rPr>
              <a:t>01</a:t>
            </a:r>
            <a:endParaRPr kumimoji="1" lang="zh-CN" altLang="en-US" sz="1400">
              <a:gradFill>
                <a:gsLst>
                  <a:gs pos="100000">
                    <a:srgbClr val="A36A2D"/>
                  </a:gs>
                  <a:gs pos="0">
                    <a:srgbClr val="E8C480"/>
                  </a:gs>
                </a:gsLst>
                <a:lin ang="27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节日起源</a:t>
            </a:r>
            <a:endParaRPr kumimoji="1" lang="en-US" altLang="zh-CN" sz="2800" b="1">
              <a:gradFill>
                <a:gsLst>
                  <a:gs pos="100000">
                    <a:srgbClr val="A36A2D"/>
                  </a:gs>
                  <a:gs pos="0">
                    <a:srgbClr val="E8C480"/>
                  </a:gs>
                </a:gsLst>
                <a:lin ang="2700000" scaled="1"/>
              </a:gradFill>
              <a:cs typeface="+mn-ea"/>
              <a:sym typeface="+mn-lt"/>
            </a:endParaRPr>
          </a:p>
        </p:txBody>
      </p:sp>
      <p:sp>
        <p:nvSpPr>
          <p:cNvPr id="9" name="文本框 8"/>
          <p:cNvSpPr txBox="1"/>
          <p:nvPr/>
        </p:nvSpPr>
        <p:spPr>
          <a:xfrm>
            <a:off x="1272322" y="2425700"/>
            <a:ext cx="5829300" cy="2354491"/>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重阳节是指每年的农历九月初九日，是中国民间的传统节日。</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易经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中把“九”定为阳数，“九九”两阳数相重，故曰“重阳”；因日与月皆逢九，故又称为“重九”。九九归真，一元肇始，古人认为九九重阳是吉祥的日子。</a:t>
            </a:r>
            <a:endParaRPr kumimoji="1" lang="en-US" altLang="zh-CN" sz="1400" dirty="0">
              <a:solidFill>
                <a:srgbClr val="E8C480"/>
              </a:solidFill>
              <a:cs typeface="+mn-ea"/>
              <a:sym typeface="+mn-lt"/>
            </a:endParaRPr>
          </a:p>
          <a:p>
            <a:pPr>
              <a:lnSpc>
                <a:spcPct val="150000"/>
              </a:lnSpc>
            </a:pPr>
            <a:endParaRPr kumimoji="1" lang="en-US" altLang="zh-CN" sz="1400" dirty="0">
              <a:solidFill>
                <a:srgbClr val="E8C480"/>
              </a:solidFill>
              <a:cs typeface="+mn-ea"/>
              <a:sym typeface="+mn-lt"/>
            </a:endParaRPr>
          </a:p>
          <a:p>
            <a:pPr>
              <a:lnSpc>
                <a:spcPct val="150000"/>
              </a:lnSpc>
            </a:pPr>
            <a:r>
              <a:rPr kumimoji="1" lang="zh-CN" altLang="en-US" sz="1400" dirty="0">
                <a:solidFill>
                  <a:srgbClr val="E8C480"/>
                </a:solidFill>
                <a:cs typeface="+mn-ea"/>
                <a:sym typeface="+mn-lt"/>
              </a:rPr>
              <a:t>古时民间在重阳节有登高祈福、秋游赏菊、佩插茱萸、拜神祭祖及饮宴求寿等习俗。传承至今，又添加了敬老等内涵，于重阳之日享宴高会，感恩敬老。登高赏秋与感恩敬老是当今重阳节日活动的两大重要主题。</a:t>
            </a:r>
          </a:p>
        </p:txBody>
      </p:sp>
      <p:pic>
        <p:nvPicPr>
          <p:cNvPr id="4" name="图片 3"/>
          <p:cNvPicPr>
            <a:picLocks noChangeAspect="1"/>
          </p:cNvPicPr>
          <p:nvPr/>
        </p:nvPicPr>
        <p:blipFill>
          <a:blip r:embed="rId3" cstate="screen"/>
          <a:stretch>
            <a:fillRect/>
          </a:stretch>
        </p:blipFill>
        <p:spPr>
          <a:xfrm>
            <a:off x="6365823" y="1334125"/>
            <a:ext cx="5826177" cy="4369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节日起源</a:t>
            </a:r>
            <a:endParaRPr kumimoji="1" lang="en-US" altLang="zh-CN" sz="2800" b="1">
              <a:gradFill>
                <a:gsLst>
                  <a:gs pos="100000">
                    <a:srgbClr val="A36A2D"/>
                  </a:gs>
                  <a:gs pos="0">
                    <a:srgbClr val="E8C480"/>
                  </a:gs>
                </a:gsLst>
                <a:lin ang="2700000" scaled="1"/>
              </a:gradFill>
              <a:cs typeface="+mn-ea"/>
              <a:sym typeface="+mn-lt"/>
            </a:endParaRPr>
          </a:p>
        </p:txBody>
      </p:sp>
      <p:sp>
        <p:nvSpPr>
          <p:cNvPr id="3" name="文本框 2"/>
          <p:cNvSpPr txBox="1"/>
          <p:nvPr/>
        </p:nvSpPr>
        <p:spPr>
          <a:xfrm>
            <a:off x="6096000" y="1755834"/>
            <a:ext cx="4823711" cy="3620222"/>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据现存史料及考证， 重阳节的源头，可追溯到上古时代。古时季秋有丰收祭天、祭祀大火星活动。</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吕氏春秋</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季秋纪</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有载，古人在九月农作物丰收之时祭天帝、祭祖，以谢天帝、祖先恩德的活动。这是重阳节作为秋季丰收祭祀活动而存在的原始形式。</a:t>
            </a:r>
            <a:endParaRPr kumimoji="1" lang="en-US" altLang="zh-CN" sz="1400" dirty="0">
              <a:solidFill>
                <a:srgbClr val="E8C480"/>
              </a:solidFill>
              <a:cs typeface="+mn-ea"/>
              <a:sym typeface="+mn-lt"/>
            </a:endParaRPr>
          </a:p>
          <a:p>
            <a:pPr>
              <a:lnSpc>
                <a:spcPct val="150000"/>
              </a:lnSpc>
            </a:pPr>
            <a:endParaRPr kumimoji="1" lang="en-US" altLang="zh-CN" sz="1400" dirty="0">
              <a:solidFill>
                <a:srgbClr val="E8C480"/>
              </a:solidFill>
              <a:cs typeface="+mn-ea"/>
              <a:sym typeface="+mn-lt"/>
            </a:endParaRPr>
          </a:p>
          <a:p>
            <a:pPr>
              <a:lnSpc>
                <a:spcPct val="150000"/>
              </a:lnSpc>
            </a:pPr>
            <a:r>
              <a:rPr kumimoji="1" lang="zh-CN" altLang="en-US" sz="1400" dirty="0">
                <a:solidFill>
                  <a:srgbClr val="E8C480"/>
                </a:solidFill>
                <a:cs typeface="+mn-ea"/>
                <a:sym typeface="+mn-lt"/>
              </a:rPr>
              <a:t>重阳节起始于上古，成型于春秋战国，普及于西汉，鼎盛于唐代以后。唐代是传统节日习俗揉合定型的重要时期，其主体部分传承至今。重阳祭祖民俗相沿数千年，是具有深刻意义的一个古老民俗。重阳节与除夕、清明节、七月半并称中国传统四大祭祖节日。</a:t>
            </a:r>
          </a:p>
        </p:txBody>
      </p:sp>
      <p:pic>
        <p:nvPicPr>
          <p:cNvPr id="6" name="图片 5"/>
          <p:cNvPicPr>
            <a:picLocks noChangeAspect="1"/>
          </p:cNvPicPr>
          <p:nvPr/>
        </p:nvPicPr>
        <p:blipFill>
          <a:blip r:embed="rId3" cstate="screen"/>
          <a:stretch>
            <a:fillRect/>
          </a:stretch>
        </p:blipFill>
        <p:spPr>
          <a:xfrm>
            <a:off x="1272289" y="1154242"/>
            <a:ext cx="4213491" cy="4213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节日起源</a:t>
            </a:r>
            <a:endParaRPr kumimoji="1" lang="en-US" altLang="zh-CN" sz="2800" b="1">
              <a:gradFill>
                <a:gsLst>
                  <a:gs pos="100000">
                    <a:srgbClr val="A36A2D"/>
                  </a:gs>
                  <a:gs pos="0">
                    <a:srgbClr val="E8C480"/>
                  </a:gs>
                </a:gsLst>
                <a:lin ang="2700000" scaled="1"/>
              </a:gradFill>
              <a:cs typeface="+mn-ea"/>
              <a:sym typeface="+mn-lt"/>
            </a:endParaRPr>
          </a:p>
        </p:txBody>
      </p:sp>
      <p:sp>
        <p:nvSpPr>
          <p:cNvPr id="3" name="文本框 2"/>
          <p:cNvSpPr txBox="1"/>
          <p:nvPr/>
        </p:nvSpPr>
        <p:spPr>
          <a:xfrm>
            <a:off x="851734" y="1569665"/>
            <a:ext cx="5829300" cy="1708160"/>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重阳节在历史发展演变中杂糅多种民俗为一体，承载了丰富的文化内涵。在民俗观念中“九”在数字中是最大数，有长久长寿的含意，寄托着人们对老人健康长寿的祝福。</a:t>
            </a:r>
            <a:r>
              <a:rPr kumimoji="1" lang="en-US" altLang="zh-CN" sz="1400" dirty="0">
                <a:solidFill>
                  <a:srgbClr val="E8C480"/>
                </a:solidFill>
                <a:cs typeface="+mn-ea"/>
                <a:sym typeface="+mn-lt"/>
              </a:rPr>
              <a:t>1989</a:t>
            </a:r>
            <a:r>
              <a:rPr kumimoji="1" lang="zh-CN" altLang="en-US" sz="1400" dirty="0">
                <a:solidFill>
                  <a:srgbClr val="E8C480"/>
                </a:solidFill>
                <a:cs typeface="+mn-ea"/>
                <a:sym typeface="+mn-lt"/>
              </a:rPr>
              <a:t>年，农历九月九日被定为“敬老节”，倡导全社会树立尊老、敬老、爱老、助老的风气。</a:t>
            </a:r>
            <a:r>
              <a:rPr kumimoji="1" lang="en-US" altLang="zh-CN" sz="1400" dirty="0">
                <a:solidFill>
                  <a:srgbClr val="E8C480"/>
                </a:solidFill>
                <a:cs typeface="+mn-ea"/>
                <a:sym typeface="+mn-lt"/>
              </a:rPr>
              <a:t>2006</a:t>
            </a:r>
            <a:r>
              <a:rPr kumimoji="1" lang="zh-CN" altLang="en-US" sz="1400" dirty="0">
                <a:solidFill>
                  <a:srgbClr val="E8C480"/>
                </a:solidFill>
                <a:cs typeface="+mn-ea"/>
                <a:sym typeface="+mn-lt"/>
              </a:rPr>
              <a:t>年</a:t>
            </a:r>
            <a:r>
              <a:rPr kumimoji="1" lang="en-US" altLang="zh-CN" sz="1400" dirty="0">
                <a:solidFill>
                  <a:srgbClr val="E8C480"/>
                </a:solidFill>
                <a:cs typeface="+mn-ea"/>
                <a:sym typeface="+mn-lt"/>
              </a:rPr>
              <a:t>5</a:t>
            </a:r>
            <a:r>
              <a:rPr kumimoji="1" lang="zh-CN" altLang="en-US" sz="1400" dirty="0">
                <a:solidFill>
                  <a:srgbClr val="E8C480"/>
                </a:solidFill>
                <a:cs typeface="+mn-ea"/>
                <a:sym typeface="+mn-lt"/>
              </a:rPr>
              <a:t>月</a:t>
            </a:r>
            <a:r>
              <a:rPr kumimoji="1" lang="en-US" altLang="zh-CN" sz="1400" dirty="0">
                <a:solidFill>
                  <a:srgbClr val="E8C480"/>
                </a:solidFill>
                <a:cs typeface="+mn-ea"/>
                <a:sym typeface="+mn-lt"/>
              </a:rPr>
              <a:t>20</a:t>
            </a:r>
            <a:r>
              <a:rPr kumimoji="1" lang="zh-CN" altLang="en-US" sz="1400" dirty="0">
                <a:solidFill>
                  <a:srgbClr val="E8C480"/>
                </a:solidFill>
                <a:cs typeface="+mn-ea"/>
                <a:sym typeface="+mn-lt"/>
              </a:rPr>
              <a:t>日，重阳节被国务院列入首批国家级非物质文化遗产名录。</a:t>
            </a:r>
          </a:p>
        </p:txBody>
      </p:sp>
      <p:sp>
        <p:nvSpPr>
          <p:cNvPr id="4" name="文本框 3"/>
          <p:cNvSpPr txBox="1"/>
          <p:nvPr/>
        </p:nvSpPr>
        <p:spPr>
          <a:xfrm>
            <a:off x="5664201" y="4305300"/>
            <a:ext cx="5829300" cy="1384995"/>
          </a:xfrm>
          <a:prstGeom prst="rect">
            <a:avLst/>
          </a:prstGeom>
          <a:noFill/>
        </p:spPr>
        <p:txBody>
          <a:bodyPr wrap="square" rtlCol="0">
            <a:spAutoFit/>
          </a:bodyPr>
          <a:lstStyle/>
          <a:p>
            <a:pPr>
              <a:lnSpc>
                <a:spcPct val="150000"/>
              </a:lnSpc>
            </a:pPr>
            <a:r>
              <a:rPr kumimoji="1" lang="zh-CN" altLang="en-US" sz="1400">
                <a:solidFill>
                  <a:srgbClr val="E8C480"/>
                </a:solidFill>
                <a:cs typeface="+mn-ea"/>
                <a:sym typeface="+mn-lt"/>
              </a:rPr>
              <a:t>古时季秋有丰收祭天、祭祀大火星活动。</a:t>
            </a:r>
            <a:r>
              <a:rPr kumimoji="1" lang="en-US" altLang="zh-CN" sz="1400">
                <a:solidFill>
                  <a:srgbClr val="E8C480"/>
                </a:solidFill>
                <a:cs typeface="+mn-ea"/>
                <a:sym typeface="+mn-lt"/>
              </a:rPr>
              <a:t>《</a:t>
            </a:r>
            <a:r>
              <a:rPr kumimoji="1" lang="zh-CN" altLang="en-US" sz="1400">
                <a:solidFill>
                  <a:srgbClr val="E8C480"/>
                </a:solidFill>
                <a:cs typeface="+mn-ea"/>
                <a:sym typeface="+mn-lt"/>
              </a:rPr>
              <a:t>吕氏春秋</a:t>
            </a:r>
            <a:r>
              <a:rPr kumimoji="1" lang="en-US" altLang="zh-CN" sz="1400">
                <a:solidFill>
                  <a:srgbClr val="E8C480"/>
                </a:solidFill>
                <a:cs typeface="+mn-ea"/>
                <a:sym typeface="+mn-lt"/>
              </a:rPr>
              <a:t>·</a:t>
            </a:r>
            <a:r>
              <a:rPr kumimoji="1" lang="zh-CN" altLang="en-US" sz="1400">
                <a:solidFill>
                  <a:srgbClr val="E8C480"/>
                </a:solidFill>
                <a:cs typeface="+mn-ea"/>
                <a:sym typeface="+mn-lt"/>
              </a:rPr>
              <a:t>季秋纪</a:t>
            </a:r>
            <a:r>
              <a:rPr kumimoji="1" lang="en-US" altLang="zh-CN" sz="1400">
                <a:solidFill>
                  <a:srgbClr val="E8C480"/>
                </a:solidFill>
                <a:cs typeface="+mn-ea"/>
                <a:sym typeface="+mn-lt"/>
              </a:rPr>
              <a:t>》</a:t>
            </a:r>
            <a:r>
              <a:rPr kumimoji="1" lang="zh-CN" altLang="en-US" sz="1400">
                <a:solidFill>
                  <a:srgbClr val="E8C480"/>
                </a:solidFill>
                <a:cs typeface="+mn-ea"/>
                <a:sym typeface="+mn-lt"/>
              </a:rPr>
              <a:t>有载，古人在九月农作物丰收之时祭天帝、祭祖，以谢天帝、祖先恩德的活动。这是重阳节作为秋季丰收祭祀活动而存在的原始形式。重阳节起始于上古，成型于春秋战国，普及于西汉，鼎盛于唐代以后。</a:t>
            </a:r>
          </a:p>
        </p:txBody>
      </p:sp>
      <p:pic>
        <p:nvPicPr>
          <p:cNvPr id="10" name="图片 9"/>
          <p:cNvPicPr>
            <a:picLocks noChangeAspect="1"/>
          </p:cNvPicPr>
          <p:nvPr/>
        </p:nvPicPr>
        <p:blipFill>
          <a:blip r:embed="rId3" cstate="screen"/>
          <a:stretch>
            <a:fillRect/>
          </a:stretch>
        </p:blipFill>
        <p:spPr>
          <a:xfrm>
            <a:off x="7841269" y="558163"/>
            <a:ext cx="2437077" cy="3398991"/>
          </a:xfrm>
          <a:prstGeom prst="rect">
            <a:avLst/>
          </a:prstGeom>
        </p:spPr>
      </p:pic>
      <p:pic>
        <p:nvPicPr>
          <p:cNvPr id="12" name="图片 11"/>
          <p:cNvPicPr>
            <a:picLocks noChangeAspect="1"/>
          </p:cNvPicPr>
          <p:nvPr/>
        </p:nvPicPr>
        <p:blipFill>
          <a:blip r:embed="rId4" cstate="screen"/>
          <a:stretch>
            <a:fillRect/>
          </a:stretch>
        </p:blipFill>
        <p:spPr>
          <a:xfrm>
            <a:off x="1650804" y="3396947"/>
            <a:ext cx="3044026" cy="3044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节日起源</a:t>
            </a:r>
            <a:endParaRPr kumimoji="1" lang="en-US" altLang="zh-CN" sz="2800" b="1">
              <a:gradFill>
                <a:gsLst>
                  <a:gs pos="100000">
                    <a:srgbClr val="A36A2D"/>
                  </a:gs>
                  <a:gs pos="0">
                    <a:srgbClr val="E8C480"/>
                  </a:gs>
                </a:gsLst>
                <a:lin ang="2700000" scaled="1"/>
              </a:gradFill>
              <a:cs typeface="+mn-ea"/>
              <a:sym typeface="+mn-lt"/>
            </a:endParaRPr>
          </a:p>
        </p:txBody>
      </p:sp>
      <p:sp>
        <p:nvSpPr>
          <p:cNvPr id="3" name="文本框 2"/>
          <p:cNvSpPr txBox="1"/>
          <p:nvPr/>
        </p:nvSpPr>
        <p:spPr>
          <a:xfrm>
            <a:off x="5853396" y="3035377"/>
            <a:ext cx="5021912" cy="1708160"/>
          </a:xfrm>
          <a:prstGeom prst="rect">
            <a:avLst/>
          </a:prstGeom>
          <a:noFill/>
        </p:spPr>
        <p:txBody>
          <a:bodyPr wrap="square" rtlCol="0">
            <a:spAutoFit/>
          </a:bodyPr>
          <a:lstStyle/>
          <a:p>
            <a:pPr>
              <a:lnSpc>
                <a:spcPct val="150000"/>
              </a:lnSpc>
            </a:pPr>
            <a:r>
              <a:rPr kumimoji="1" lang="zh-CN" altLang="en-US" sz="1400" dirty="0">
                <a:solidFill>
                  <a:srgbClr val="E8C480"/>
                </a:solidFill>
                <a:cs typeface="+mn-ea"/>
                <a:sym typeface="+mn-lt"/>
              </a:rPr>
              <a:t>“重阳”之名称由来，得名于古籍</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易经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中的‘阳爻为九’。在</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易经</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中，把“六”定为阴数，把“九”定为阳数，又为“极数”，指天之高为“九重”。九月初九，日与月皆逢九，是谓“两九相重”，故曰“重九”，同时又是两个阳数合在一起，故谓之“重阳”。明代张岱著</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夜航船</a:t>
            </a:r>
            <a:r>
              <a:rPr kumimoji="1" lang="en-US" altLang="zh-CN" sz="1400" dirty="0">
                <a:solidFill>
                  <a:srgbClr val="E8C480"/>
                </a:solidFill>
                <a:cs typeface="+mn-ea"/>
                <a:sym typeface="+mn-lt"/>
              </a:rPr>
              <a:t>》</a:t>
            </a:r>
            <a:r>
              <a:rPr kumimoji="1" lang="zh-CN" altLang="en-US" sz="1400" dirty="0">
                <a:solidFill>
                  <a:srgbClr val="E8C480"/>
                </a:solidFill>
                <a:cs typeface="+mn-ea"/>
                <a:sym typeface="+mn-lt"/>
              </a:rPr>
              <a:t>云：“九为阳数，其日与月并应，故曰“重阳”。</a:t>
            </a:r>
          </a:p>
        </p:txBody>
      </p:sp>
      <p:sp>
        <p:nvSpPr>
          <p:cNvPr id="4" name="文本框 3"/>
          <p:cNvSpPr txBox="1"/>
          <p:nvPr/>
        </p:nvSpPr>
        <p:spPr>
          <a:xfrm>
            <a:off x="5700995" y="2209877"/>
            <a:ext cx="3877985" cy="584775"/>
          </a:xfrm>
          <a:prstGeom prst="rect">
            <a:avLst/>
          </a:prstGeom>
          <a:noFill/>
        </p:spPr>
        <p:txBody>
          <a:bodyPr wrap="none" rtlCol="0">
            <a:spAutoFit/>
          </a:bodyPr>
          <a:lstStyle/>
          <a:p>
            <a:r>
              <a:rPr kumimoji="1" lang="en-US" altLang="zh-CN" sz="3200" dirty="0">
                <a:solidFill>
                  <a:srgbClr val="E8C480"/>
                </a:solidFill>
                <a:cs typeface="+mn-ea"/>
                <a:sym typeface="+mn-lt"/>
              </a:rPr>
              <a:t>《</a:t>
            </a:r>
            <a:r>
              <a:rPr kumimoji="1" lang="zh-CN" altLang="en-US" sz="3200" dirty="0">
                <a:solidFill>
                  <a:srgbClr val="E8C480"/>
                </a:solidFill>
                <a:cs typeface="+mn-ea"/>
                <a:sym typeface="+mn-lt"/>
              </a:rPr>
              <a:t>易经</a:t>
            </a:r>
            <a:r>
              <a:rPr kumimoji="1" lang="en-US" altLang="zh-CN" sz="3200" dirty="0">
                <a:solidFill>
                  <a:srgbClr val="E8C480"/>
                </a:solidFill>
                <a:cs typeface="+mn-ea"/>
                <a:sym typeface="+mn-lt"/>
              </a:rPr>
              <a:t>》</a:t>
            </a:r>
            <a:r>
              <a:rPr kumimoji="1" lang="zh-CN" altLang="en-US" sz="3200" dirty="0">
                <a:solidFill>
                  <a:srgbClr val="E8C480"/>
                </a:solidFill>
                <a:cs typeface="+mn-ea"/>
                <a:sym typeface="+mn-lt"/>
              </a:rPr>
              <a:t>中重九阳数</a:t>
            </a:r>
          </a:p>
        </p:txBody>
      </p:sp>
      <p:pic>
        <p:nvPicPr>
          <p:cNvPr id="7" name="图片 6"/>
          <p:cNvPicPr>
            <a:picLocks noChangeAspect="1"/>
          </p:cNvPicPr>
          <p:nvPr/>
        </p:nvPicPr>
        <p:blipFill>
          <a:blip r:embed="rId3" cstate="screen"/>
          <a:stretch>
            <a:fillRect/>
          </a:stretch>
        </p:blipFill>
        <p:spPr>
          <a:xfrm>
            <a:off x="1724481" y="1879390"/>
            <a:ext cx="3157317" cy="3428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srcRect/>
          <a:stretch>
            <a:fillRect/>
          </a:stretch>
        </p:blipFill>
        <p:spPr>
          <a:xfrm>
            <a:off x="254833" y="1772664"/>
            <a:ext cx="11647357" cy="4791675"/>
          </a:xfrm>
          <a:prstGeom prst="rect">
            <a:avLst/>
          </a:prstGeom>
        </p:spPr>
      </p:pic>
      <p:sp>
        <p:nvSpPr>
          <p:cNvPr id="5" name="文本框 4"/>
          <p:cNvSpPr txBox="1"/>
          <p:nvPr/>
        </p:nvSpPr>
        <p:spPr>
          <a:xfrm>
            <a:off x="3459467" y="2131239"/>
            <a:ext cx="4230487" cy="1261884"/>
          </a:xfrm>
          <a:prstGeom prst="rect">
            <a:avLst/>
          </a:prstGeom>
          <a:noFill/>
        </p:spPr>
        <p:txBody>
          <a:bodyPr wrap="square" rtlCol="0">
            <a:spAutoFit/>
          </a:bodyPr>
          <a:lstStyle/>
          <a:p>
            <a:pPr algn="dist"/>
            <a:r>
              <a:rPr kumimoji="1" lang="zh-CN" altLang="en-US" sz="7600" b="1" dirty="0">
                <a:gradFill>
                  <a:gsLst>
                    <a:gs pos="100000">
                      <a:srgbClr val="A36A2D"/>
                    </a:gs>
                    <a:gs pos="0">
                      <a:srgbClr val="E8C480"/>
                    </a:gs>
                  </a:gsLst>
                  <a:lin ang="2700000" scaled="1"/>
                </a:gradFill>
                <a:cs typeface="+mn-ea"/>
                <a:sym typeface="+mn-lt"/>
              </a:rPr>
              <a:t>历史演变</a:t>
            </a:r>
            <a:endParaRPr kumimoji="1" lang="en-US" altLang="zh-CN" sz="7600" b="1" dirty="0">
              <a:gradFill>
                <a:gsLst>
                  <a:gs pos="100000">
                    <a:srgbClr val="A36A2D"/>
                  </a:gs>
                  <a:gs pos="0">
                    <a:srgbClr val="E8C480"/>
                  </a:gs>
                </a:gsLst>
                <a:lin ang="2700000" scaled="1"/>
              </a:gradFill>
              <a:cs typeface="+mn-ea"/>
              <a:sym typeface="+mn-lt"/>
            </a:endParaRPr>
          </a:p>
        </p:txBody>
      </p:sp>
      <p:sp>
        <p:nvSpPr>
          <p:cNvPr id="6" name="文本框 5"/>
          <p:cNvSpPr txBox="1"/>
          <p:nvPr/>
        </p:nvSpPr>
        <p:spPr>
          <a:xfrm>
            <a:off x="3459467" y="1204644"/>
            <a:ext cx="1415772" cy="584775"/>
          </a:xfrm>
          <a:prstGeom prst="rect">
            <a:avLst/>
          </a:prstGeom>
          <a:noFill/>
        </p:spPr>
        <p:txBody>
          <a:bodyPr wrap="none" rtlCol="0">
            <a:spAutoFit/>
          </a:bodyPr>
          <a:lstStyle/>
          <a:p>
            <a:r>
              <a:rPr kumimoji="1" lang="zh-CN" altLang="en-US" sz="3200" dirty="0">
                <a:gradFill>
                  <a:gsLst>
                    <a:gs pos="100000">
                      <a:srgbClr val="A36A2D"/>
                    </a:gs>
                    <a:gs pos="0">
                      <a:srgbClr val="E8C480"/>
                    </a:gs>
                  </a:gsLst>
                  <a:lin ang="2700000" scaled="1"/>
                </a:gradFill>
                <a:cs typeface="+mn-ea"/>
                <a:sym typeface="+mn-lt"/>
              </a:rPr>
              <a:t>第二章</a:t>
            </a:r>
          </a:p>
        </p:txBody>
      </p:sp>
      <p:sp>
        <p:nvSpPr>
          <p:cNvPr id="7" name="文本框 6"/>
          <p:cNvSpPr txBox="1"/>
          <p:nvPr/>
        </p:nvSpPr>
        <p:spPr>
          <a:xfrm>
            <a:off x="3459467" y="1674771"/>
            <a:ext cx="1415772" cy="318053"/>
          </a:xfrm>
          <a:prstGeom prst="rect">
            <a:avLst/>
          </a:prstGeom>
          <a:noFill/>
        </p:spPr>
        <p:txBody>
          <a:bodyPr wrap="square" rtlCol="0">
            <a:spAutoFit/>
          </a:bodyPr>
          <a:lstStyle/>
          <a:p>
            <a:pPr algn="dist"/>
            <a:r>
              <a:rPr kumimoji="1" lang="en-US" altLang="zh-CN" sz="1400" dirty="0">
                <a:gradFill>
                  <a:gsLst>
                    <a:gs pos="100000">
                      <a:srgbClr val="A36A2D"/>
                    </a:gs>
                    <a:gs pos="0">
                      <a:srgbClr val="E8C480"/>
                    </a:gs>
                  </a:gsLst>
                  <a:lin ang="2700000" scaled="1"/>
                </a:gradFill>
                <a:cs typeface="+mn-ea"/>
                <a:sym typeface="+mn-lt"/>
              </a:rPr>
              <a:t>PART</a:t>
            </a:r>
            <a:r>
              <a:rPr kumimoji="1" lang="zh-CN" altLang="en-US" sz="1400" dirty="0">
                <a:gradFill>
                  <a:gsLst>
                    <a:gs pos="100000">
                      <a:srgbClr val="A36A2D"/>
                    </a:gs>
                    <a:gs pos="0">
                      <a:srgbClr val="E8C480"/>
                    </a:gs>
                  </a:gsLst>
                  <a:lin ang="2700000" scaled="1"/>
                </a:gradFill>
                <a:cs typeface="+mn-ea"/>
                <a:sym typeface="+mn-lt"/>
              </a:rPr>
              <a:t> </a:t>
            </a:r>
            <a:r>
              <a:rPr kumimoji="1" lang="en-US" altLang="zh-CN" sz="1400" dirty="0">
                <a:gradFill>
                  <a:gsLst>
                    <a:gs pos="100000">
                      <a:srgbClr val="A36A2D"/>
                    </a:gs>
                    <a:gs pos="0">
                      <a:srgbClr val="E8C480"/>
                    </a:gs>
                  </a:gsLst>
                  <a:lin ang="2700000" scaled="1"/>
                </a:gradFill>
                <a:cs typeface="+mn-ea"/>
                <a:sym typeface="+mn-lt"/>
              </a:rPr>
              <a:t>02</a:t>
            </a:r>
            <a:endParaRPr kumimoji="1" lang="zh-CN" altLang="en-US" sz="1400" dirty="0">
              <a:gradFill>
                <a:gsLst>
                  <a:gs pos="100000">
                    <a:srgbClr val="A36A2D"/>
                  </a:gs>
                  <a:gs pos="0">
                    <a:srgbClr val="E8C480"/>
                  </a:gs>
                </a:gsLst>
                <a:lin ang="2700000" scaled="1"/>
              </a:gra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322" y="450334"/>
            <a:ext cx="1620957" cy="523220"/>
          </a:xfrm>
          <a:prstGeom prst="rect">
            <a:avLst/>
          </a:prstGeom>
        </p:spPr>
        <p:txBody>
          <a:bodyPr wrap="none">
            <a:spAutoFit/>
          </a:bodyPr>
          <a:lstStyle/>
          <a:p>
            <a:pPr algn="dist"/>
            <a:r>
              <a:rPr kumimoji="1" lang="zh-CN" altLang="en-US" sz="2800" b="1">
                <a:gradFill>
                  <a:gsLst>
                    <a:gs pos="100000">
                      <a:srgbClr val="A36A2D"/>
                    </a:gs>
                    <a:gs pos="0">
                      <a:srgbClr val="E8C480"/>
                    </a:gs>
                  </a:gsLst>
                  <a:lin ang="2700000" scaled="1"/>
                </a:gradFill>
                <a:cs typeface="+mn-ea"/>
                <a:sym typeface="+mn-lt"/>
              </a:rPr>
              <a:t>历史演变</a:t>
            </a:r>
          </a:p>
        </p:txBody>
      </p:sp>
      <p:sp>
        <p:nvSpPr>
          <p:cNvPr id="3" name="文本框 2"/>
          <p:cNvSpPr txBox="1"/>
          <p:nvPr/>
        </p:nvSpPr>
        <p:spPr>
          <a:xfrm>
            <a:off x="1417612" y="2763978"/>
            <a:ext cx="4878257" cy="1708160"/>
          </a:xfrm>
          <a:prstGeom prst="rect">
            <a:avLst/>
          </a:prstGeom>
          <a:noFill/>
        </p:spPr>
        <p:txBody>
          <a:bodyPr wrap="square" rtlCol="0">
            <a:spAutoFit/>
          </a:bodyPr>
          <a:lstStyle/>
          <a:p>
            <a:pPr>
              <a:lnSpc>
                <a:spcPct val="150000"/>
              </a:lnSpc>
            </a:pPr>
            <a:r>
              <a:rPr kumimoji="1" lang="zh-CN" altLang="en-US" sz="1400">
                <a:solidFill>
                  <a:srgbClr val="E8C480"/>
                </a:solidFill>
                <a:cs typeface="+mn-ea"/>
                <a:sym typeface="+mn-lt"/>
              </a:rPr>
              <a:t>“九”为老阳，是阳极数，两个阳极数重在一起，九九归一，一元肇始，万象更新。因此古人认为重阳是一个值得庆贺的吉祥日子。在古代有饮宴祈寿之俗。在民俗观念中，又因“九”在数字中是最大数，且“九九”与“久久”同音，所以赋予有天长地久、生命长久、健康长寿的寓意。</a:t>
            </a:r>
          </a:p>
        </p:txBody>
      </p:sp>
      <p:pic>
        <p:nvPicPr>
          <p:cNvPr id="6" name="图片 5"/>
          <p:cNvPicPr>
            <a:picLocks noChangeAspect="1"/>
          </p:cNvPicPr>
          <p:nvPr/>
        </p:nvPicPr>
        <p:blipFill>
          <a:blip r:embed="rId3" cstate="screen"/>
          <a:stretch>
            <a:fillRect/>
          </a:stretch>
        </p:blipFill>
        <p:spPr>
          <a:xfrm>
            <a:off x="6520721" y="1024312"/>
            <a:ext cx="5021184" cy="5448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3ovlune">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1936</Words>
  <Application>Microsoft Office PowerPoint</Application>
  <PresentationFormat>宽屏</PresentationFormat>
  <Paragraphs>80</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等线</vt:lpstr>
      <vt:lpstr>宋体</vt:lpstr>
      <vt:lpstr>微软雅黑</vt:lpstr>
      <vt:lpstr>义启小魏楷</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2022-03-10T06:11:58Z</dcterms:created>
  <dcterms:modified xsi:type="dcterms:W3CDTF">2023-01-10T07:16:09Z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B6010596B5D34B7A8737793F0B9EC10C</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