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3" r:id="rId2"/>
    <p:sldId id="319" r:id="rId3"/>
    <p:sldId id="329" r:id="rId4"/>
    <p:sldId id="337" r:id="rId5"/>
    <p:sldId id="325" r:id="rId6"/>
    <p:sldId id="457" r:id="rId7"/>
    <p:sldId id="393" r:id="rId8"/>
    <p:sldId id="459" r:id="rId9"/>
    <p:sldId id="460" r:id="rId10"/>
    <p:sldId id="464" r:id="rId11"/>
    <p:sldId id="443" r:id="rId12"/>
    <p:sldId id="465" r:id="rId13"/>
    <p:sldId id="433" r:id="rId14"/>
    <p:sldId id="327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55A11"/>
    <a:srgbClr val="57C6CF"/>
    <a:srgbClr val="0000FF"/>
    <a:srgbClr val="2E74B6"/>
    <a:srgbClr val="B9B9B9"/>
    <a:srgbClr val="BABABA"/>
    <a:srgbClr val="187E72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08" y="-90"/>
      </p:cViewPr>
      <p:guideLst>
        <p:guide orient="horz" pos="2225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6423-82FB-4CC8-9DFC-A5DF60FBF3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F693-687D-42C9-A904-87C5278BA3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1.jpe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999300" y="1052928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72158" y="1859319"/>
            <a:ext cx="1022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Unit 8　Fashion</a:t>
            </a:r>
            <a:endParaRPr lang="zh-CN" alt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279309"/>
            <a:ext cx="10658901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Welcome to the unit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8682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1106" y="1483968"/>
            <a:ext cx="1049655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考查动词的用法。句意：“打扰一下，杰夫，请问你可以借给我一些钱吗？”“当然可以。你想要多少？”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use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意为“使用”；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lend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意为“借给；借出”，常与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to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连用；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keep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意为“保存”；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borrow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意为“借入”，常与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from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连用。由“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How much do you want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？”可知，对方是想向杰夫借一些钱。故选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9879" y="1576217"/>
            <a:ext cx="11255509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 can spend ten more minutes in bed then.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那么我能够在床上再睡十分钟。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ten more minutes</a:t>
            </a:r>
            <a:r>
              <a:rPr lang="zh-CN" altLang="en-US" sz="3000" b="1" dirty="0" smtClean="0"/>
              <a:t>意为“另外十分钟”，是“基数词＋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＋名词”结构，</a:t>
            </a:r>
            <a:r>
              <a:rPr lang="en-US" altLang="zh-CN" sz="3000" b="1" dirty="0" smtClean="0"/>
              <a:t>more</a:t>
            </a:r>
            <a:r>
              <a:rPr lang="zh-CN" altLang="en-US" sz="3000" b="1" dirty="0" smtClean="0"/>
              <a:t>在此译为“另外的”。当与表示数量的词连用时，</a:t>
            </a:r>
            <a:r>
              <a:rPr lang="en-US" altLang="zh-CN" sz="3000" b="1" dirty="0" smtClean="0"/>
              <a:t>more</a:t>
            </a:r>
            <a:r>
              <a:rPr lang="zh-CN" altLang="en-US" sz="3000" b="1" dirty="0" smtClean="0"/>
              <a:t>位于这些词之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。该结构中的基数词可换为</a:t>
            </a:r>
            <a:r>
              <a:rPr lang="en-US" altLang="zh-CN" sz="3000" b="1" dirty="0" smtClean="0"/>
              <a:t>some, a few</a:t>
            </a:r>
            <a:r>
              <a:rPr lang="zh-CN" altLang="en-US" sz="3000" b="1" dirty="0" smtClean="0"/>
              <a:t>等表示数量的词。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646587" y="3522537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469" y="986536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句型透视</a:t>
            </a:r>
          </a:p>
        </p:txBody>
      </p:sp>
      <p:sp>
        <p:nvSpPr>
          <p:cNvPr id="5" name="矩形 4"/>
          <p:cNvSpPr/>
          <p:nvPr/>
        </p:nvSpPr>
        <p:spPr>
          <a:xfrm>
            <a:off x="921424" y="3796922"/>
            <a:ext cx="861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more</a:t>
            </a:r>
          </a:p>
        </p:txBody>
      </p:sp>
      <p:sp>
        <p:nvSpPr>
          <p:cNvPr id="6" name="矩形 5"/>
          <p:cNvSpPr/>
          <p:nvPr/>
        </p:nvSpPr>
        <p:spPr>
          <a:xfrm>
            <a:off x="6674524" y="449444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后</a:t>
            </a:r>
            <a:endParaRPr lang="en-US" altLang="zh-CN" sz="2400" b="1" dirty="0" smtClean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3238" y="1456064"/>
            <a:ext cx="115091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基数词＋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more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＋名词”相当于“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＋基数词＋名词”。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He can't get it done within five days.He may need ten more days/another ten days.</a:t>
            </a: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他不能在五天内完成它，可能还需要十天。</a:t>
            </a:r>
          </a:p>
        </p:txBody>
      </p:sp>
      <p:sp>
        <p:nvSpPr>
          <p:cNvPr id="3" name="矩形 2"/>
          <p:cNvSpPr/>
          <p:nvPr/>
        </p:nvSpPr>
        <p:spPr>
          <a:xfrm>
            <a:off x="7427732" y="1634015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361" y="1040857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活学活用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407" y="1568761"/>
            <a:ext cx="1125550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I'm not full. Can you get me ________ bread?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some more</a:t>
            </a:r>
            <a:r>
              <a:rPr lang="zh-CN" altLang="en-US" sz="3000" b="1" dirty="0" smtClean="0"/>
              <a:t>　       </a:t>
            </a: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more some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any more             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more any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5622261" y="174944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</a:p>
        </p:txBody>
      </p:sp>
      <p:sp>
        <p:nvSpPr>
          <p:cNvPr id="7" name="矩形 6"/>
          <p:cNvSpPr/>
          <p:nvPr/>
        </p:nvSpPr>
        <p:spPr>
          <a:xfrm>
            <a:off x="1646587" y="3522537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1636" y="4068906"/>
            <a:ext cx="1049655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more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与表示数量的词连用时，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more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要置于其后，故排除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、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项；希望得到对方的肯定回答的疑问句中用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some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表示“一些”。故选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595501" y="1823516"/>
          <a:ext cx="10285152" cy="424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317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单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词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闯</a:t>
                      </a:r>
                      <a:endParaRPr lang="en-US" altLang="zh-CN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  <a:p>
                      <a:pPr algn="ctr"/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楷体_GB2312" panose="02010609030101010101" charset="-122"/>
                          <a:cs typeface="Times New Roman" panose="02020603050405020304"/>
                        </a:rPr>
                        <a:t>关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时装；时尚，风尚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'fæʃn/________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度过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/spend/________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懒惰的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 'leɪzɪ/________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4.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领带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/taɪ/________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5.(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女子的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短上衣，衬衫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/blaʊz/________  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6.</a:t>
                      </a: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借给 </a:t>
                      </a:r>
                      <a:r>
                        <a:rPr lang="en-US" altLang="zh-CN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/lend/________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184220" y="2002192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fashion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251571" y="3346772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lazy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9232" y="2658592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spend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579644" y="4052689"/>
            <a:ext cx="188339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tie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14495" y="4736507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blouse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772355" y="5413515"/>
            <a:ext cx="18833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lend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 bldLvl="0" animBg="1"/>
      <p:bldP spid="13" grpId="0" bldLvl="0" animBg="1"/>
      <p:bldP spid="16" grpId="0" bldLvl="0" animBg="1"/>
      <p:bldP spid="11" grpId="0" bldLvl="0" animBg="1"/>
      <p:bldP spid="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56518" y="1714500"/>
          <a:ext cx="10804843" cy="2989384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93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1.think about 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2.so lazy 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时装秀 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4.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把某物借给某人 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__________________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444120" y="3879898"/>
            <a:ext cx="34115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lend sb sth/lend sth to sb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71614" y="3182815"/>
            <a:ext cx="18886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fashion show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11801" y="1827150"/>
            <a:ext cx="2415375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考虑</a:t>
            </a:r>
          </a:p>
          <a:p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18125" y="2523392"/>
            <a:ext cx="227484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如此懒惰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02724" y="1831839"/>
          <a:ext cx="10526114" cy="3429000"/>
        </p:xfrm>
        <a:graphic>
          <a:graphicData uri="http://schemas.openxmlformats.org/drawingml/2006/table">
            <a:tbl>
              <a:tblPr/>
              <a:tblGrid>
                <a:gridCol w="67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2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6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我正在考虑穿什么。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I'm thinking about ________ ________ ________.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latin typeface="+mn-lt"/>
                          <a:cs typeface="Courier New" panose="02070309020205020404"/>
                        </a:rPr>
                        <a:t>那么我能够在床上再睡十分钟。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I can spend ________ ________ ________ in bed then.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711973" y="2663002"/>
            <a:ext cx="45061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what                to             wear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29558" y="3997830"/>
            <a:ext cx="515724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ten                more         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词汇点睛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307" y="2139598"/>
            <a:ext cx="11186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what to wear</a:t>
            </a:r>
            <a:r>
              <a:rPr lang="zh-CN" altLang="en-US" sz="3000" b="1" dirty="0" smtClean="0"/>
              <a:t>穿什么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I'm thinking about </a:t>
            </a:r>
            <a:r>
              <a:rPr lang="en-US" altLang="zh-CN" sz="3000" b="1" i="1" dirty="0" smtClean="0"/>
              <a:t>what to wear</a:t>
            </a:r>
            <a:r>
              <a:rPr lang="en-US" altLang="zh-CN" sz="3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我正在考虑穿什么。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5283" y="1504547"/>
            <a:ext cx="1110780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特殊疑问词＋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________________”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是英语中常见的结构，在句中可以作主语、宾语、表语等。该结构可以转换为由该特殊疑问词引导的宾语从句，从句的主语与主句的主语要一致。但特殊疑问词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why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后面不能接动词不定式。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90988" y="1674696"/>
            <a:ext cx="175643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动词不定式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46" y="109369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211" y="1661033"/>
            <a:ext cx="10683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When I am in the front of the classroom, I really don't know ________</a:t>
            </a:r>
            <a:r>
              <a:rPr lang="zh-CN" altLang="en-US" sz="3000" b="1" dirty="0" smtClean="0"/>
              <a:t>．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to say what              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what to say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what to speak          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how to say</a:t>
            </a:r>
          </a:p>
        </p:txBody>
      </p:sp>
      <p:sp>
        <p:nvSpPr>
          <p:cNvPr id="9" name="圆角矩形 8"/>
          <p:cNvSpPr/>
          <p:nvPr/>
        </p:nvSpPr>
        <p:spPr bwMode="auto">
          <a:xfrm>
            <a:off x="8439325" y="3271706"/>
            <a:ext cx="746620" cy="293615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8112154" y="3372374"/>
            <a:ext cx="1795244" cy="285226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75955" y="2411692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B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69" y="1072662"/>
            <a:ext cx="114514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lend  </a:t>
            </a:r>
            <a:r>
              <a:rPr lang="en-US" altLang="zh-CN" sz="3000" b="1" i="1" dirty="0" smtClean="0"/>
              <a:t>vt. </a:t>
            </a:r>
            <a:r>
              <a:rPr lang="zh-CN" altLang="en-US" sz="3000" b="1" dirty="0" smtClean="0"/>
              <a:t>借给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观察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Can you </a:t>
            </a:r>
            <a:r>
              <a:rPr lang="en-US" altLang="zh-CN" sz="3000" b="1" i="1" dirty="0" smtClean="0"/>
              <a:t>lend</a:t>
            </a:r>
            <a:r>
              <a:rPr lang="en-US" altLang="zh-CN" sz="3000" b="1" dirty="0" smtClean="0"/>
              <a:t> us your red blouse for our fashion show, Mum? </a:t>
            </a:r>
            <a:r>
              <a:rPr lang="zh-CN" altLang="en-US" sz="3000" b="1" dirty="0" smtClean="0"/>
              <a:t>妈妈，你能把你的红衬衫借给我们来举办时装秀吗？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lend </a:t>
            </a:r>
            <a:r>
              <a:rPr lang="zh-CN" altLang="en-US" sz="3000" b="1" dirty="0" smtClean="0"/>
              <a:t>意为“借给”，常用搭配为</a:t>
            </a:r>
            <a:r>
              <a:rPr lang="en-US" altLang="zh-CN" sz="3000" b="1" dirty="0" smtClean="0"/>
              <a:t>lend sb sth</a:t>
            </a:r>
            <a:r>
              <a:rPr lang="zh-CN" altLang="en-US" sz="3000" b="1" dirty="0" smtClean="0"/>
              <a:t>＝</a:t>
            </a:r>
            <a:r>
              <a:rPr lang="en-US" altLang="zh-CN" sz="3000" b="1" dirty="0" smtClean="0"/>
              <a:t>lend sth ________ sb</a:t>
            </a:r>
            <a:r>
              <a:rPr lang="zh-CN" altLang="en-US" sz="3000" b="1" dirty="0" smtClean="0"/>
              <a:t>，意为“把某物借给某人”。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7D31"/>
                </a:solidFill>
              </a:rPr>
              <a:t>[</a:t>
            </a:r>
            <a:r>
              <a:rPr lang="zh-CN" altLang="en-US" sz="3000" b="1" dirty="0" smtClean="0">
                <a:solidFill>
                  <a:srgbClr val="ED7D31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] </a:t>
            </a:r>
            <a:r>
              <a:rPr lang="en-US" altLang="zh-CN" sz="3000" b="1" dirty="0" smtClean="0"/>
              <a:t>lend </a:t>
            </a:r>
            <a:r>
              <a:rPr lang="zh-CN" altLang="en-US" sz="3000" b="1" dirty="0" smtClean="0"/>
              <a:t>的反义词是</a:t>
            </a:r>
            <a:r>
              <a:rPr lang="en-US" altLang="zh-CN" sz="3000" b="1" dirty="0" smtClean="0"/>
              <a:t>borrow</a:t>
            </a:r>
            <a:r>
              <a:rPr lang="zh-CN" altLang="en-US" sz="3000" b="1" dirty="0" smtClean="0"/>
              <a:t>，意为“借入”，常用搭配为</a:t>
            </a:r>
            <a:r>
              <a:rPr lang="en-US" altLang="zh-CN" sz="3000" b="1" dirty="0" smtClean="0"/>
              <a:t>borrow sth ________ sb/sp</a:t>
            </a:r>
            <a:r>
              <a:rPr lang="zh-CN" altLang="en-US" sz="3000" b="1" dirty="0" smtClean="0"/>
              <a:t>，意为“向某人或从某处借某物”。</a:t>
            </a: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09346" y="397276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to</a:t>
            </a:r>
          </a:p>
        </p:txBody>
      </p:sp>
      <p:sp>
        <p:nvSpPr>
          <p:cNvPr id="5" name="矩形 4"/>
          <p:cNvSpPr/>
          <p:nvPr/>
        </p:nvSpPr>
        <p:spPr>
          <a:xfrm>
            <a:off x="2679884" y="5361952"/>
            <a:ext cx="828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5746" y="1093691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043" y="1599487"/>
            <a:ext cx="1112463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>
                <a:solidFill>
                  <a:srgbClr val="ED7D31"/>
                </a:solidFill>
              </a:rPr>
              <a:t> </a:t>
            </a:r>
            <a:r>
              <a:rPr lang="en-US" altLang="zh-CN" sz="3000" b="1" dirty="0" smtClean="0"/>
              <a:t>[2018·</a:t>
            </a:r>
            <a:r>
              <a:rPr lang="zh-CN" altLang="en-US" sz="3000" b="1" dirty="0" smtClean="0"/>
              <a:t>济南</a:t>
            </a:r>
            <a:r>
              <a:rPr lang="en-US" altLang="zh-CN" sz="3000" b="1" dirty="0" smtClean="0"/>
              <a:t>]</a:t>
            </a:r>
            <a:r>
              <a:rPr lang="zh-CN" altLang="en-US" sz="3000" b="1" dirty="0" smtClean="0"/>
              <a:t> </a:t>
            </a:r>
            <a:r>
              <a:rPr lang="en-US" altLang="zh-CN" sz="3000" b="1" dirty="0" smtClean="0"/>
              <a:t>—Excuse me, Jeff. Could you please________some money to me?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   —Sure. How much do you want</a:t>
            </a:r>
            <a:r>
              <a:rPr lang="zh-CN" altLang="en-US" sz="3000" b="1" dirty="0" smtClean="0"/>
              <a:t>？	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use  </a:t>
            </a:r>
            <a:r>
              <a:rPr lang="zh-CN" altLang="en-US" sz="3000" b="1" dirty="0" smtClean="0"/>
              <a:t>　  </a:t>
            </a: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lend         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keep         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borrow</a:t>
            </a:r>
          </a:p>
          <a:p>
            <a:pPr marL="514350" indent="-514350">
              <a:lnSpc>
                <a:spcPct val="150000"/>
              </a:lnSpc>
            </a:pPr>
            <a:endParaRPr lang="en-US" altLang="zh-CN" sz="2800" dirty="0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 marL="514350" indent="-514350">
              <a:lnSpc>
                <a:spcPct val="150000"/>
              </a:lnSpc>
            </a:pPr>
            <a:endParaRPr lang="en-US" altLang="zh-CN" sz="3000" b="1" dirty="0" smtClean="0"/>
          </a:p>
          <a:p>
            <a:pPr marL="514350" indent="-514350">
              <a:lnSpc>
                <a:spcPct val="150000"/>
              </a:lnSpc>
            </a:pPr>
            <a:endParaRPr lang="zh-CN" altLang="en-US" sz="3000" b="1" dirty="0" smtClean="0"/>
          </a:p>
          <a:p>
            <a:pPr marL="514350" indent="-514350"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9" name="圆角矩形 8"/>
          <p:cNvSpPr/>
          <p:nvPr/>
        </p:nvSpPr>
        <p:spPr bwMode="auto">
          <a:xfrm>
            <a:off x="8439325" y="3271706"/>
            <a:ext cx="746620" cy="293615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8112154" y="3372374"/>
            <a:ext cx="1795244" cy="285226"/>
          </a:xfrm>
          <a:prstGeom prst="round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rtlCol="0" anchor="ctr" anchorCtr="0" compatLnSpc="1">
            <a:spAutoFit/>
          </a:bodyPr>
          <a:lstStyle/>
          <a:p>
            <a:pPr marL="0"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544342" y="1771438"/>
            <a:ext cx="17564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宽屏</PresentationFormat>
  <Paragraphs>94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仿宋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E43D5B6B3E4B40E49F6A669C18B21BC0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