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C0A61-566F-4A3C-8789-F5383FD543C1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7CD90-95D2-44AE-A27F-4E2FFB0EF9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7CD90-95D2-44AE-A27F-4E2FFB0EF9B5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073CB-5C1D-422D-B220-CE503E88EF8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7549C-72A4-47B9-B657-7F60481A12B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6EC40-9F35-4A6D-A317-042514BB5BD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D949C-1AAB-4A95-A718-985705221BE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21BA-E854-4C66-9088-09051C3A912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27343-D5E6-45DB-B686-BDE9C1BAD37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67E5A-8E42-4A65-92BD-C26835826CC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F27F5-FD33-4122-9741-3BEC7476AB1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E69EB-83FB-4C3B-9145-09FF3232174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5751-913A-4566-BE4F-AF479FC4D4C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B84A-00D8-4E43-ACE8-F09BBAE2E9E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01ECA3EE-B365-4062-A78D-4446B1AFB942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457200" y="973138"/>
            <a:ext cx="8002588" cy="12223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66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zh-CN" altLang="zh-CN">
              <a:latin typeface="Tahoma" panose="020B0604030504040204" pitchFamily="34" charset="0"/>
            </a:endParaRPr>
          </a:p>
        </p:txBody>
      </p:sp>
      <p:sp>
        <p:nvSpPr>
          <p:cNvPr id="72708" name="Text Box 5"/>
          <p:cNvSpPr txBox="1">
            <a:spLocks noChangeArrowheads="1"/>
          </p:cNvSpPr>
          <p:nvPr/>
        </p:nvSpPr>
        <p:spPr bwMode="auto">
          <a:xfrm>
            <a:off x="1348581" y="2971800"/>
            <a:ext cx="6219825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GB" altLang="zh-CN" sz="3600" b="1" i="1" dirty="0">
                <a:solidFill>
                  <a:srgbClr val="FFCC00"/>
                </a:solidFill>
                <a:latin typeface="Comic Sans MS" panose="030F0702030302020204" pitchFamily="66" charset="0"/>
              </a:rPr>
              <a:t>    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GB" altLang="zh-CN" sz="3600" b="1" i="1" dirty="0">
                <a:solidFill>
                  <a:srgbClr val="FFCC00"/>
                </a:solidFill>
                <a:latin typeface="Comic Sans MS" panose="030F0702030302020204" pitchFamily="66" charset="0"/>
              </a:rPr>
              <a:t>     </a:t>
            </a:r>
            <a:r>
              <a:rPr lang="en-GB" altLang="zh-CN" sz="4000" b="1" i="1" dirty="0">
                <a:solidFill>
                  <a:srgbClr val="2494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Integrated skills</a:t>
            </a:r>
            <a:endParaRPr lang="en-US" altLang="zh-CN" sz="4000" b="1" i="1" dirty="0">
              <a:solidFill>
                <a:srgbClr val="24940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879475" y="1790700"/>
            <a:ext cx="7605713" cy="566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468"/>
              </a:avLst>
            </a:prstTxWarp>
          </a:bodyPr>
          <a:lstStyle/>
          <a:p>
            <a:r>
              <a:rPr lang="en-US" altLang="zh-CN" sz="3600" kern="10">
                <a:ln w="9525">
                  <a:solidFill>
                    <a:srgbClr val="FFCC00"/>
                  </a:solidFill>
                  <a:rou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008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/>
              </a:rPr>
              <a:t>Unit 6 Sunshine for all </a:t>
            </a:r>
            <a:endParaRPr lang="zh-CN" altLang="en-US" sz="3600" kern="10">
              <a:ln w="9525">
                <a:solidFill>
                  <a:srgbClr val="FFCC00"/>
                </a:solidFill>
                <a:round/>
              </a:ln>
              <a:gradFill rotWithShape="1">
                <a:gsLst>
                  <a:gs pos="0">
                    <a:srgbClr val="33CC33"/>
                  </a:gs>
                  <a:gs pos="100000">
                    <a:srgbClr val="0080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 Black" panose="020B0A040201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09685" y="5327471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/>
      <p:bldP spid="72708" grpId="0"/>
      <p:bldP spid="430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Box 4"/>
          <p:cNvSpPr txBox="1">
            <a:spLocks noChangeArrowheads="1"/>
          </p:cNvSpPr>
          <p:nvPr/>
        </p:nvSpPr>
        <p:spPr bwMode="auto">
          <a:xfrm>
            <a:off x="658813" y="2446338"/>
            <a:ext cx="74945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 Finish the exercises.</a:t>
            </a:r>
          </a:p>
          <a:p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 Search more information about </a:t>
            </a:r>
          </a:p>
          <a:p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volunteers.</a:t>
            </a:r>
          </a:p>
        </p:txBody>
      </p:sp>
      <p:sp>
        <p:nvSpPr>
          <p:cNvPr id="81924" name="Rectangle 5"/>
          <p:cNvSpPr>
            <a:spLocks noChangeArrowheads="1"/>
          </p:cNvSpPr>
          <p:nvPr/>
        </p:nvSpPr>
        <p:spPr bwMode="auto">
          <a:xfrm>
            <a:off x="2176463" y="1052513"/>
            <a:ext cx="3373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979613" y="914400"/>
            <a:ext cx="4860925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Talk about volunteers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sp>
        <p:nvSpPr>
          <p:cNvPr id="73734" name="Rectangle 5"/>
          <p:cNvSpPr>
            <a:spLocks noChangeArrowheads="1"/>
          </p:cNvSpPr>
          <p:nvPr/>
        </p:nvSpPr>
        <p:spPr bwMode="auto">
          <a:xfrm>
            <a:off x="53975" y="-25400"/>
            <a:ext cx="434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Pre-listening</a:t>
            </a:r>
          </a:p>
        </p:txBody>
      </p:sp>
      <p:sp>
        <p:nvSpPr>
          <p:cNvPr id="73735" name="TextBox 1"/>
          <p:cNvSpPr txBox="1">
            <a:spLocks noChangeArrowheads="1"/>
          </p:cNvSpPr>
          <p:nvPr/>
        </p:nvSpPr>
        <p:spPr bwMode="auto">
          <a:xfrm>
            <a:off x="490538" y="1847850"/>
            <a:ext cx="63373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Liu Ming?</a:t>
            </a:r>
          </a:p>
          <a:p>
            <a:pPr>
              <a:buFontTx/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did he volunteer for?</a:t>
            </a:r>
          </a:p>
          <a:p>
            <a:pPr>
              <a:buFontTx/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did he do as a volunteer?</a:t>
            </a:r>
          </a:p>
          <a:p>
            <a:pPr>
              <a:buFontTx/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be a volunteer?</a:t>
            </a:r>
          </a:p>
          <a:p>
            <a:pPr>
              <a:buFontTx/>
              <a:buAutoNum type="arabicPeriod"/>
            </a:pP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would you like to help?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979613" y="700088"/>
            <a:ext cx="6121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Working in a mountain area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sp>
        <p:nvSpPr>
          <p:cNvPr id="74758" name="TextBox 1"/>
          <p:cNvSpPr txBox="1">
            <a:spLocks noChangeArrowheads="1"/>
          </p:cNvSpPr>
          <p:nvPr/>
        </p:nvSpPr>
        <p:spPr bwMode="auto">
          <a:xfrm>
            <a:off x="274638" y="1268413"/>
            <a:ext cx="84010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Listen to the tape and answer the questions:</a:t>
            </a: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what is Judy?</a:t>
            </a:r>
          </a:p>
          <a:p>
            <a:endParaRPr lang="en-US" altLang="zh-C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Where is she going?</a:t>
            </a:r>
          </a:p>
          <a:p>
            <a:endParaRPr lang="en-US" altLang="zh-C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Why is she going there?</a:t>
            </a:r>
          </a:p>
          <a:p>
            <a:endParaRPr lang="en-US" altLang="zh-C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 What will she do there?</a:t>
            </a:r>
          </a:p>
          <a:p>
            <a:endParaRPr lang="en-US" altLang="zh-C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5.  How ling will she stay there?</a:t>
            </a:r>
          </a:p>
          <a:p>
            <a:endParaRPr lang="en-US" altLang="zh-C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6.  How can Peter and Judy keep in touch?</a:t>
            </a:r>
          </a:p>
        </p:txBody>
      </p:sp>
      <p:sp>
        <p:nvSpPr>
          <p:cNvPr id="74759" name="Rectangle 5"/>
          <p:cNvSpPr>
            <a:spLocks noChangeArrowheads="1"/>
          </p:cNvSpPr>
          <p:nvPr/>
        </p:nvSpPr>
        <p:spPr bwMode="auto">
          <a:xfrm>
            <a:off x="0" y="-36513"/>
            <a:ext cx="42291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While-listening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Box 4"/>
          <p:cNvSpPr txBox="1">
            <a:spLocks noChangeArrowheads="1"/>
          </p:cNvSpPr>
          <p:nvPr/>
        </p:nvSpPr>
        <p:spPr bwMode="auto">
          <a:xfrm>
            <a:off x="1116013" y="2601913"/>
            <a:ext cx="64087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Listen to the tape again and finish A2 on Page 87.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700338" y="765175"/>
            <a:ext cx="422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While-listening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Box 4"/>
          <p:cNvSpPr txBox="1">
            <a:spLocks noChangeArrowheads="1"/>
          </p:cNvSpPr>
          <p:nvPr/>
        </p:nvSpPr>
        <p:spPr bwMode="auto">
          <a:xfrm>
            <a:off x="1116013" y="2601913"/>
            <a:ext cx="64087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Talk about Judy’s experience in pairs.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2700338" y="765175"/>
            <a:ext cx="422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after-listening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Box 4"/>
          <p:cNvSpPr txBox="1">
            <a:spLocks noChangeArrowheads="1"/>
          </p:cNvSpPr>
          <p:nvPr/>
        </p:nvSpPr>
        <p:spPr bwMode="auto">
          <a:xfrm>
            <a:off x="1116013" y="2601913"/>
            <a:ext cx="6408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Interview Judy in groups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700338" y="765175"/>
            <a:ext cx="422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after-listening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Box 4"/>
          <p:cNvSpPr txBox="1">
            <a:spLocks noChangeArrowheads="1"/>
          </p:cNvSpPr>
          <p:nvPr/>
        </p:nvSpPr>
        <p:spPr bwMode="auto">
          <a:xfrm>
            <a:off x="1116013" y="2601913"/>
            <a:ext cx="6408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Finish A3 on Page 88.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700338" y="765175"/>
            <a:ext cx="422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after-listening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Box 4"/>
          <p:cNvSpPr txBox="1">
            <a:spLocks noChangeArrowheads="1"/>
          </p:cNvSpPr>
          <p:nvPr/>
        </p:nvSpPr>
        <p:spPr bwMode="auto">
          <a:xfrm>
            <a:off x="395288" y="1268413"/>
            <a:ext cx="64087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Listen to the tape again and say how the students will help others.</a:t>
            </a: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2205038" y="333375"/>
            <a:ext cx="3375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Speak up</a:t>
            </a:r>
          </a:p>
        </p:txBody>
      </p:sp>
      <p:sp>
        <p:nvSpPr>
          <p:cNvPr id="79877" name="TextBox 3"/>
          <p:cNvSpPr txBox="1">
            <a:spLocks noChangeArrowheads="1"/>
          </p:cNvSpPr>
          <p:nvPr/>
        </p:nvSpPr>
        <p:spPr bwMode="auto">
          <a:xfrm>
            <a:off x="611188" y="2565400"/>
            <a:ext cx="669766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save their pocket money and donate it to those in need.</a:t>
            </a: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work as volunteers at community </a:t>
            </a:r>
            <a:r>
              <a:rPr lang="en-US" altLang="zh-CN" sz="2800" b="1" dirty="0" err="1">
                <a:solidFill>
                  <a:srgbClr val="FF0000"/>
                </a:solidFill>
                <a:latin typeface="Monotype Corsiva" panose="03010101010201010101" pitchFamily="66" charset="0"/>
              </a:rPr>
              <a:t>centres</a:t>
            </a: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 or…</a:t>
            </a: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give food to homeless people</a:t>
            </a: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give their seats on the bus to the elderly</a:t>
            </a:r>
          </a:p>
          <a:p>
            <a:pPr>
              <a:buFontTx/>
              <a:buAutoNum type="arabicPeriod"/>
            </a:pPr>
            <a:r>
              <a:rPr lang="en-US" altLang="zh-CN" sz="28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Box 4"/>
          <p:cNvSpPr txBox="1">
            <a:spLocks noChangeArrowheads="1"/>
          </p:cNvSpPr>
          <p:nvPr/>
        </p:nvSpPr>
        <p:spPr bwMode="auto">
          <a:xfrm>
            <a:off x="609600" y="2420629"/>
            <a:ext cx="79105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C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 how we can help others in our daily lives in groups</a:t>
            </a:r>
            <a:r>
              <a:rPr lang="en-US" altLang="zh-CN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2205038" y="333375"/>
            <a:ext cx="3375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2PPT.COM&#10;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全屏显示(4:3)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宋体</vt:lpstr>
      <vt:lpstr>微软雅黑</vt:lpstr>
      <vt:lpstr>Arial</vt:lpstr>
      <vt:lpstr>Arial Black</vt:lpstr>
      <vt:lpstr>Calibri</vt:lpstr>
      <vt:lpstr>Comic Sans MS</vt:lpstr>
      <vt:lpstr>Monotype Corsiva</vt:lpstr>
      <vt:lpstr>Tahoma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2113-01-01T00:00:00Z</cp:lastPrinted>
  <dcterms:created xsi:type="dcterms:W3CDTF">2113-01-01T00:00:00Z</dcterms:created>
  <dcterms:modified xsi:type="dcterms:W3CDTF">2023-01-17T02:15:33Z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0EBF78587B0440C8993203000B9D4BB1</vt:lpwstr>
  </property>
  <property fmtid="{D5CDD505-2E9C-101B-9397-08002B2CF9AE}" pid="4" name="KSOProductBuildVer">
    <vt:lpwstr>2052-11.1.0.11294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