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0" r:id="rId2"/>
    <p:sldId id="378" r:id="rId3"/>
    <p:sldId id="344" r:id="rId4"/>
    <p:sldId id="391" r:id="rId5"/>
    <p:sldId id="394" r:id="rId6"/>
    <p:sldId id="345" r:id="rId7"/>
    <p:sldId id="397" r:id="rId8"/>
    <p:sldId id="339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91D3F5"/>
    <a:srgbClr val="9B13AB"/>
    <a:srgbClr val="3EF5F8"/>
    <a:srgbClr val="08C9CC"/>
    <a:srgbClr val="CC89FC"/>
    <a:srgbClr val="01D757"/>
    <a:srgbClr val="0FF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27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11CA86E-6111-4460-9583-969ECDEE4D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6D33C89-C414-46B0-ABEF-841AC89437A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90210-1254-46FC-9054-F6048235023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DD25B-7DA7-4E06-A247-BD46C161238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DA707E-8955-45CF-8865-EE47CC03EE8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AF201-B3A5-4DCB-AE23-8EBCF7543C8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95435-E60D-4E2F-B9D6-6F594CE8DB0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CD1BC-42DA-4C9F-ABDF-0DC293701E5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3282C-2FC7-4788-82B5-EC65F431B43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C427D-A784-4272-B70D-FE13FBE7D57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90DA7F-F424-4462-9EDD-99656A8BFCF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DD2F5-0F3D-47E9-93AC-7C4EBF911D1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FDEEC-7891-4782-A570-1B98CC5FC76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7A8E9-D379-43AD-A4A0-4BF466C12D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55D51-8928-4787-BCAD-DE52B4B2E66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4C03-25CE-4B6F-A17F-8B973E4396C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19816-6A71-4D41-B3B8-CDFC1C66C0F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F8090-BEBA-4835-80DE-9E05A9148E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16352-45F3-44AC-8684-EF9C0708E6D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728E3-840B-45A8-9E51-EEFE4A397FB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7D63D4-6C0B-4A7D-B7EF-4034F76F005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1499-089C-428B-81B3-2F10D815CD1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66D7C-1E50-4042-AF30-0F52F672B84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C18EF-6263-4DBF-8078-76DAB19AFA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fld id="{324F450B-D321-4A84-B43D-2AA30DC4724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2DE4F9DE-ED52-49BD-BD9A-0F98C704DEF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238" y="-288925"/>
            <a:ext cx="4956176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61538" y="4891087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956006" y="3498850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0" y="1704975"/>
            <a:ext cx="12191999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6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异分母分数加减</a:t>
            </a:r>
          </a:p>
        </p:txBody>
      </p:sp>
      <p:pic>
        <p:nvPicPr>
          <p:cNvPr id="16392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363" y="3911600"/>
            <a:ext cx="25796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0" y="3382962"/>
            <a:ext cx="12192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第</a:t>
            </a:r>
            <a:r>
              <a:rPr lang="en-US" altLang="zh-CN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1</a:t>
            </a:r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课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时</a:t>
            </a:r>
            <a:endParaRPr lang="zh-CN" altLang="en-US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3765550" y="269875"/>
            <a:ext cx="54737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五年级数学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·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下    新课标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[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冀教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]    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第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5670897"/>
            <a:ext cx="12191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3" name="文本框 99"/>
          <p:cNvSpPr txBox="1">
            <a:spLocks noChangeArrowheads="1"/>
          </p:cNvSpPr>
          <p:nvPr/>
        </p:nvSpPr>
        <p:spPr bwMode="auto">
          <a:xfrm>
            <a:off x="320675" y="538163"/>
            <a:ext cx="22733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课前热身：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925763" y="1376363"/>
            <a:ext cx="6030912" cy="481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/>
            <a:r>
              <a:rPr lang="zh-CN" altLang="en-US" sz="32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把下面每组中的两个分数通分。</a:t>
            </a:r>
          </a:p>
        </p:txBody>
      </p:sp>
      <p:grpSp>
        <p:nvGrpSpPr>
          <p:cNvPr id="17415" name="Group 7"/>
          <p:cNvGrpSpPr/>
          <p:nvPr/>
        </p:nvGrpSpPr>
        <p:grpSpPr bwMode="auto">
          <a:xfrm>
            <a:off x="2139950" y="2344738"/>
            <a:ext cx="7912100" cy="1168400"/>
            <a:chOff x="0" y="-47"/>
            <a:chExt cx="5047" cy="712"/>
          </a:xfrm>
        </p:grpSpPr>
        <p:sp>
          <p:nvSpPr>
            <p:cNvPr id="17439" name="Text Box 8"/>
            <p:cNvSpPr txBox="1">
              <a:spLocks noChangeArrowheads="1"/>
            </p:cNvSpPr>
            <p:nvPr/>
          </p:nvSpPr>
          <p:spPr bwMode="auto">
            <a:xfrm>
              <a:off x="528" y="288"/>
              <a:ext cx="432" cy="35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grpSp>
          <p:nvGrpSpPr>
            <p:cNvPr id="17440" name="Group 9"/>
            <p:cNvGrpSpPr/>
            <p:nvPr/>
          </p:nvGrpSpPr>
          <p:grpSpPr bwMode="auto">
            <a:xfrm>
              <a:off x="0" y="-15"/>
              <a:ext cx="864" cy="659"/>
              <a:chOff x="0" y="-15"/>
              <a:chExt cx="864" cy="659"/>
            </a:xfrm>
          </p:grpSpPr>
          <p:sp>
            <p:nvSpPr>
              <p:cNvPr id="17457" name="Line 10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58" name="Text Box 11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336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17459" name="Text Box 12"/>
              <p:cNvSpPr txBox="1">
                <a:spLocks noChangeArrowheads="1"/>
              </p:cNvSpPr>
              <p:nvPr/>
            </p:nvSpPr>
            <p:spPr bwMode="auto">
              <a:xfrm>
                <a:off x="0" y="-15"/>
                <a:ext cx="192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17460" name="Text Box 13"/>
              <p:cNvSpPr txBox="1">
                <a:spLocks noChangeArrowheads="1"/>
              </p:cNvSpPr>
              <p:nvPr/>
            </p:nvSpPr>
            <p:spPr bwMode="auto">
              <a:xfrm>
                <a:off x="528" y="-15"/>
                <a:ext cx="336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  <p:sp>
            <p:nvSpPr>
              <p:cNvPr id="17461" name="Text Box 14"/>
              <p:cNvSpPr txBox="1">
                <a:spLocks noChangeArrowheads="1"/>
              </p:cNvSpPr>
              <p:nvPr/>
            </p:nvSpPr>
            <p:spPr bwMode="auto">
              <a:xfrm>
                <a:off x="240" y="156"/>
                <a:ext cx="288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</a:t>
                </a:r>
              </a:p>
            </p:txBody>
          </p:sp>
          <p:sp>
            <p:nvSpPr>
              <p:cNvPr id="17462" name="Line 15"/>
              <p:cNvSpPr>
                <a:spLocks noChangeShapeType="1"/>
              </p:cNvSpPr>
              <p:nvPr/>
            </p:nvSpPr>
            <p:spPr bwMode="auto">
              <a:xfrm>
                <a:off x="528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17441" name="Group 16"/>
            <p:cNvGrpSpPr/>
            <p:nvPr/>
          </p:nvGrpSpPr>
          <p:grpSpPr bwMode="auto">
            <a:xfrm>
              <a:off x="3982" y="-47"/>
              <a:ext cx="1065" cy="674"/>
              <a:chOff x="1150" y="-47"/>
              <a:chExt cx="1065" cy="674"/>
            </a:xfrm>
          </p:grpSpPr>
          <p:sp>
            <p:nvSpPr>
              <p:cNvPr id="17450" name="Text Box 17"/>
              <p:cNvSpPr txBox="1">
                <a:spLocks noChangeArrowheads="1"/>
              </p:cNvSpPr>
              <p:nvPr/>
            </p:nvSpPr>
            <p:spPr bwMode="auto">
              <a:xfrm>
                <a:off x="1150" y="256"/>
                <a:ext cx="384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6</a:t>
                </a:r>
              </a:p>
            </p:txBody>
          </p:sp>
          <p:sp>
            <p:nvSpPr>
              <p:cNvPr id="17451" name="Line 18"/>
              <p:cNvSpPr>
                <a:spLocks noChangeShapeType="1"/>
              </p:cNvSpPr>
              <p:nvPr/>
            </p:nvSpPr>
            <p:spPr bwMode="auto">
              <a:xfrm>
                <a:off x="1190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52" name="Line 19"/>
              <p:cNvSpPr>
                <a:spLocks noChangeShapeType="1"/>
              </p:cNvSpPr>
              <p:nvPr/>
            </p:nvSpPr>
            <p:spPr bwMode="auto">
              <a:xfrm>
                <a:off x="1854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53" name="Text Box 20"/>
              <p:cNvSpPr txBox="1">
                <a:spLocks noChangeArrowheads="1"/>
              </p:cNvSpPr>
              <p:nvPr/>
            </p:nvSpPr>
            <p:spPr bwMode="auto">
              <a:xfrm>
                <a:off x="1843" y="271"/>
                <a:ext cx="336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</a:p>
            </p:txBody>
          </p:sp>
          <p:sp>
            <p:nvSpPr>
              <p:cNvPr id="17454" name="Text Box 21"/>
              <p:cNvSpPr txBox="1">
                <a:spLocks noChangeArrowheads="1"/>
              </p:cNvSpPr>
              <p:nvPr/>
            </p:nvSpPr>
            <p:spPr bwMode="auto">
              <a:xfrm>
                <a:off x="1831" y="-47"/>
                <a:ext cx="384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17455" name="Text Box 22"/>
              <p:cNvSpPr txBox="1">
                <a:spLocks noChangeArrowheads="1"/>
              </p:cNvSpPr>
              <p:nvPr/>
            </p:nvSpPr>
            <p:spPr bwMode="auto">
              <a:xfrm>
                <a:off x="1219" y="-32"/>
                <a:ext cx="336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17456" name="Text Box 23"/>
              <p:cNvSpPr txBox="1">
                <a:spLocks noChangeArrowheads="1"/>
              </p:cNvSpPr>
              <p:nvPr/>
            </p:nvSpPr>
            <p:spPr bwMode="auto">
              <a:xfrm>
                <a:off x="1471" y="55"/>
                <a:ext cx="240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</a:t>
                </a:r>
              </a:p>
            </p:txBody>
          </p:sp>
        </p:grpSp>
        <p:grpSp>
          <p:nvGrpSpPr>
            <p:cNvPr id="17442" name="Group 24"/>
            <p:cNvGrpSpPr/>
            <p:nvPr/>
          </p:nvGrpSpPr>
          <p:grpSpPr bwMode="auto">
            <a:xfrm>
              <a:off x="1912" y="-15"/>
              <a:ext cx="1008" cy="680"/>
              <a:chOff x="568" y="-63"/>
              <a:chExt cx="1008" cy="680"/>
            </a:xfrm>
          </p:grpSpPr>
          <p:sp>
            <p:nvSpPr>
              <p:cNvPr id="17443" name="Text Box 25"/>
              <p:cNvSpPr txBox="1">
                <a:spLocks noChangeArrowheads="1"/>
              </p:cNvSpPr>
              <p:nvPr/>
            </p:nvSpPr>
            <p:spPr bwMode="auto">
              <a:xfrm>
                <a:off x="1192" y="-63"/>
                <a:ext cx="240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</a:p>
            </p:txBody>
          </p:sp>
          <p:sp>
            <p:nvSpPr>
              <p:cNvPr id="17444" name="Text Box 26"/>
              <p:cNvSpPr txBox="1">
                <a:spLocks noChangeArrowheads="1"/>
              </p:cNvSpPr>
              <p:nvPr/>
            </p:nvSpPr>
            <p:spPr bwMode="auto">
              <a:xfrm>
                <a:off x="568" y="-63"/>
                <a:ext cx="432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17445" name="Text Box 27"/>
              <p:cNvSpPr txBox="1">
                <a:spLocks noChangeArrowheads="1"/>
              </p:cNvSpPr>
              <p:nvPr/>
            </p:nvSpPr>
            <p:spPr bwMode="auto">
              <a:xfrm>
                <a:off x="1144" y="240"/>
                <a:ext cx="432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</a:t>
                </a:r>
              </a:p>
            </p:txBody>
          </p:sp>
          <p:sp>
            <p:nvSpPr>
              <p:cNvPr id="17446" name="Line 28"/>
              <p:cNvSpPr>
                <a:spLocks noChangeShapeType="1"/>
              </p:cNvSpPr>
              <p:nvPr/>
            </p:nvSpPr>
            <p:spPr bwMode="auto">
              <a:xfrm>
                <a:off x="582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7" name="Line 29"/>
              <p:cNvSpPr>
                <a:spLocks noChangeShapeType="1"/>
              </p:cNvSpPr>
              <p:nvPr/>
            </p:nvSpPr>
            <p:spPr bwMode="auto">
              <a:xfrm>
                <a:off x="1197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8" name="Text Box 30"/>
              <p:cNvSpPr txBox="1">
                <a:spLocks noChangeArrowheads="1"/>
              </p:cNvSpPr>
              <p:nvPr/>
            </p:nvSpPr>
            <p:spPr bwMode="auto">
              <a:xfrm>
                <a:off x="568" y="261"/>
                <a:ext cx="240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17449" name="Text Box 31"/>
              <p:cNvSpPr txBox="1">
                <a:spLocks noChangeArrowheads="1"/>
              </p:cNvSpPr>
              <p:nvPr/>
            </p:nvSpPr>
            <p:spPr bwMode="auto">
              <a:xfrm>
                <a:off x="856" y="96"/>
                <a:ext cx="288" cy="35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4389755" y="3978275"/>
            <a:ext cx="3405505" cy="1518920"/>
            <a:chOff x="3499077" y="2690963"/>
            <a:chExt cx="1736725" cy="1079897"/>
          </a:xfrm>
          <a:solidFill>
            <a:srgbClr val="FFFFE6"/>
          </a:solidFill>
        </p:grpSpPr>
        <p:sp>
          <p:nvSpPr>
            <p:cNvPr id="15" name="MH_Text_1"/>
            <p:cNvSpPr/>
            <p:nvPr/>
          </p:nvSpPr>
          <p:spPr>
            <a:xfrm>
              <a:off x="3499077" y="2690963"/>
              <a:ext cx="1736725" cy="10798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4415670" y="3249887"/>
              <a:ext cx="515978" cy="414894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endPara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3752660" y="3249886"/>
              <a:ext cx="515979" cy="414894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3751234" y="2890883"/>
              <a:ext cx="486318" cy="414894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18</a:t>
              </a:r>
              <a:endPara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4415670" y="2906987"/>
              <a:ext cx="639542" cy="414894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14</a:t>
              </a:r>
            </a:p>
          </p:txBody>
        </p: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4100506" y="3076631"/>
              <a:ext cx="343986" cy="414894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3784035" y="3281655"/>
              <a:ext cx="343986" cy="0"/>
            </a:xfrm>
            <a:prstGeom prst="line">
              <a:avLst/>
            </a:prstGeom>
            <a:grpFill/>
            <a:ln w="22225">
              <a:solidFill>
                <a:srgbClr val="229A8F"/>
              </a:solidFill>
              <a:rou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4444335" y="3283880"/>
              <a:ext cx="343986" cy="0"/>
            </a:xfrm>
            <a:prstGeom prst="line">
              <a:avLst/>
            </a:prstGeom>
            <a:grpFill/>
            <a:ln w="22225">
              <a:solidFill>
                <a:srgbClr val="229A8F"/>
              </a:solidFill>
              <a:rou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8015288" y="4016375"/>
            <a:ext cx="3405187" cy="1376363"/>
            <a:chOff x="6025499" y="2667150"/>
            <a:chExt cx="1736725" cy="1079897"/>
          </a:xfrm>
        </p:grpSpPr>
        <p:sp>
          <p:nvSpPr>
            <p:cNvPr id="52" name="MH_Text_1"/>
            <p:cNvSpPr/>
            <p:nvPr/>
          </p:nvSpPr>
          <p:spPr>
            <a:xfrm>
              <a:off x="6025499" y="2667150"/>
              <a:ext cx="1736725" cy="1079897"/>
            </a:xfrm>
            <a:prstGeom prst="rect">
              <a:avLst/>
            </a:prstGeom>
            <a:solidFill>
              <a:srgbClr val="FFF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32" name="Text Box 8"/>
            <p:cNvSpPr txBox="1">
              <a:spLocks noChangeArrowheads="1"/>
            </p:cNvSpPr>
            <p:nvPr/>
          </p:nvSpPr>
          <p:spPr bwMode="auto">
            <a:xfrm>
              <a:off x="6942092" y="3226074"/>
              <a:ext cx="515978" cy="4575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</a:p>
          </p:txBody>
        </p:sp>
        <p:sp>
          <p:nvSpPr>
            <p:cNvPr id="17433" name="Text Box 11"/>
            <p:cNvSpPr txBox="1">
              <a:spLocks noChangeArrowheads="1"/>
            </p:cNvSpPr>
            <p:nvPr/>
          </p:nvSpPr>
          <p:spPr bwMode="auto">
            <a:xfrm>
              <a:off x="6247994" y="3226073"/>
              <a:ext cx="515979" cy="4575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</a:p>
          </p:txBody>
        </p:sp>
        <p:sp>
          <p:nvSpPr>
            <p:cNvPr id="17434" name="Text Box 12"/>
            <p:cNvSpPr txBox="1">
              <a:spLocks noChangeArrowheads="1"/>
            </p:cNvSpPr>
            <p:nvPr/>
          </p:nvSpPr>
          <p:spPr bwMode="auto">
            <a:xfrm>
              <a:off x="6340118" y="2858220"/>
              <a:ext cx="229324" cy="4575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7435" name="Text Box 13"/>
            <p:cNvSpPr txBox="1">
              <a:spLocks noChangeArrowheads="1"/>
            </p:cNvSpPr>
            <p:nvPr/>
          </p:nvSpPr>
          <p:spPr bwMode="auto">
            <a:xfrm>
              <a:off x="6993913" y="2874763"/>
              <a:ext cx="401317" cy="4575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17436" name="Text Box 14"/>
            <p:cNvSpPr txBox="1">
              <a:spLocks noChangeArrowheads="1"/>
            </p:cNvSpPr>
            <p:nvPr/>
          </p:nvSpPr>
          <p:spPr bwMode="auto">
            <a:xfrm>
              <a:off x="6649920" y="3052632"/>
              <a:ext cx="343986" cy="4575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</a:p>
          </p:txBody>
        </p:sp>
        <p:sp>
          <p:nvSpPr>
            <p:cNvPr id="17437" name="Line 15"/>
            <p:cNvSpPr>
              <a:spLocks noChangeShapeType="1"/>
            </p:cNvSpPr>
            <p:nvPr/>
          </p:nvSpPr>
          <p:spPr bwMode="auto">
            <a:xfrm>
              <a:off x="6310457" y="3257842"/>
              <a:ext cx="343986" cy="0"/>
            </a:xfrm>
            <a:prstGeom prst="line">
              <a:avLst/>
            </a:prstGeom>
            <a:noFill/>
            <a:ln w="22225">
              <a:solidFill>
                <a:srgbClr val="229A8F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38" name="Line 15"/>
            <p:cNvSpPr>
              <a:spLocks noChangeShapeType="1"/>
            </p:cNvSpPr>
            <p:nvPr/>
          </p:nvSpPr>
          <p:spPr bwMode="auto">
            <a:xfrm>
              <a:off x="6970757" y="3260067"/>
              <a:ext cx="343986" cy="0"/>
            </a:xfrm>
            <a:prstGeom prst="line">
              <a:avLst/>
            </a:prstGeom>
            <a:noFill/>
            <a:ln w="22225">
              <a:solidFill>
                <a:srgbClr val="229A8F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pic>
        <p:nvPicPr>
          <p:cNvPr id="2050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1275" y="3570288"/>
            <a:ext cx="344488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1025" y="3513138"/>
            <a:ext cx="344488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0825" y="3524250"/>
            <a:ext cx="34448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组合 30"/>
          <p:cNvGrpSpPr/>
          <p:nvPr/>
        </p:nvGrpSpPr>
        <p:grpSpPr bwMode="auto">
          <a:xfrm>
            <a:off x="1781175" y="4283075"/>
            <a:ext cx="2174875" cy="1057275"/>
            <a:chOff x="12201" y="8964"/>
            <a:chExt cx="2732" cy="1665"/>
          </a:xfrm>
        </p:grpSpPr>
        <p:grpSp>
          <p:nvGrpSpPr>
            <p:cNvPr id="17422" name="组合 78"/>
            <p:cNvGrpSpPr/>
            <p:nvPr/>
          </p:nvGrpSpPr>
          <p:grpSpPr bwMode="auto">
            <a:xfrm>
              <a:off x="12201" y="8964"/>
              <a:ext cx="1342" cy="1665"/>
              <a:chOff x="7363487" y="491374"/>
              <a:chExt cx="560094" cy="1009853"/>
            </a:xfrm>
          </p:grpSpPr>
          <p:sp>
            <p:nvSpPr>
              <p:cNvPr id="17428" name="文本框 4"/>
              <p:cNvSpPr txBox="1">
                <a:spLocks noChangeArrowheads="1"/>
              </p:cNvSpPr>
              <p:nvPr/>
            </p:nvSpPr>
            <p:spPr bwMode="auto">
              <a:xfrm>
                <a:off x="7387253" y="491374"/>
                <a:ext cx="349672" cy="557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 5</a:t>
                </a:r>
              </a:p>
            </p:txBody>
          </p:sp>
          <p:sp>
            <p:nvSpPr>
              <p:cNvPr id="17429" name="文本框 22"/>
              <p:cNvSpPr txBox="1">
                <a:spLocks noChangeArrowheads="1"/>
              </p:cNvSpPr>
              <p:nvPr/>
            </p:nvSpPr>
            <p:spPr bwMode="auto">
              <a:xfrm>
                <a:off x="7383515" y="943859"/>
                <a:ext cx="540066" cy="557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15</a:t>
                </a:r>
              </a:p>
            </p:txBody>
          </p:sp>
          <p:cxnSp>
            <p:nvCxnSpPr>
              <p:cNvPr id="24" name="直接连接符 23"/>
              <p:cNvCxnSpPr/>
              <p:nvPr/>
            </p:nvCxnSpPr>
            <p:spPr bwMode="auto">
              <a:xfrm>
                <a:off x="7363487" y="993268"/>
                <a:ext cx="333744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23" name="组合 78"/>
            <p:cNvGrpSpPr/>
            <p:nvPr/>
          </p:nvGrpSpPr>
          <p:grpSpPr bwMode="auto">
            <a:xfrm>
              <a:off x="13673" y="9010"/>
              <a:ext cx="1260" cy="1600"/>
              <a:chOff x="7325857" y="573685"/>
              <a:chExt cx="616308" cy="840095"/>
            </a:xfrm>
          </p:grpSpPr>
          <p:sp>
            <p:nvSpPr>
              <p:cNvPr id="17425" name="文本框 4"/>
              <p:cNvSpPr txBox="1">
                <a:spLocks noChangeArrowheads="1"/>
              </p:cNvSpPr>
              <p:nvPr/>
            </p:nvSpPr>
            <p:spPr bwMode="auto">
              <a:xfrm>
                <a:off x="7325857" y="573685"/>
                <a:ext cx="616308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 6</a:t>
                </a:r>
              </a:p>
            </p:txBody>
          </p:sp>
          <p:sp>
            <p:nvSpPr>
              <p:cNvPr id="17426" name="文本框 26"/>
              <p:cNvSpPr txBox="1">
                <a:spLocks noChangeArrowheads="1"/>
              </p:cNvSpPr>
              <p:nvPr/>
            </p:nvSpPr>
            <p:spPr bwMode="auto">
              <a:xfrm>
                <a:off x="7335253" y="931258"/>
                <a:ext cx="540066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15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 bwMode="auto">
              <a:xfrm>
                <a:off x="7363747" y="980081"/>
                <a:ext cx="333590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424" name="文本框 28"/>
            <p:cNvSpPr txBox="1">
              <a:spLocks noChangeArrowheads="1"/>
            </p:cNvSpPr>
            <p:nvPr/>
          </p:nvSpPr>
          <p:spPr bwMode="auto">
            <a:xfrm>
              <a:off x="12488" y="9301"/>
              <a:ext cx="1300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　和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7" name="文本框 159"/>
          <p:cNvSpPr txBox="1">
            <a:spLocks noChangeArrowheads="1"/>
          </p:cNvSpPr>
          <p:nvPr/>
        </p:nvSpPr>
        <p:spPr bwMode="auto">
          <a:xfrm>
            <a:off x="2682875" y="1250950"/>
            <a:ext cx="6826250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丫丫和红红用同样大的彩纸折纸花。</a:t>
            </a:r>
          </a:p>
        </p:txBody>
      </p:sp>
      <p:pic>
        <p:nvPicPr>
          <p:cNvPr id="18438" name="Picture 4" descr="C:\Users\lianxiang\Desktop\解读做ppt图标\问题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713" y="474663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0" name="图26.jpg" descr="id:2147504322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8650" y="2254250"/>
            <a:ext cx="6530975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椭圆形标注 2"/>
          <p:cNvSpPr/>
          <p:nvPr/>
        </p:nvSpPr>
        <p:spPr>
          <a:xfrm>
            <a:off x="2743200" y="2706688"/>
            <a:ext cx="2484438" cy="915987"/>
          </a:xfrm>
          <a:prstGeom prst="wedgeEllipseCallout">
            <a:avLst>
              <a:gd name="adj1" fmla="val 56357"/>
              <a:gd name="adj2" fmla="val 31427"/>
            </a:avLst>
          </a:prstGeom>
          <a:solidFill>
            <a:srgbClr val="FFFFE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形标注 6"/>
          <p:cNvSpPr/>
          <p:nvPr/>
        </p:nvSpPr>
        <p:spPr>
          <a:xfrm>
            <a:off x="7702550" y="2635250"/>
            <a:ext cx="2359025" cy="987425"/>
          </a:xfrm>
          <a:prstGeom prst="wedgeEllipseCallout">
            <a:avLst>
              <a:gd name="adj1" fmla="val -55467"/>
              <a:gd name="adj2" fmla="val 31427"/>
            </a:avLst>
          </a:prstGeom>
          <a:solidFill>
            <a:srgbClr val="FFFFE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2749550" y="2681288"/>
            <a:ext cx="3540125" cy="881062"/>
            <a:chOff x="1312" y="3886"/>
            <a:chExt cx="5623" cy="1386"/>
          </a:xfrm>
        </p:grpSpPr>
        <p:sp>
          <p:nvSpPr>
            <p:cNvPr id="18450" name="文本框 8"/>
            <p:cNvSpPr txBox="1">
              <a:spLocks noChangeArrowheads="1"/>
            </p:cNvSpPr>
            <p:nvPr/>
          </p:nvSpPr>
          <p:spPr bwMode="auto">
            <a:xfrm>
              <a:off x="1312" y="4196"/>
              <a:ext cx="5623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我用了  张纸。</a:t>
              </a:r>
            </a:p>
          </p:txBody>
        </p:sp>
        <p:grpSp>
          <p:nvGrpSpPr>
            <p:cNvPr id="18451" name="组合 78"/>
            <p:cNvGrpSpPr/>
            <p:nvPr/>
          </p:nvGrpSpPr>
          <p:grpSpPr bwMode="auto">
            <a:xfrm>
              <a:off x="3044" y="3886"/>
              <a:ext cx="1283" cy="1386"/>
              <a:chOff x="7363487" y="586286"/>
              <a:chExt cx="627768" cy="878032"/>
            </a:xfrm>
          </p:grpSpPr>
          <p:sp>
            <p:nvSpPr>
              <p:cNvPr id="18452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5204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charset="-122"/>
                    <a:ea typeface="楷体" panose="02010609060101010101" charset="-122"/>
                    <a:cs typeface="Times New Roman" panose="02020603050405020304" charset="0"/>
                  </a:rPr>
                  <a:t>1</a:t>
                </a:r>
              </a:p>
            </p:txBody>
          </p:sp>
          <p:sp>
            <p:nvSpPr>
              <p:cNvPr id="18453" name="文本框 17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5204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charset="-122"/>
                    <a:ea typeface="楷体" panose="02010609060101010101" charset="-122"/>
                    <a:cs typeface="Times New Roman" panose="02020603050405020304" charset="0"/>
                  </a:rPr>
                  <a:t>2</a:t>
                </a:r>
              </a:p>
            </p:txBody>
          </p:sp>
          <p:cxnSp>
            <p:nvCxnSpPr>
              <p:cNvPr id="19" name="直接连接符 18"/>
              <p:cNvCxnSpPr/>
              <p:nvPr/>
            </p:nvCxnSpPr>
            <p:spPr bwMode="auto">
              <a:xfrm>
                <a:off x="7363628" y="992870"/>
                <a:ext cx="33311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组合 20"/>
          <p:cNvGrpSpPr/>
          <p:nvPr/>
        </p:nvGrpSpPr>
        <p:grpSpPr bwMode="auto">
          <a:xfrm>
            <a:off x="7645400" y="2665413"/>
            <a:ext cx="3540125" cy="879475"/>
            <a:chOff x="1312" y="3886"/>
            <a:chExt cx="5623" cy="1386"/>
          </a:xfrm>
        </p:grpSpPr>
        <p:sp>
          <p:nvSpPr>
            <p:cNvPr id="18445" name="文本框 21"/>
            <p:cNvSpPr txBox="1">
              <a:spLocks noChangeArrowheads="1"/>
            </p:cNvSpPr>
            <p:nvPr/>
          </p:nvSpPr>
          <p:spPr bwMode="auto">
            <a:xfrm>
              <a:off x="1312" y="4196"/>
              <a:ext cx="5623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我用了  张纸。</a:t>
              </a:r>
            </a:p>
          </p:txBody>
        </p:sp>
        <p:grpSp>
          <p:nvGrpSpPr>
            <p:cNvPr id="18446" name="组合 78"/>
            <p:cNvGrpSpPr/>
            <p:nvPr/>
          </p:nvGrpSpPr>
          <p:grpSpPr bwMode="auto">
            <a:xfrm>
              <a:off x="3044" y="3886"/>
              <a:ext cx="1283" cy="1386"/>
              <a:chOff x="7363487" y="586286"/>
              <a:chExt cx="627768" cy="878032"/>
            </a:xfrm>
          </p:grpSpPr>
          <p:sp>
            <p:nvSpPr>
              <p:cNvPr id="18447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5204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charset="-122"/>
                    <a:ea typeface="楷体" panose="02010609060101010101" charset="-122"/>
                    <a:cs typeface="Times New Roman" panose="02020603050405020304" charset="0"/>
                  </a:rPr>
                  <a:t>2</a:t>
                </a:r>
              </a:p>
            </p:txBody>
          </p:sp>
          <p:sp>
            <p:nvSpPr>
              <p:cNvPr id="18448" name="文本框 50"/>
              <p:cNvSpPr txBox="1">
                <a:spLocks noChangeArrowheads="1"/>
              </p:cNvSpPr>
              <p:nvPr/>
            </p:nvSpPr>
            <p:spPr bwMode="auto">
              <a:xfrm>
                <a:off x="7387175" y="943859"/>
                <a:ext cx="540066" cy="52045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charset="-122"/>
                    <a:ea typeface="楷体" panose="02010609060101010101" charset="-122"/>
                    <a:cs typeface="Times New Roman" panose="02020603050405020304" charset="0"/>
                  </a:rPr>
                  <a:t>3</a:t>
                </a:r>
              </a:p>
            </p:txBody>
          </p:sp>
          <p:cxnSp>
            <p:nvCxnSpPr>
              <p:cNvPr id="52" name="直接连接符 51"/>
              <p:cNvCxnSpPr/>
              <p:nvPr/>
            </p:nvCxnSpPr>
            <p:spPr bwMode="auto">
              <a:xfrm>
                <a:off x="7363628" y="993604"/>
                <a:ext cx="33311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文本框 52"/>
          <p:cNvSpPr txBox="1">
            <a:spLocks noChangeArrowheads="1"/>
          </p:cNvSpPr>
          <p:nvPr/>
        </p:nvSpPr>
        <p:spPr bwMode="auto">
          <a:xfrm rot="10800000" flipV="1">
            <a:off x="2870200" y="4933950"/>
            <a:ext cx="7127875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(1)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她俩一共用了多少张纸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?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(2)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红红比丫丫多用了几分之几张纸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ldLvl="0" animBg="1"/>
      <p:bldP spid="7" grpId="1" bldLvl="0" animBg="1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9461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700" y="446088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组合 46"/>
          <p:cNvGrpSpPr/>
          <p:nvPr/>
        </p:nvGrpSpPr>
        <p:grpSpPr bwMode="auto">
          <a:xfrm>
            <a:off x="1406525" y="2038350"/>
            <a:ext cx="1831975" cy="2298700"/>
            <a:chOff x="7963" y="2640"/>
            <a:chExt cx="2885" cy="3621"/>
          </a:xfrm>
        </p:grpSpPr>
        <p:sp>
          <p:nvSpPr>
            <p:cNvPr id="69" name="圆角矩形 68"/>
            <p:cNvSpPr/>
            <p:nvPr/>
          </p:nvSpPr>
          <p:spPr>
            <a:xfrm>
              <a:off x="7966" y="2640"/>
              <a:ext cx="2590" cy="3621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97" name="文本框 28"/>
            <p:cNvSpPr txBox="1">
              <a:spLocks noChangeArrowheads="1"/>
            </p:cNvSpPr>
            <p:nvPr/>
          </p:nvSpPr>
          <p:spPr bwMode="auto">
            <a:xfrm>
              <a:off x="7966" y="2752"/>
              <a:ext cx="2883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丫丫用了         </a:t>
              </a:r>
            </a:p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   张纸，</a:t>
              </a:r>
            </a:p>
          </p:txBody>
        </p:sp>
        <p:grpSp>
          <p:nvGrpSpPr>
            <p:cNvPr id="19498" name="组合 11"/>
            <p:cNvGrpSpPr/>
            <p:nvPr/>
          </p:nvGrpSpPr>
          <p:grpSpPr bwMode="auto">
            <a:xfrm>
              <a:off x="8075" y="3228"/>
              <a:ext cx="1209" cy="1370"/>
              <a:chOff x="2865197" y="1191916"/>
              <a:chExt cx="565199" cy="869950"/>
            </a:xfrm>
          </p:grpSpPr>
          <p:sp>
            <p:nvSpPr>
              <p:cNvPr id="19504" name="TextBox 2"/>
              <p:cNvSpPr txBox="1">
                <a:spLocks noChangeArrowheads="1"/>
              </p:cNvSpPr>
              <p:nvPr/>
            </p:nvSpPr>
            <p:spPr bwMode="auto">
              <a:xfrm>
                <a:off x="2865197" y="1191916"/>
                <a:ext cx="423709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dirty="0">
                    <a:latin typeface="楷体" panose="02010609060101010101" charset="-122"/>
                    <a:ea typeface="楷体" panose="02010609060101010101" charset="-122"/>
                  </a:rPr>
                  <a:t> 1 </a:t>
                </a:r>
              </a:p>
            </p:txBody>
          </p:sp>
          <p:sp>
            <p:nvSpPr>
              <p:cNvPr id="19505" name="TextBox 6"/>
              <p:cNvSpPr txBox="1">
                <a:spLocks noChangeArrowheads="1"/>
              </p:cNvSpPr>
              <p:nvPr/>
            </p:nvSpPr>
            <p:spPr bwMode="auto">
              <a:xfrm>
                <a:off x="2982345" y="1539896"/>
                <a:ext cx="448051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2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V="1">
                <a:off x="2964773" y="1591862"/>
                <a:ext cx="302702" cy="793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99" name="文本框 37"/>
            <p:cNvSpPr txBox="1">
              <a:spLocks noChangeArrowheads="1"/>
            </p:cNvSpPr>
            <p:nvPr/>
          </p:nvSpPr>
          <p:spPr bwMode="auto">
            <a:xfrm>
              <a:off x="7963" y="4410"/>
              <a:ext cx="2665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红红用了    </a:t>
              </a:r>
            </a:p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    张纸</a:t>
              </a:r>
            </a:p>
          </p:txBody>
        </p:sp>
        <p:grpSp>
          <p:nvGrpSpPr>
            <p:cNvPr id="19500" name="组合 11"/>
            <p:cNvGrpSpPr/>
            <p:nvPr/>
          </p:nvGrpSpPr>
          <p:grpSpPr bwMode="auto">
            <a:xfrm>
              <a:off x="8243" y="4867"/>
              <a:ext cx="1233" cy="1394"/>
              <a:chOff x="2887637" y="1176676"/>
              <a:chExt cx="576419" cy="885190"/>
            </a:xfrm>
          </p:grpSpPr>
          <p:sp>
            <p:nvSpPr>
              <p:cNvPr id="19501" name="TextBox 2"/>
              <p:cNvSpPr txBox="1">
                <a:spLocks noChangeArrowheads="1"/>
              </p:cNvSpPr>
              <p:nvPr/>
            </p:nvSpPr>
            <p:spPr bwMode="auto">
              <a:xfrm>
                <a:off x="2887637" y="1176676"/>
                <a:ext cx="423709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dirty="0">
                    <a:latin typeface="楷体" panose="02010609060101010101" charset="-122"/>
                    <a:ea typeface="楷体" panose="02010609060101010101" charset="-122"/>
                  </a:rPr>
                  <a:t> 2 </a:t>
                </a:r>
              </a:p>
            </p:txBody>
          </p:sp>
          <p:sp>
            <p:nvSpPr>
              <p:cNvPr id="19502" name="TextBox 6"/>
              <p:cNvSpPr txBox="1">
                <a:spLocks noChangeArrowheads="1"/>
              </p:cNvSpPr>
              <p:nvPr/>
            </p:nvSpPr>
            <p:spPr bwMode="auto">
              <a:xfrm>
                <a:off x="3016005" y="1539896"/>
                <a:ext cx="448051" cy="5219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charset="-122"/>
                    <a:ea typeface="楷体" panose="02010609060101010101" charset="-122"/>
                  </a:rPr>
                  <a:t>3</a:t>
                </a:r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 flipV="1">
                <a:off x="2964773" y="1595012"/>
                <a:ext cx="328414" cy="47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组合 61"/>
          <p:cNvGrpSpPr/>
          <p:nvPr/>
        </p:nvGrpSpPr>
        <p:grpSpPr bwMode="auto">
          <a:xfrm>
            <a:off x="4075113" y="1939925"/>
            <a:ext cx="2211387" cy="1022350"/>
            <a:chOff x="12785" y="2688"/>
            <a:chExt cx="3482" cy="1612"/>
          </a:xfrm>
        </p:grpSpPr>
        <p:sp>
          <p:nvSpPr>
            <p:cNvPr id="49" name="圆角矩形 48"/>
            <p:cNvSpPr/>
            <p:nvPr/>
          </p:nvSpPr>
          <p:spPr>
            <a:xfrm>
              <a:off x="12832" y="2688"/>
              <a:ext cx="3065" cy="1612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95" name="文本框 49"/>
            <p:cNvSpPr txBox="1">
              <a:spLocks noChangeArrowheads="1"/>
            </p:cNvSpPr>
            <p:nvPr/>
          </p:nvSpPr>
          <p:spPr bwMode="auto">
            <a:xfrm>
              <a:off x="12785" y="2752"/>
              <a:ext cx="3483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她俩一共用了多少张纸</a:t>
              </a:r>
            </a:p>
          </p:txBody>
        </p:sp>
      </p:grpSp>
      <p:grpSp>
        <p:nvGrpSpPr>
          <p:cNvPr id="85" name="组合 84"/>
          <p:cNvGrpSpPr/>
          <p:nvPr/>
        </p:nvGrpSpPr>
        <p:grpSpPr bwMode="auto">
          <a:xfrm>
            <a:off x="6908800" y="1997075"/>
            <a:ext cx="1828800" cy="1023938"/>
            <a:chOff x="12785" y="4867"/>
            <a:chExt cx="2880" cy="1612"/>
          </a:xfrm>
        </p:grpSpPr>
        <p:sp>
          <p:nvSpPr>
            <p:cNvPr id="60" name="圆角矩形 59"/>
            <p:cNvSpPr/>
            <p:nvPr/>
          </p:nvSpPr>
          <p:spPr>
            <a:xfrm>
              <a:off x="12833" y="4867"/>
              <a:ext cx="2457" cy="1612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93" name="文本框 60"/>
            <p:cNvSpPr txBox="1">
              <a:spLocks noChangeArrowheads="1"/>
            </p:cNvSpPr>
            <p:nvPr/>
          </p:nvSpPr>
          <p:spPr bwMode="auto">
            <a:xfrm>
              <a:off x="12785" y="4931"/>
              <a:ext cx="2880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求它们的和是多少</a:t>
              </a:r>
            </a:p>
          </p:txBody>
        </p:sp>
      </p:grpSp>
      <p:grpSp>
        <p:nvGrpSpPr>
          <p:cNvPr id="87" name="组合 86"/>
          <p:cNvGrpSpPr/>
          <p:nvPr/>
        </p:nvGrpSpPr>
        <p:grpSpPr bwMode="auto">
          <a:xfrm>
            <a:off x="7556500" y="3343275"/>
            <a:ext cx="1724025" cy="1022350"/>
            <a:chOff x="2485" y="2833"/>
            <a:chExt cx="2714" cy="1612"/>
          </a:xfrm>
        </p:grpSpPr>
        <p:sp>
          <p:nvSpPr>
            <p:cNvPr id="76" name="圆角矩形 75"/>
            <p:cNvSpPr/>
            <p:nvPr/>
          </p:nvSpPr>
          <p:spPr>
            <a:xfrm>
              <a:off x="2532" y="2833"/>
              <a:ext cx="2492" cy="1612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91" name="文本框 76"/>
            <p:cNvSpPr txBox="1">
              <a:spLocks noChangeArrowheads="1"/>
            </p:cNvSpPr>
            <p:nvPr/>
          </p:nvSpPr>
          <p:spPr bwMode="auto">
            <a:xfrm>
              <a:off x="2485" y="2897"/>
              <a:ext cx="2715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求它们的差是多少</a:t>
              </a:r>
            </a:p>
          </p:txBody>
        </p:sp>
      </p:grpSp>
      <p:grpSp>
        <p:nvGrpSpPr>
          <p:cNvPr id="88" name="组合 87"/>
          <p:cNvGrpSpPr/>
          <p:nvPr/>
        </p:nvGrpSpPr>
        <p:grpSpPr bwMode="auto">
          <a:xfrm>
            <a:off x="9891713" y="3484563"/>
            <a:ext cx="1374775" cy="563562"/>
            <a:chOff x="1911" y="5689"/>
            <a:chExt cx="2166" cy="886"/>
          </a:xfrm>
        </p:grpSpPr>
        <p:sp>
          <p:nvSpPr>
            <p:cNvPr id="78" name="圆角矩形 77"/>
            <p:cNvSpPr/>
            <p:nvPr/>
          </p:nvSpPr>
          <p:spPr>
            <a:xfrm>
              <a:off x="1959" y="5689"/>
              <a:ext cx="1846" cy="886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89" name="文本框 78"/>
            <p:cNvSpPr txBox="1">
              <a:spLocks noChangeArrowheads="1"/>
            </p:cNvSpPr>
            <p:nvPr/>
          </p:nvSpPr>
          <p:spPr bwMode="auto">
            <a:xfrm>
              <a:off x="1911" y="5753"/>
              <a:ext cx="2167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charset="-122"/>
                  <a:ea typeface="楷体" panose="02010609060101010101" charset="-122"/>
                </a:rPr>
                <a:t>用减法</a:t>
              </a:r>
            </a:p>
          </p:txBody>
        </p:sp>
      </p:grpSp>
      <p:grpSp>
        <p:nvGrpSpPr>
          <p:cNvPr id="86" name="组合 85"/>
          <p:cNvGrpSpPr/>
          <p:nvPr/>
        </p:nvGrpSpPr>
        <p:grpSpPr bwMode="auto">
          <a:xfrm>
            <a:off x="4105275" y="3395663"/>
            <a:ext cx="2700338" cy="952500"/>
            <a:chOff x="9112" y="7769"/>
            <a:chExt cx="4251" cy="1500"/>
          </a:xfrm>
        </p:grpSpPr>
        <p:sp>
          <p:nvSpPr>
            <p:cNvPr id="80" name="圆角矩形 79"/>
            <p:cNvSpPr/>
            <p:nvPr/>
          </p:nvSpPr>
          <p:spPr>
            <a:xfrm>
              <a:off x="9149" y="7769"/>
              <a:ext cx="4214" cy="1500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87" name="文本框 80"/>
            <p:cNvSpPr txBox="1">
              <a:spLocks noChangeArrowheads="1"/>
            </p:cNvSpPr>
            <p:nvPr/>
          </p:nvSpPr>
          <p:spPr bwMode="auto">
            <a:xfrm>
              <a:off x="9112" y="7769"/>
              <a:ext cx="4251" cy="1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红红比丫丫多用几分之几张纸</a:t>
              </a:r>
            </a:p>
          </p:txBody>
        </p:sp>
      </p:grpSp>
      <p:grpSp>
        <p:nvGrpSpPr>
          <p:cNvPr id="84" name="组合 83"/>
          <p:cNvGrpSpPr/>
          <p:nvPr/>
        </p:nvGrpSpPr>
        <p:grpSpPr bwMode="auto">
          <a:xfrm>
            <a:off x="9474200" y="2241550"/>
            <a:ext cx="2209800" cy="561975"/>
            <a:chOff x="14315" y="7892"/>
            <a:chExt cx="3482" cy="886"/>
          </a:xfrm>
        </p:grpSpPr>
        <p:sp>
          <p:nvSpPr>
            <p:cNvPr id="82" name="圆角矩形 81"/>
            <p:cNvSpPr/>
            <p:nvPr/>
          </p:nvSpPr>
          <p:spPr>
            <a:xfrm>
              <a:off x="14363" y="7892"/>
              <a:ext cx="1904" cy="886"/>
            </a:xfrm>
            <a:prstGeom prst="roundRect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19485" name="文本框 82"/>
            <p:cNvSpPr txBox="1">
              <a:spLocks noChangeArrowheads="1"/>
            </p:cNvSpPr>
            <p:nvPr/>
          </p:nvSpPr>
          <p:spPr bwMode="auto">
            <a:xfrm>
              <a:off x="14315" y="7956"/>
              <a:ext cx="3483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楷体" panose="02010609060101010101" charset="-122"/>
                  <a:ea typeface="楷体" panose="02010609060101010101" charset="-122"/>
                </a:rPr>
                <a:t>用加法</a:t>
              </a:r>
            </a:p>
          </p:txBody>
        </p:sp>
      </p:grpSp>
      <p:pic>
        <p:nvPicPr>
          <p:cNvPr id="2050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80000">
            <a:off x="3367088" y="3421062"/>
            <a:ext cx="34448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80000">
            <a:off x="3366294" y="2251869"/>
            <a:ext cx="346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80000">
            <a:off x="6332538" y="2252663"/>
            <a:ext cx="346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80000">
            <a:off x="7035800" y="3495676"/>
            <a:ext cx="344487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80000">
            <a:off x="8808244" y="2251869"/>
            <a:ext cx="346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80000">
            <a:off x="9409113" y="3495675"/>
            <a:ext cx="344487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文本框 94"/>
          <p:cNvSpPr txBox="1">
            <a:spLocks noChangeArrowheads="1"/>
          </p:cNvSpPr>
          <p:nvPr/>
        </p:nvSpPr>
        <p:spPr bwMode="auto">
          <a:xfrm rot="10800000" flipV="1">
            <a:off x="2673350" y="4933950"/>
            <a:ext cx="7126288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因为    和     的分母不同，无法直接计</a:t>
            </a:r>
          </a:p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算，所以要先通分，再计算。</a:t>
            </a:r>
          </a:p>
        </p:txBody>
      </p:sp>
      <p:grpSp>
        <p:nvGrpSpPr>
          <p:cNvPr id="19476" name="组合 78"/>
          <p:cNvGrpSpPr/>
          <p:nvPr/>
        </p:nvGrpSpPr>
        <p:grpSpPr bwMode="auto">
          <a:xfrm>
            <a:off x="3589338" y="4594225"/>
            <a:ext cx="814387" cy="1016000"/>
            <a:chOff x="7363487" y="586286"/>
            <a:chExt cx="627768" cy="840082"/>
          </a:xfrm>
        </p:grpSpPr>
        <p:sp>
          <p:nvSpPr>
            <p:cNvPr id="19481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1</a:t>
              </a:r>
            </a:p>
          </p:txBody>
        </p:sp>
        <p:sp>
          <p:nvSpPr>
            <p:cNvPr id="19482" name="文本框 9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2</a:t>
              </a:r>
            </a:p>
          </p:txBody>
        </p:sp>
        <p:cxnSp>
          <p:nvCxnSpPr>
            <p:cNvPr id="99" name="直接连接符 98"/>
            <p:cNvCxnSpPr/>
            <p:nvPr/>
          </p:nvCxnSpPr>
          <p:spPr bwMode="auto">
            <a:xfrm>
              <a:off x="7363487" y="993201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477" name="组合 78"/>
          <p:cNvGrpSpPr/>
          <p:nvPr/>
        </p:nvGrpSpPr>
        <p:grpSpPr bwMode="auto">
          <a:xfrm>
            <a:off x="4514850" y="4610100"/>
            <a:ext cx="852488" cy="1057275"/>
            <a:chOff x="7363487" y="491374"/>
            <a:chExt cx="560094" cy="1009813"/>
          </a:xfrm>
        </p:grpSpPr>
        <p:sp>
          <p:nvSpPr>
            <p:cNvPr id="19478" name="文本框 4"/>
            <p:cNvSpPr txBox="1">
              <a:spLocks noChangeArrowheads="1"/>
            </p:cNvSpPr>
            <p:nvPr/>
          </p:nvSpPr>
          <p:spPr bwMode="auto">
            <a:xfrm>
              <a:off x="7387253" y="491374"/>
              <a:ext cx="349672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2</a:t>
              </a:r>
            </a:p>
          </p:txBody>
        </p:sp>
        <p:sp>
          <p:nvSpPr>
            <p:cNvPr id="19479" name="文本框 102"/>
            <p:cNvSpPr txBox="1">
              <a:spLocks noChangeArrowheads="1"/>
            </p:cNvSpPr>
            <p:nvPr/>
          </p:nvSpPr>
          <p:spPr bwMode="auto">
            <a:xfrm>
              <a:off x="7383515" y="943859"/>
              <a:ext cx="540066" cy="5573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3</a:t>
              </a: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7363487" y="993249"/>
              <a:ext cx="33376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5" name="文本框 99"/>
          <p:cNvSpPr txBox="1">
            <a:spLocks noChangeArrowheads="1"/>
          </p:cNvSpPr>
          <p:nvPr/>
        </p:nvSpPr>
        <p:spPr bwMode="auto">
          <a:xfrm>
            <a:off x="368300" y="584200"/>
            <a:ext cx="2135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规范解答 </a:t>
            </a:r>
          </a:p>
        </p:txBody>
      </p:sp>
      <p:grpSp>
        <p:nvGrpSpPr>
          <p:cNvPr id="6" name="组合 78"/>
          <p:cNvGrpSpPr/>
          <p:nvPr/>
        </p:nvGrpSpPr>
        <p:grpSpPr bwMode="auto">
          <a:xfrm>
            <a:off x="3500438" y="1758950"/>
            <a:ext cx="814387" cy="1014413"/>
            <a:chOff x="7363487" y="586286"/>
            <a:chExt cx="627768" cy="841926"/>
          </a:xfrm>
        </p:grpSpPr>
        <p:sp>
          <p:nvSpPr>
            <p:cNvPr id="20549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1</a:t>
              </a:r>
            </a:p>
          </p:txBody>
        </p:sp>
        <p:sp>
          <p:nvSpPr>
            <p:cNvPr id="20550" name="文本框 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43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2</a:t>
              </a:r>
            </a:p>
          </p:txBody>
        </p:sp>
        <p:cxnSp>
          <p:nvCxnSpPr>
            <p:cNvPr id="9" name="直接连接符 8"/>
            <p:cNvCxnSpPr/>
            <p:nvPr/>
          </p:nvCxnSpPr>
          <p:spPr bwMode="auto">
            <a:xfrm>
              <a:off x="7363487" y="993415"/>
              <a:ext cx="334075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 bwMode="auto">
          <a:xfrm>
            <a:off x="4332288" y="1774825"/>
            <a:ext cx="693737" cy="1031875"/>
            <a:chOff x="5503" y="1954"/>
            <a:chExt cx="1091" cy="1625"/>
          </a:xfrm>
        </p:grpSpPr>
        <p:sp>
          <p:nvSpPr>
            <p:cNvPr id="20546" name="文本框 4"/>
            <p:cNvSpPr txBox="1">
              <a:spLocks noChangeArrowheads="1"/>
            </p:cNvSpPr>
            <p:nvPr/>
          </p:nvSpPr>
          <p:spPr bwMode="auto">
            <a:xfrm>
              <a:off x="5592" y="1954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charset="0"/>
                </a:rPr>
                <a:t>2</a:t>
              </a:r>
            </a:p>
          </p:txBody>
        </p:sp>
        <p:sp>
          <p:nvSpPr>
            <p:cNvPr id="20547" name="文本框 55"/>
            <p:cNvSpPr txBox="1">
              <a:spLocks noChangeArrowheads="1"/>
            </p:cNvSpPr>
            <p:nvPr/>
          </p:nvSpPr>
          <p:spPr bwMode="auto">
            <a:xfrm>
              <a:off x="5599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charset="0"/>
                </a:rPr>
                <a:t>3</a:t>
              </a:r>
            </a:p>
          </p:txBody>
        </p:sp>
        <p:cxnSp>
          <p:nvCxnSpPr>
            <p:cNvPr id="57" name="直接连接符 56"/>
            <p:cNvCxnSpPr/>
            <p:nvPr/>
          </p:nvCxnSpPr>
          <p:spPr bwMode="auto">
            <a:xfrm>
              <a:off x="5503" y="2732"/>
              <a:ext cx="879" cy="2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组合 78"/>
          <p:cNvGrpSpPr/>
          <p:nvPr/>
        </p:nvGrpSpPr>
        <p:grpSpPr bwMode="auto">
          <a:xfrm>
            <a:off x="5324475" y="1781175"/>
            <a:ext cx="815975" cy="1016000"/>
            <a:chOff x="7363487" y="586286"/>
            <a:chExt cx="627768" cy="840095"/>
          </a:xfrm>
        </p:grpSpPr>
        <p:sp>
          <p:nvSpPr>
            <p:cNvPr id="20543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3</a:t>
              </a:r>
            </a:p>
          </p:txBody>
        </p:sp>
        <p:sp>
          <p:nvSpPr>
            <p:cNvPr id="20544" name="文本框 6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6</a:t>
              </a: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7363487" y="993207"/>
              <a:ext cx="33342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组合 78"/>
          <p:cNvGrpSpPr/>
          <p:nvPr/>
        </p:nvGrpSpPr>
        <p:grpSpPr bwMode="auto">
          <a:xfrm>
            <a:off x="6076950" y="1770063"/>
            <a:ext cx="815975" cy="1016000"/>
            <a:chOff x="7363487" y="586286"/>
            <a:chExt cx="627768" cy="840095"/>
          </a:xfrm>
        </p:grpSpPr>
        <p:sp>
          <p:nvSpPr>
            <p:cNvPr id="20540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4</a:t>
              </a:r>
            </a:p>
          </p:txBody>
        </p:sp>
        <p:sp>
          <p:nvSpPr>
            <p:cNvPr id="20541" name="文本框 16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6</a:t>
              </a:r>
            </a:p>
          </p:txBody>
        </p:sp>
        <p:cxnSp>
          <p:nvCxnSpPr>
            <p:cNvPr id="18" name="直接连接符 17"/>
            <p:cNvCxnSpPr/>
            <p:nvPr/>
          </p:nvCxnSpPr>
          <p:spPr bwMode="auto">
            <a:xfrm>
              <a:off x="7363487" y="993207"/>
              <a:ext cx="33342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组合 78"/>
          <p:cNvGrpSpPr/>
          <p:nvPr/>
        </p:nvGrpSpPr>
        <p:grpSpPr bwMode="auto">
          <a:xfrm>
            <a:off x="6861175" y="1771650"/>
            <a:ext cx="815975" cy="1016000"/>
            <a:chOff x="7363487" y="586286"/>
            <a:chExt cx="627768" cy="840095"/>
          </a:xfrm>
        </p:grpSpPr>
        <p:sp>
          <p:nvSpPr>
            <p:cNvPr id="20537" name="文本框 4"/>
            <p:cNvSpPr txBox="1">
              <a:spLocks noChangeArrowheads="1"/>
            </p:cNvSpPr>
            <p:nvPr/>
          </p:nvSpPr>
          <p:spPr bwMode="auto">
            <a:xfrm>
              <a:off x="7374947" y="586286"/>
              <a:ext cx="616308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7</a:t>
              </a:r>
            </a:p>
          </p:txBody>
        </p:sp>
        <p:sp>
          <p:nvSpPr>
            <p:cNvPr id="20538" name="文本框 77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25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charset="0"/>
                </a:rPr>
                <a:t>6</a:t>
              </a:r>
            </a:p>
          </p:txBody>
        </p:sp>
        <p:cxnSp>
          <p:nvCxnSpPr>
            <p:cNvPr id="79" name="直接连接符 78"/>
            <p:cNvCxnSpPr/>
            <p:nvPr/>
          </p:nvCxnSpPr>
          <p:spPr bwMode="auto">
            <a:xfrm>
              <a:off x="7363487" y="993207"/>
              <a:ext cx="333426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" name="组合 120"/>
          <p:cNvGrpSpPr/>
          <p:nvPr/>
        </p:nvGrpSpPr>
        <p:grpSpPr bwMode="auto">
          <a:xfrm>
            <a:off x="3259138" y="2781300"/>
            <a:ext cx="5480050" cy="1016000"/>
            <a:chOff x="5132" y="4381"/>
            <a:chExt cx="8630" cy="1600"/>
          </a:xfrm>
        </p:grpSpPr>
        <p:sp>
          <p:nvSpPr>
            <p:cNvPr id="20532" name="文本框 73"/>
            <p:cNvSpPr txBox="1">
              <a:spLocks noChangeArrowheads="1"/>
            </p:cNvSpPr>
            <p:nvPr/>
          </p:nvSpPr>
          <p:spPr bwMode="auto">
            <a:xfrm>
              <a:off x="5132" y="4767"/>
              <a:ext cx="8630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答：她俩一共用了     张纸。</a:t>
              </a:r>
            </a:p>
          </p:txBody>
        </p:sp>
        <p:grpSp>
          <p:nvGrpSpPr>
            <p:cNvPr id="20533" name="组合 78"/>
            <p:cNvGrpSpPr/>
            <p:nvPr/>
          </p:nvGrpSpPr>
          <p:grpSpPr bwMode="auto">
            <a:xfrm>
              <a:off x="10522" y="4381"/>
              <a:ext cx="1283" cy="1600"/>
              <a:chOff x="7363487" y="586286"/>
              <a:chExt cx="627768" cy="840095"/>
            </a:xfrm>
          </p:grpSpPr>
          <p:sp>
            <p:nvSpPr>
              <p:cNvPr id="20534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7</a:t>
                </a:r>
              </a:p>
            </p:txBody>
          </p:sp>
          <p:sp>
            <p:nvSpPr>
              <p:cNvPr id="20535" name="文本框 82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6</a:t>
                </a:r>
              </a:p>
            </p:txBody>
          </p:sp>
          <p:cxnSp>
            <p:nvCxnSpPr>
              <p:cNvPr id="84" name="直接连接符 83"/>
              <p:cNvCxnSpPr/>
              <p:nvPr/>
            </p:nvCxnSpPr>
            <p:spPr bwMode="auto">
              <a:xfrm>
                <a:off x="7363487" y="993207"/>
                <a:ext cx="333945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组合 119"/>
          <p:cNvGrpSpPr/>
          <p:nvPr/>
        </p:nvGrpSpPr>
        <p:grpSpPr bwMode="auto">
          <a:xfrm>
            <a:off x="2211388" y="1957388"/>
            <a:ext cx="6557962" cy="612775"/>
            <a:chOff x="3482" y="3082"/>
            <a:chExt cx="10327" cy="965"/>
          </a:xfrm>
        </p:grpSpPr>
        <p:sp>
          <p:nvSpPr>
            <p:cNvPr id="20526" name="文本框 52"/>
            <p:cNvSpPr txBox="1">
              <a:spLocks noChangeArrowheads="1"/>
            </p:cNvSpPr>
            <p:nvPr/>
          </p:nvSpPr>
          <p:spPr bwMode="auto">
            <a:xfrm>
              <a:off x="6166" y="3082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</a:p>
          </p:txBody>
        </p:sp>
        <p:sp>
          <p:nvSpPr>
            <p:cNvPr id="20527" name="文本框 58"/>
            <p:cNvSpPr txBox="1">
              <a:spLocks noChangeArrowheads="1"/>
            </p:cNvSpPr>
            <p:nvPr/>
          </p:nvSpPr>
          <p:spPr bwMode="auto">
            <a:xfrm>
              <a:off x="7699" y="3118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20528" name="文本框 26"/>
            <p:cNvSpPr txBox="1">
              <a:spLocks noChangeArrowheads="1"/>
            </p:cNvSpPr>
            <p:nvPr/>
          </p:nvSpPr>
          <p:spPr bwMode="auto">
            <a:xfrm>
              <a:off x="10178" y="3111"/>
              <a:ext cx="85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sp>
          <p:nvSpPr>
            <p:cNvPr id="20529" name="文本框 36"/>
            <p:cNvSpPr txBox="1">
              <a:spLocks noChangeArrowheads="1"/>
            </p:cNvSpPr>
            <p:nvPr/>
          </p:nvSpPr>
          <p:spPr bwMode="auto">
            <a:xfrm>
              <a:off x="8973" y="3127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</a:p>
          </p:txBody>
        </p:sp>
        <p:sp>
          <p:nvSpPr>
            <p:cNvPr id="20530" name="文本框 79"/>
            <p:cNvSpPr txBox="1">
              <a:spLocks noChangeArrowheads="1"/>
            </p:cNvSpPr>
            <p:nvPr/>
          </p:nvSpPr>
          <p:spPr bwMode="auto">
            <a:xfrm>
              <a:off x="11333" y="3129"/>
              <a:ext cx="2477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（张）</a:t>
              </a:r>
            </a:p>
          </p:txBody>
        </p:sp>
        <p:sp>
          <p:nvSpPr>
            <p:cNvPr id="20531" name="文本框 84"/>
            <p:cNvSpPr txBox="1">
              <a:spLocks noChangeArrowheads="1"/>
            </p:cNvSpPr>
            <p:nvPr/>
          </p:nvSpPr>
          <p:spPr bwMode="auto">
            <a:xfrm>
              <a:off x="3482" y="3129"/>
              <a:ext cx="1878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 </a:t>
              </a:r>
            </a:p>
          </p:txBody>
        </p:sp>
      </p:grpSp>
      <p:grpSp>
        <p:nvGrpSpPr>
          <p:cNvPr id="119" name="组合 118"/>
          <p:cNvGrpSpPr/>
          <p:nvPr/>
        </p:nvGrpSpPr>
        <p:grpSpPr bwMode="auto">
          <a:xfrm>
            <a:off x="3032125" y="4810125"/>
            <a:ext cx="6848475" cy="1016000"/>
            <a:chOff x="3814" y="7552"/>
            <a:chExt cx="10786" cy="1600"/>
          </a:xfrm>
        </p:grpSpPr>
        <p:sp>
          <p:nvSpPr>
            <p:cNvPr id="20521" name="文本框 100"/>
            <p:cNvSpPr txBox="1">
              <a:spLocks noChangeArrowheads="1"/>
            </p:cNvSpPr>
            <p:nvPr/>
          </p:nvSpPr>
          <p:spPr bwMode="auto">
            <a:xfrm>
              <a:off x="3814" y="7868"/>
              <a:ext cx="107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答：红红比丫丫多用了     张纸。</a:t>
              </a:r>
            </a:p>
          </p:txBody>
        </p:sp>
        <p:grpSp>
          <p:nvGrpSpPr>
            <p:cNvPr id="20522" name="组合 78"/>
            <p:cNvGrpSpPr/>
            <p:nvPr/>
          </p:nvGrpSpPr>
          <p:grpSpPr bwMode="auto">
            <a:xfrm>
              <a:off x="10522" y="7552"/>
              <a:ext cx="1283" cy="1600"/>
              <a:chOff x="7363487" y="586286"/>
              <a:chExt cx="627768" cy="840095"/>
            </a:xfrm>
          </p:grpSpPr>
          <p:sp>
            <p:nvSpPr>
              <p:cNvPr id="20523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1</a:t>
                </a:r>
              </a:p>
            </p:txBody>
          </p:sp>
          <p:sp>
            <p:nvSpPr>
              <p:cNvPr id="20524" name="文本框 114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6</a:t>
                </a:r>
              </a:p>
            </p:txBody>
          </p:sp>
          <p:cxnSp>
            <p:nvCxnSpPr>
              <p:cNvPr id="116" name="直接连接符 115"/>
              <p:cNvCxnSpPr/>
              <p:nvPr/>
            </p:nvCxnSpPr>
            <p:spPr bwMode="auto">
              <a:xfrm>
                <a:off x="7363547" y="993207"/>
                <a:ext cx="333976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组合 121"/>
          <p:cNvGrpSpPr/>
          <p:nvPr/>
        </p:nvGrpSpPr>
        <p:grpSpPr bwMode="auto">
          <a:xfrm>
            <a:off x="2211388" y="3736975"/>
            <a:ext cx="6710362" cy="1073150"/>
            <a:chOff x="3482" y="5886"/>
            <a:chExt cx="10567" cy="1690"/>
          </a:xfrm>
        </p:grpSpPr>
        <p:grpSp>
          <p:nvGrpSpPr>
            <p:cNvPr id="20495" name="组合 78"/>
            <p:cNvGrpSpPr/>
            <p:nvPr/>
          </p:nvGrpSpPr>
          <p:grpSpPr bwMode="auto">
            <a:xfrm>
              <a:off x="7078" y="5917"/>
              <a:ext cx="1283" cy="1597"/>
              <a:chOff x="7363487" y="586286"/>
              <a:chExt cx="627768" cy="841926"/>
            </a:xfrm>
          </p:grpSpPr>
          <p:sp>
            <p:nvSpPr>
              <p:cNvPr id="20518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435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1</a:t>
                </a:r>
              </a:p>
            </p:txBody>
          </p:sp>
          <p:sp>
            <p:nvSpPr>
              <p:cNvPr id="20519" name="文本框 87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435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2</a:t>
                </a:r>
              </a:p>
            </p:txBody>
          </p:sp>
          <p:cxnSp>
            <p:nvCxnSpPr>
              <p:cNvPr id="89" name="直接连接符 88"/>
              <p:cNvCxnSpPr/>
              <p:nvPr/>
            </p:nvCxnSpPr>
            <p:spPr bwMode="auto">
              <a:xfrm>
                <a:off x="7362915" y="993015"/>
                <a:ext cx="33392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496" name="文本框 89"/>
            <p:cNvSpPr txBox="1">
              <a:spLocks noChangeArrowheads="1"/>
            </p:cNvSpPr>
            <p:nvPr/>
          </p:nvSpPr>
          <p:spPr bwMode="auto">
            <a:xfrm>
              <a:off x="6166" y="6253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宋体" panose="02010600030101010101" pitchFamily="2" charset="-122"/>
                </a:rPr>
                <a:t>－</a:t>
              </a:r>
            </a:p>
          </p:txBody>
        </p:sp>
        <p:grpSp>
          <p:nvGrpSpPr>
            <p:cNvPr id="20497" name="组合 90"/>
            <p:cNvGrpSpPr/>
            <p:nvPr/>
          </p:nvGrpSpPr>
          <p:grpSpPr bwMode="auto">
            <a:xfrm>
              <a:off x="5429" y="5886"/>
              <a:ext cx="1091" cy="1625"/>
              <a:chOff x="5503" y="1954"/>
              <a:chExt cx="1091" cy="1625"/>
            </a:xfrm>
          </p:grpSpPr>
          <p:sp>
            <p:nvSpPr>
              <p:cNvPr id="20515" name="文本框 4"/>
              <p:cNvSpPr txBox="1">
                <a:spLocks noChangeArrowheads="1"/>
              </p:cNvSpPr>
              <p:nvPr/>
            </p:nvSpPr>
            <p:spPr bwMode="auto">
              <a:xfrm>
                <a:off x="5592" y="1954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charset="0"/>
                  </a:rPr>
                  <a:t>2</a:t>
                </a:r>
              </a:p>
            </p:txBody>
          </p:sp>
          <p:sp>
            <p:nvSpPr>
              <p:cNvPr id="20516" name="文本框 92"/>
              <p:cNvSpPr txBox="1">
                <a:spLocks noChangeArrowheads="1"/>
              </p:cNvSpPr>
              <p:nvPr/>
            </p:nvSpPr>
            <p:spPr bwMode="auto">
              <a:xfrm>
                <a:off x="5599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charset="0"/>
                  </a:rPr>
                  <a:t>3</a:t>
                </a:r>
              </a:p>
            </p:txBody>
          </p:sp>
          <p:cxnSp>
            <p:nvCxnSpPr>
              <p:cNvPr id="94" name="直接连接符 93"/>
              <p:cNvCxnSpPr/>
              <p:nvPr/>
            </p:nvCxnSpPr>
            <p:spPr bwMode="auto">
              <a:xfrm>
                <a:off x="5503" y="2732"/>
                <a:ext cx="880" cy="2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498" name="文本框 94"/>
            <p:cNvSpPr txBox="1">
              <a:spLocks noChangeArrowheads="1"/>
            </p:cNvSpPr>
            <p:nvPr/>
          </p:nvSpPr>
          <p:spPr bwMode="auto">
            <a:xfrm>
              <a:off x="7699" y="6289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grpSp>
          <p:nvGrpSpPr>
            <p:cNvPr id="20499" name="组合 78"/>
            <p:cNvGrpSpPr/>
            <p:nvPr/>
          </p:nvGrpSpPr>
          <p:grpSpPr bwMode="auto">
            <a:xfrm>
              <a:off x="8386" y="5976"/>
              <a:ext cx="1283" cy="1600"/>
              <a:chOff x="7363487" y="586286"/>
              <a:chExt cx="627768" cy="840095"/>
            </a:xfrm>
          </p:grpSpPr>
          <p:sp>
            <p:nvSpPr>
              <p:cNvPr id="20512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4</a:t>
                </a:r>
              </a:p>
            </p:txBody>
          </p:sp>
          <p:sp>
            <p:nvSpPr>
              <p:cNvPr id="20513" name="文本框 97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6</a:t>
                </a:r>
              </a:p>
            </p:txBody>
          </p:sp>
          <p:cxnSp>
            <p:nvCxnSpPr>
              <p:cNvPr id="99" name="直接连接符 98"/>
              <p:cNvCxnSpPr/>
              <p:nvPr/>
            </p:nvCxnSpPr>
            <p:spPr bwMode="auto">
              <a:xfrm>
                <a:off x="7363863" y="993207"/>
                <a:ext cx="33392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0" name="文本框 101"/>
            <p:cNvSpPr txBox="1">
              <a:spLocks noChangeArrowheads="1"/>
            </p:cNvSpPr>
            <p:nvPr/>
          </p:nvSpPr>
          <p:spPr bwMode="auto">
            <a:xfrm>
              <a:off x="10418" y="6282"/>
              <a:ext cx="85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grpSp>
          <p:nvGrpSpPr>
            <p:cNvPr id="20501" name="组合 78"/>
            <p:cNvGrpSpPr/>
            <p:nvPr/>
          </p:nvGrpSpPr>
          <p:grpSpPr bwMode="auto">
            <a:xfrm>
              <a:off x="9811" y="5959"/>
              <a:ext cx="1283" cy="1600"/>
              <a:chOff x="7363487" y="586286"/>
              <a:chExt cx="627768" cy="840095"/>
            </a:xfrm>
          </p:grpSpPr>
          <p:sp>
            <p:nvSpPr>
              <p:cNvPr id="20509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3</a:t>
                </a:r>
              </a:p>
            </p:txBody>
          </p:sp>
          <p:sp>
            <p:nvSpPr>
              <p:cNvPr id="20510" name="文本框 104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6</a:t>
                </a:r>
              </a:p>
            </p:txBody>
          </p:sp>
          <p:cxnSp>
            <p:nvCxnSpPr>
              <p:cNvPr id="106" name="直接连接符 105"/>
              <p:cNvCxnSpPr/>
              <p:nvPr/>
            </p:nvCxnSpPr>
            <p:spPr bwMode="auto">
              <a:xfrm>
                <a:off x="7363830" y="992945"/>
                <a:ext cx="33392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502" name="组合 78"/>
            <p:cNvGrpSpPr/>
            <p:nvPr/>
          </p:nvGrpSpPr>
          <p:grpSpPr bwMode="auto">
            <a:xfrm>
              <a:off x="11046" y="5962"/>
              <a:ext cx="1283" cy="1600"/>
              <a:chOff x="7363487" y="586286"/>
              <a:chExt cx="627768" cy="840095"/>
            </a:xfrm>
          </p:grpSpPr>
          <p:sp>
            <p:nvSpPr>
              <p:cNvPr id="20506" name="文本框 4"/>
              <p:cNvSpPr txBox="1">
                <a:spLocks noChangeArrowheads="1"/>
              </p:cNvSpPr>
              <p:nvPr/>
            </p:nvSpPr>
            <p:spPr bwMode="auto">
              <a:xfrm>
                <a:off x="7374947" y="586286"/>
                <a:ext cx="616308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1</a:t>
                </a:r>
              </a:p>
            </p:txBody>
          </p:sp>
          <p:sp>
            <p:nvSpPr>
              <p:cNvPr id="20507" name="文本框 109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25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charset="0"/>
                  </a:rPr>
                  <a:t>6</a:t>
                </a:r>
              </a:p>
            </p:txBody>
          </p:sp>
          <p:cxnSp>
            <p:nvCxnSpPr>
              <p:cNvPr id="111" name="直接连接符 110"/>
              <p:cNvCxnSpPr/>
              <p:nvPr/>
            </p:nvCxnSpPr>
            <p:spPr bwMode="auto">
              <a:xfrm>
                <a:off x="7363801" y="992682"/>
                <a:ext cx="333929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3" name="文本框 111"/>
            <p:cNvSpPr txBox="1">
              <a:spLocks noChangeArrowheads="1"/>
            </p:cNvSpPr>
            <p:nvPr/>
          </p:nvSpPr>
          <p:spPr bwMode="auto">
            <a:xfrm>
              <a:off x="11573" y="6300"/>
              <a:ext cx="2477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（张）</a:t>
              </a:r>
            </a:p>
          </p:txBody>
        </p:sp>
        <p:sp>
          <p:nvSpPr>
            <p:cNvPr id="20504" name="文本框 116"/>
            <p:cNvSpPr txBox="1">
              <a:spLocks noChangeArrowheads="1"/>
            </p:cNvSpPr>
            <p:nvPr/>
          </p:nvSpPr>
          <p:spPr bwMode="auto">
            <a:xfrm>
              <a:off x="3482" y="6300"/>
              <a:ext cx="1878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 </a:t>
              </a:r>
            </a:p>
          </p:txBody>
        </p:sp>
        <p:sp>
          <p:nvSpPr>
            <p:cNvPr id="20505" name="文本框 117"/>
            <p:cNvSpPr txBox="1">
              <a:spLocks noChangeArrowheads="1"/>
            </p:cNvSpPr>
            <p:nvPr/>
          </p:nvSpPr>
          <p:spPr bwMode="auto">
            <a:xfrm>
              <a:off x="8985" y="6325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宋体" panose="02010600030101010101" pitchFamily="2" charset="-122"/>
                </a:rPr>
                <a:t>－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25368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10" name="文本框 104"/>
          <p:cNvSpPr txBox="1">
            <a:spLocks noChangeArrowheads="1"/>
          </p:cNvSpPr>
          <p:nvPr/>
        </p:nvSpPr>
        <p:spPr bwMode="auto">
          <a:xfrm>
            <a:off x="1490663" y="2376488"/>
            <a:ext cx="9691687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 异分母分数相加减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先通分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化成同分母分数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再按照同分母分数的加减法法则计算。结果不是最简分数的要化成最简分数。</a:t>
            </a:r>
          </a:p>
        </p:txBody>
      </p:sp>
      <p:pic>
        <p:nvPicPr>
          <p:cNvPr id="21511" name="a205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CD9"/>
              </a:clrFrom>
              <a:clrTo>
                <a:srgbClr val="FFFC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2650" y="4087813"/>
            <a:ext cx="2679700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 descr="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9075" y="1443038"/>
            <a:ext cx="8680450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4" name="文本框 5"/>
          <p:cNvSpPr txBox="1">
            <a:spLocks noChangeArrowheads="1"/>
          </p:cNvSpPr>
          <p:nvPr/>
        </p:nvSpPr>
        <p:spPr bwMode="auto">
          <a:xfrm>
            <a:off x="4670425" y="1882775"/>
            <a:ext cx="4508500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巧学妙记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同分母，相加减，</a:t>
            </a:r>
          </a:p>
          <a:p>
            <a:r>
              <a:rPr lang="zh-CN" altLang="en-US" sz="3200" dirty="0">
                <a:ea typeface="微软雅黑" panose="020B0503020204020204" pitchFamily="34" charset="-122"/>
              </a:rPr>
              <a:t>   直接计算很简单。</a:t>
            </a:r>
          </a:p>
          <a:p>
            <a:r>
              <a:rPr lang="zh-CN" altLang="en-US" sz="3200" dirty="0">
                <a:ea typeface="微软雅黑" panose="020B0503020204020204" pitchFamily="34" charset="-122"/>
              </a:rPr>
              <a:t>   异分母，相加减，     </a:t>
            </a:r>
          </a:p>
          <a:p>
            <a:r>
              <a:rPr lang="zh-CN" altLang="en-US" sz="3200" dirty="0">
                <a:ea typeface="微软雅黑" panose="020B0503020204020204" pitchFamily="34" charset="-122"/>
              </a:rPr>
              <a:t>   通分转化再计算。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93713" y="-182563"/>
            <a:ext cx="4956176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3038" y="4159250"/>
            <a:ext cx="31718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83800" y="4559300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561513" y="3494088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9" name="组合 7"/>
          <p:cNvGrpSpPr/>
          <p:nvPr/>
        </p:nvGrpSpPr>
        <p:grpSpPr bwMode="auto">
          <a:xfrm>
            <a:off x="0" y="0"/>
            <a:ext cx="5938838" cy="6985000"/>
            <a:chOff x="0" y="0"/>
            <a:chExt cx="9352" cy="10999"/>
          </a:xfrm>
        </p:grpSpPr>
        <p:grpSp>
          <p:nvGrpSpPr>
            <p:cNvPr id="23562" name="组合 13"/>
            <p:cNvGrpSpPr/>
            <p:nvPr/>
          </p:nvGrpSpPr>
          <p:grpSpPr bwMode="auto">
            <a:xfrm>
              <a:off x="0" y="0"/>
              <a:ext cx="9352" cy="9292"/>
              <a:chOff x="0" y="0"/>
              <a:chExt cx="5938746" cy="5900285"/>
            </a:xfrm>
          </p:grpSpPr>
          <p:pic>
            <p:nvPicPr>
              <p:cNvPr id="23564" name="Picture 7" descr="C:\Users\Administrator\Desktop\u=1057502519,3342492768&amp;fm=214&amp;gp=0.jpg"/>
              <p:cNvPicPr>
                <a:picLocks noChangeAspect="1" noChangeArrowheads="1" noCrop="1"/>
              </p:cNvPicPr>
              <p:nvPr/>
            </p:nvPicPr>
            <p:blipFill>
              <a:blip r:embed="rId7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871411" cy="5900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65" name="Picture 2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4801804" y="5650029"/>
                <a:ext cx="1136942" cy="234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563" name="Picture 2" descr="C:\Users\lianxiang\Desktop\人物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44" y="6159"/>
              <a:ext cx="4061" cy="4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文本框 2"/>
          <p:cNvSpPr txBox="1"/>
          <p:nvPr/>
        </p:nvSpPr>
        <p:spPr>
          <a:xfrm>
            <a:off x="4288790" y="3498215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再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6945" y="3493770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见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宽屏</PresentationFormat>
  <Paragraphs>112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华文楷体</vt:lpstr>
      <vt:lpstr>华文隶书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230</cp:revision>
  <dcterms:created xsi:type="dcterms:W3CDTF">2015-06-27T04:22:00Z</dcterms:created>
  <dcterms:modified xsi:type="dcterms:W3CDTF">2023-01-17T02:15:43Z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CB1203CBF88A4A029699072FB7589CE0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