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9" r:id="rId2"/>
    <p:sldId id="390" r:id="rId3"/>
    <p:sldId id="465" r:id="rId4"/>
    <p:sldId id="466" r:id="rId5"/>
    <p:sldId id="467" r:id="rId6"/>
    <p:sldId id="468" r:id="rId7"/>
    <p:sldId id="440" r:id="rId8"/>
    <p:sldId id="441" r:id="rId9"/>
    <p:sldId id="442" r:id="rId10"/>
    <p:sldId id="443" r:id="rId11"/>
    <p:sldId id="444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14" r:id="rId21"/>
    <p:sldId id="408" r:id="rId22"/>
    <p:sldId id="446" r:id="rId23"/>
    <p:sldId id="447" r:id="rId24"/>
    <p:sldId id="448" r:id="rId25"/>
    <p:sldId id="359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BC411A"/>
    <a:srgbClr val="000099"/>
    <a:srgbClr val="19D596"/>
    <a:srgbClr val="149494"/>
    <a:srgbClr val="CC0066"/>
    <a:srgbClr val="66FF99"/>
    <a:srgbClr val="EB2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9" autoAdjust="0"/>
  </p:normalViewPr>
  <p:slideViewPr>
    <p:cSldViewPr>
      <p:cViewPr>
        <p:scale>
          <a:sx n="110" d="100"/>
          <a:sy n="110" d="100"/>
        </p:scale>
        <p:origin x="-1644" y="-72"/>
      </p:cViewPr>
      <p:guideLst>
        <p:guide orient="horz" pos="22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6F20C41-B9AB-4FC6-B9DC-0D68D6760F7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DEE1ABDD-FD14-49B4-9F82-7E620030C8B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921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4CF8EB-0C38-490E-9D0C-CAFE1BF7B299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A17CD4E-FBFC-4D95-879A-7E27EF41FB00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CBBD114-12D6-4973-925C-A55E57DECEC0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943F718-8026-4CE1-9FA4-EEF0E8D116E9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B558D1C-EF87-40D1-9F25-122A501AF183}" type="slidenum">
              <a:rPr lang="zh-CN" altLang="en-US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1F0C911-C9F2-4523-AEFB-2CFBCC815288}" type="slidenum">
              <a:rPr lang="zh-CN" altLang="en-US"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C1B0286-3FA5-47A7-9936-29D0C803C674}" type="slidenum">
              <a:rPr lang="zh-CN" altLang="en-US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58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584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C862FA-4A15-43EA-AAEC-34DC46FF0954}" type="slidenum">
              <a:rPr lang="zh-CN" altLang="en-US"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E8EBF-09AB-4AE3-B37C-6EE381C04F4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DB38F-BBB9-4B1F-AC8E-70A2C0514FD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B9742-C7AA-4C9B-90CD-6157F13CAA7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CEB34-33DE-41B0-99DA-4DF2C91DB24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0F45E-02E3-44C2-8C96-5D8FCA702D2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628C6-AF4A-49AB-9159-DBD00BA3C63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8D83-A51D-4996-BED1-36570A25DBC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09697-AF3C-43E5-9DCA-F4DA3461DE4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554DE-2534-41A8-88EC-05EC329E53C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9CB0C-76B8-4707-86A6-73BDD2DE85F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2B345-080B-4983-A831-EE2BD709D72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A430910-2676-4593-991C-C88645EF8FE8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NUL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2636912"/>
            <a:ext cx="91551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次函数与一元二次方程的关系</a:t>
            </a:r>
            <a:endParaRPr lang="en-US" altLang="zh-CN" sz="44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2" name="MH_Text_1"/>
          <p:cNvSpPr>
            <a:spLocks noChangeArrowheads="1"/>
          </p:cNvSpPr>
          <p:nvPr/>
        </p:nvSpPr>
        <p:spPr bwMode="auto">
          <a:xfrm>
            <a:off x="723900" y="4438699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3" name="MH_SubTitle_1"/>
          <p:cNvSpPr>
            <a:spLocks noChangeArrowheads="1"/>
          </p:cNvSpPr>
          <p:nvPr/>
        </p:nvSpPr>
        <p:spPr bwMode="auto">
          <a:xfrm>
            <a:off x="722313" y="4710162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4" name="MH_Other_1"/>
          <p:cNvSpPr>
            <a:spLocks noChangeArrowheads="1"/>
          </p:cNvSpPr>
          <p:nvPr/>
        </p:nvSpPr>
        <p:spPr bwMode="auto">
          <a:xfrm>
            <a:off x="2149475" y="4881612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5" name="MH_Text_2"/>
          <p:cNvSpPr>
            <a:spLocks noChangeArrowheads="1"/>
          </p:cNvSpPr>
          <p:nvPr/>
        </p:nvSpPr>
        <p:spPr bwMode="auto">
          <a:xfrm>
            <a:off x="2711450" y="4437112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SubTitle_2"/>
          <p:cNvSpPr>
            <a:spLocks noChangeArrowheads="1"/>
          </p:cNvSpPr>
          <p:nvPr/>
        </p:nvSpPr>
        <p:spPr bwMode="auto">
          <a:xfrm>
            <a:off x="2711450" y="4710162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7" name="MH_Other_2"/>
          <p:cNvSpPr>
            <a:spLocks noChangeArrowheads="1"/>
          </p:cNvSpPr>
          <p:nvPr/>
        </p:nvSpPr>
        <p:spPr bwMode="auto">
          <a:xfrm>
            <a:off x="2746375" y="4878437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8" name="MH_Other_3"/>
          <p:cNvSpPr>
            <a:spLocks noChangeArrowheads="1"/>
          </p:cNvSpPr>
          <p:nvPr/>
        </p:nvSpPr>
        <p:spPr bwMode="auto">
          <a:xfrm>
            <a:off x="4179888" y="4881612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Text_3"/>
          <p:cNvSpPr>
            <a:spLocks noChangeArrowheads="1"/>
          </p:cNvSpPr>
          <p:nvPr/>
        </p:nvSpPr>
        <p:spPr bwMode="auto">
          <a:xfrm>
            <a:off x="4719638" y="4437112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8" y="4710162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1" name="MH_Other_4"/>
          <p:cNvSpPr>
            <a:spLocks noChangeArrowheads="1"/>
          </p:cNvSpPr>
          <p:nvPr/>
        </p:nvSpPr>
        <p:spPr bwMode="auto">
          <a:xfrm>
            <a:off x="4776788" y="4878437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2" name="MH_Other_5"/>
          <p:cNvSpPr>
            <a:spLocks noChangeArrowheads="1"/>
          </p:cNvSpPr>
          <p:nvPr/>
        </p:nvSpPr>
        <p:spPr bwMode="auto">
          <a:xfrm>
            <a:off x="6178550" y="4881612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Text_4"/>
          <p:cNvSpPr>
            <a:spLocks noChangeArrowheads="1"/>
          </p:cNvSpPr>
          <p:nvPr/>
        </p:nvSpPr>
        <p:spPr bwMode="auto">
          <a:xfrm>
            <a:off x="6727825" y="4437112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5" y="4710162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5" name="MH_Other_6"/>
          <p:cNvSpPr>
            <a:spLocks noChangeArrowheads="1"/>
          </p:cNvSpPr>
          <p:nvPr/>
        </p:nvSpPr>
        <p:spPr bwMode="auto">
          <a:xfrm>
            <a:off x="6777038" y="4878437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6" name="MH_Other_7"/>
          <p:cNvGrpSpPr/>
          <p:nvPr/>
        </p:nvGrpSpPr>
        <p:grpSpPr bwMode="auto">
          <a:xfrm>
            <a:off x="2085975" y="4833987"/>
            <a:ext cx="890588" cy="266700"/>
            <a:chOff x="0" y="0"/>
            <a:chExt cx="561" cy="169"/>
          </a:xfrm>
        </p:grpSpPr>
        <p:pic>
          <p:nvPicPr>
            <p:cNvPr id="4117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19" name="MH_Other_8"/>
          <p:cNvSpPr>
            <a:spLocks noChangeArrowheads="1"/>
          </p:cNvSpPr>
          <p:nvPr/>
        </p:nvSpPr>
        <p:spPr bwMode="auto">
          <a:xfrm>
            <a:off x="2184400" y="4922887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0" name="MH_Other_9"/>
          <p:cNvGrpSpPr/>
          <p:nvPr/>
        </p:nvGrpSpPr>
        <p:grpSpPr bwMode="auto">
          <a:xfrm>
            <a:off x="4116388" y="4833987"/>
            <a:ext cx="889000" cy="266700"/>
            <a:chOff x="0" y="0"/>
            <a:chExt cx="560" cy="169"/>
          </a:xfrm>
        </p:grpSpPr>
        <p:pic>
          <p:nvPicPr>
            <p:cNvPr id="4121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2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3" name="MH_Other_10"/>
          <p:cNvSpPr>
            <a:spLocks noChangeArrowheads="1"/>
          </p:cNvSpPr>
          <p:nvPr/>
        </p:nvSpPr>
        <p:spPr bwMode="auto">
          <a:xfrm>
            <a:off x="4214813" y="4922887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4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4833987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6226175" y="4935587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6" name="MH_Other_12"/>
          <p:cNvSpPr>
            <a:spLocks noChangeArrowheads="1"/>
          </p:cNvSpPr>
          <p:nvPr/>
        </p:nvSpPr>
        <p:spPr bwMode="auto">
          <a:xfrm>
            <a:off x="6213475" y="4922887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8" name="Text Box 4"/>
          <p:cNvSpPr txBox="1">
            <a:spLocks noChangeArrowheads="1"/>
          </p:cNvSpPr>
          <p:nvPr/>
        </p:nvSpPr>
        <p:spPr bwMode="auto">
          <a:xfrm>
            <a:off x="-11112" y="62068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0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第三十章   二次函数</a:t>
            </a:r>
          </a:p>
        </p:txBody>
      </p:sp>
      <p:sp>
        <p:nvSpPr>
          <p:cNvPr id="31" name="矩形 30"/>
          <p:cNvSpPr/>
          <p:nvPr/>
        </p:nvSpPr>
        <p:spPr>
          <a:xfrm>
            <a:off x="24242" y="5805264"/>
            <a:ext cx="910864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"/>
          <p:cNvSpPr txBox="1">
            <a:spLocks noChangeArrowheads="1"/>
          </p:cNvSpPr>
          <p:nvPr/>
        </p:nvSpPr>
        <p:spPr bwMode="auto">
          <a:xfrm>
            <a:off x="277813" y="2825750"/>
            <a:ext cx="85026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解：令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.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为正整数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为整数，即抛物线与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轴总有两个交点，且它们的横坐标都是整数．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所以正整数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625" y="495300"/>
            <a:ext cx="8890000" cy="233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例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已知关于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的二次函数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＝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2)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≠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．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求证：此抛物线与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轴总有两个交点；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若此抛物线与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轴总有两个交点，且它们的横坐标都是整数，求正整数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的值．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1507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16275" y="3862388"/>
          <a:ext cx="40163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r:id="rId3" imgW="190500" imgH="393700" progId="Equation.KSEE3">
                  <p:embed/>
                </p:oleObj>
              </mc:Choice>
              <mc:Fallback>
                <p:oleObj r:id="rId3" imgW="1905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862388"/>
                        <a:ext cx="40163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7813" y="508000"/>
            <a:ext cx="8408987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变式：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已知：抛物线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＝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求证：不论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取何值时，抛物线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＝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轴都有两个不同的交点；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设这个二次函数的图象与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轴相交于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0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B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0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，且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的平方和为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，求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的值．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0" name="文本框 3"/>
          <p:cNvSpPr txBox="1">
            <a:spLocks noChangeArrowheads="1"/>
          </p:cNvSpPr>
          <p:nvPr/>
        </p:nvSpPr>
        <p:spPr bwMode="auto">
          <a:xfrm>
            <a:off x="309563" y="3184525"/>
            <a:ext cx="8524875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取何值时，抛物线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轴都有两个不同的交点；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49238" y="1660525"/>
            <a:ext cx="8715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求一元二次方程                         的根的近似值（精确到0.1）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711575" y="1785938"/>
          <a:ext cx="22526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3" imgW="889000" imgH="203200" progId="Equations">
                  <p:embed/>
                </p:oleObj>
              </mc:Choice>
              <mc:Fallback>
                <p:oleObj r:id="rId3" imgW="889000" imgH="20320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1785938"/>
                        <a:ext cx="22526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2100" y="3187700"/>
            <a:ext cx="86312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分析：一元二次方程 </a:t>
            </a:r>
            <a:r>
              <a:rPr 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²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-1=0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的根就是抛物线 </a:t>
            </a:r>
            <a:r>
              <a:rPr 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y=x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²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与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轴的交点的横坐标，因此我们可以先画出这条抛物线，然后从图上找出它与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轴的交点的横坐标，这种解一元二次方程的方法叫作图象法.</a:t>
            </a:r>
          </a:p>
        </p:txBody>
      </p:sp>
      <p:grpSp>
        <p:nvGrpSpPr>
          <p:cNvPr id="18436" name="组合 6147"/>
          <p:cNvGrpSpPr/>
          <p:nvPr/>
        </p:nvGrpSpPr>
        <p:grpSpPr bwMode="auto">
          <a:xfrm>
            <a:off x="288925" y="520700"/>
            <a:ext cx="6786563" cy="809625"/>
            <a:chOff x="0" y="0"/>
            <a:chExt cx="10690" cy="1274"/>
          </a:xfrm>
        </p:grpSpPr>
        <p:sp>
          <p:nvSpPr>
            <p:cNvPr id="1843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440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9812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利用二次函数求一元二次方程的近似解</a:t>
              </a:r>
              <a:endParaRPr lang="zh-CN" altLang="en-US" sz="2800" b="1">
                <a:solidFill>
                  <a:srgbClr val="006666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844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31" name="图片 430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2276475"/>
            <a:ext cx="357346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2" name="Text Box 7"/>
          <p:cNvSpPr txBox="1">
            <a:spLocks noChangeArrowheads="1"/>
          </p:cNvSpPr>
          <p:nvPr/>
        </p:nvSpPr>
        <p:spPr bwMode="auto">
          <a:xfrm>
            <a:off x="322263" y="506413"/>
            <a:ext cx="8497887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解：画出函数 </a:t>
            </a:r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y=x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²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的图象（如下图），由图象可知，方程有两个实数根，一个在-1与0之间,另一个在2与3之间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文本框 49155"/>
          <p:cNvSpPr txBox="1">
            <a:spLocks noChangeArrowheads="1"/>
          </p:cNvSpPr>
          <p:nvPr/>
        </p:nvSpPr>
        <p:spPr bwMode="auto">
          <a:xfrm>
            <a:off x="419100" y="723900"/>
            <a:ext cx="79914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先求位于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之间的根，由图象可估计这个根是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-0.4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-0.5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，利用计算器进行探索，见下表：</a:t>
            </a:r>
          </a:p>
        </p:txBody>
      </p:sp>
      <p:graphicFrame>
        <p:nvGraphicFramePr>
          <p:cNvPr id="49177" name="内容占位符 49176"/>
          <p:cNvGraphicFramePr>
            <a:graphicFrameLocks noGrp="1"/>
          </p:cNvGraphicFramePr>
          <p:nvPr>
            <p:ph/>
          </p:nvPr>
        </p:nvGraphicFramePr>
        <p:xfrm>
          <a:off x="900113" y="2205038"/>
          <a:ext cx="7427913" cy="1223962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277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 i="1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/>
                        <a:t>…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-0.4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-0.5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/>
                        <a:t>…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/>
                        <a:t>…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-0.04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0.25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/>
                        <a:t>…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179" name="文本框 49178"/>
          <p:cNvSpPr txBox="1">
            <a:spLocks noChangeArrowheads="1"/>
          </p:cNvSpPr>
          <p:nvPr/>
        </p:nvSpPr>
        <p:spPr bwMode="auto">
          <a:xfrm>
            <a:off x="503238" y="3429000"/>
            <a:ext cx="8316912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观察上表可以发现，当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分别取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-0.4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-0.5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时，对应的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由负变正，可见在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-0.5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-0.4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之间肯定有一个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，即有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的一个根，题目只要求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精确到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，这时取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=-0.4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=-0.5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都符合要求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但当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=-0.4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时更为接近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故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≈-0.4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同理可得另一近似值为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≈2.4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12925" y="908050"/>
            <a:ext cx="5064125" cy="588963"/>
          </a:xfrm>
        </p:spPr>
        <p:txBody>
          <a:bodyPr/>
          <a:lstStyle/>
          <a:p>
            <a:r>
              <a:rPr lang="zh-CN" altLang="en-US" sz="240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一元二次方程的图象解法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/>
        </p:nvSpPr>
        <p:spPr bwMode="auto">
          <a:xfrm>
            <a:off x="142875" y="1670050"/>
            <a:ext cx="88217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利用二次函数的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图象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求一元二次方程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-15=0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的近似根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/>
        </p:nvSpPr>
        <p:spPr bwMode="auto">
          <a:xfrm>
            <a:off x="223838" y="2295525"/>
            <a:ext cx="8235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用描点法作二次函数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的图象；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/>
        </p:nvSpPr>
        <p:spPr bwMode="auto">
          <a:xfrm>
            <a:off x="214313" y="2978150"/>
            <a:ext cx="87503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观察估计二次函数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的图象与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轴的交点的横坐标；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/>
        </p:nvSpPr>
        <p:spPr bwMode="auto">
          <a:xfrm>
            <a:off x="330200" y="3336925"/>
            <a:ext cx="8634413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由图象可知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图象与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轴有两个交点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其横坐标一个是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另一个在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之间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分别约为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2.5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可将单位长再十等分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借助计算器确定其近似值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);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/>
        </p:nvSpPr>
        <p:spPr bwMode="auto">
          <a:xfrm>
            <a:off x="250825" y="51689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确定方程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-15=0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的解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/>
        </p:nvSpPr>
        <p:spPr bwMode="auto">
          <a:xfrm>
            <a:off x="207963" y="5818188"/>
            <a:ext cx="893603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由此可知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-15=0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的近似根为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≈-3,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≈2.5.</a:t>
            </a:r>
          </a:p>
        </p:txBody>
      </p:sp>
      <p:grpSp>
        <p:nvGrpSpPr>
          <p:cNvPr id="21512" name="组合 17"/>
          <p:cNvGrpSpPr/>
          <p:nvPr/>
        </p:nvGrpSpPr>
        <p:grpSpPr bwMode="auto">
          <a:xfrm>
            <a:off x="333375" y="644525"/>
            <a:ext cx="1479550" cy="536575"/>
            <a:chOff x="0" y="1"/>
            <a:chExt cx="4104456" cy="469395"/>
          </a:xfrm>
        </p:grpSpPr>
        <p:sp>
          <p:nvSpPr>
            <p:cNvPr id="21513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1514" name="文本框 19"/>
            <p:cNvSpPr>
              <a:spLocks noChangeArrowheads="1"/>
            </p:cNvSpPr>
            <p:nvPr/>
          </p:nvSpPr>
          <p:spPr bwMode="auto">
            <a:xfrm>
              <a:off x="74867" y="48679"/>
              <a:ext cx="4029589" cy="40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方法归纳</a:t>
              </a:r>
              <a:endParaRPr lang="zh-CN" alt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99"/>
          <p:cNvSpPr txBox="1">
            <a:spLocks noChangeArrowheads="1"/>
          </p:cNvSpPr>
          <p:nvPr/>
        </p:nvSpPr>
        <p:spPr bwMode="auto">
          <a:xfrm>
            <a:off x="320675" y="527050"/>
            <a:ext cx="8177213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3: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的图象如图所示，则一元二次方程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的近似根为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≈0.1  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≈0.5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2.9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≈0.9  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≈1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2530" name="Picture 210" descr="C:\Documents and Settings\Administrator\桌面\BS九下教案（五改）9.5\yibs9xlytu5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6551613" y="1981200"/>
            <a:ext cx="2259012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 bwMode="auto">
          <a:xfrm>
            <a:off x="320675" y="3781425"/>
            <a:ext cx="8489950" cy="2674938"/>
            <a:chOff x="505" y="5955"/>
            <a:chExt cx="13370" cy="4212"/>
          </a:xfrm>
        </p:grpSpPr>
        <p:sp>
          <p:nvSpPr>
            <p:cNvPr id="22532" name="文本框 1"/>
            <p:cNvSpPr txBox="1">
              <a:spLocks noChangeArrowheads="1"/>
            </p:cNvSpPr>
            <p:nvPr/>
          </p:nvSpPr>
          <p:spPr bwMode="auto">
            <a:xfrm>
              <a:off x="505" y="5955"/>
              <a:ext cx="13370" cy="4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解析：由图象可得二次函数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ax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＋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图象的对称轴为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，而对称轴右侧图象与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轴交点到原点的距离约为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0.5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≈0.5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；又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对称轴为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，则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  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2×(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1)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0.5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2.5.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故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≈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－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2.5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≈0.5.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故选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B.</a:t>
              </a:r>
            </a:p>
          </p:txBody>
        </p:sp>
        <p:graphicFrame>
          <p:nvGraphicFramePr>
            <p:cNvPr id="22533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60" y="8347"/>
            <a:ext cx="1255" cy="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1" r:id="rId5" imgW="469900" imgH="393700" progId="Equation.KSEE3">
                    <p:embed/>
                  </p:oleObj>
                </mc:Choice>
                <mc:Fallback>
                  <p:oleObj r:id="rId5" imgW="469900" imgH="3937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" y="8347"/>
                          <a:ext cx="1255" cy="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文本框 3"/>
          <p:cNvSpPr txBox="1">
            <a:spLocks noChangeArrowheads="1"/>
          </p:cNvSpPr>
          <p:nvPr/>
        </p:nvSpPr>
        <p:spPr bwMode="auto">
          <a:xfrm>
            <a:off x="7124700" y="1187450"/>
            <a:ext cx="4206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81013" y="1846263"/>
            <a:ext cx="8261350" cy="2030412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charset="0"/>
              </a:rPr>
              <a:t> 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charset="0"/>
              </a:rPr>
              <a:t>解答本题首先需要根据图象估计出一个根，再根据对称性计算出另一个根，估计值的精确程度，直接关系到计算的准确性，故估计尽量要准确．</a:t>
            </a:r>
          </a:p>
        </p:txBody>
      </p:sp>
      <p:grpSp>
        <p:nvGrpSpPr>
          <p:cNvPr id="23554" name="组合 17"/>
          <p:cNvGrpSpPr/>
          <p:nvPr/>
        </p:nvGrpSpPr>
        <p:grpSpPr bwMode="auto">
          <a:xfrm>
            <a:off x="481013" y="885825"/>
            <a:ext cx="1479550" cy="536575"/>
            <a:chOff x="0" y="1"/>
            <a:chExt cx="4104456" cy="469395"/>
          </a:xfrm>
        </p:grpSpPr>
        <p:sp>
          <p:nvSpPr>
            <p:cNvPr id="23555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56" name="文本框 19"/>
            <p:cNvSpPr>
              <a:spLocks noChangeArrowheads="1"/>
            </p:cNvSpPr>
            <p:nvPr/>
          </p:nvSpPr>
          <p:spPr bwMode="auto">
            <a:xfrm>
              <a:off x="74867" y="48679"/>
              <a:ext cx="4029589" cy="40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方法总结</a:t>
              </a:r>
              <a:endParaRPr lang="en-US" altLang="zh-CN" sz="240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55600" y="1481138"/>
            <a:ext cx="82137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利用函数图象求方程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-2=0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的实数根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精确到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0.1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24578" name="Group 7"/>
          <p:cNvGrpSpPr/>
          <p:nvPr/>
        </p:nvGrpSpPr>
        <p:grpSpPr bwMode="auto">
          <a:xfrm>
            <a:off x="5286375" y="2744788"/>
            <a:ext cx="3421063" cy="3284537"/>
            <a:chOff x="153" y="0"/>
            <a:chExt cx="2438" cy="2834"/>
          </a:xfrm>
        </p:grpSpPr>
        <p:sp>
          <p:nvSpPr>
            <p:cNvPr id="24579" name="d82Line 2"/>
            <p:cNvSpPr>
              <a:spLocks noChangeShapeType="1"/>
            </p:cNvSpPr>
            <p:nvPr/>
          </p:nvSpPr>
          <p:spPr bwMode="auto">
            <a:xfrm>
              <a:off x="166" y="1846"/>
              <a:ext cx="2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0" name="d82Line 3"/>
            <p:cNvSpPr>
              <a:spLocks noChangeShapeType="1"/>
            </p:cNvSpPr>
            <p:nvPr/>
          </p:nvSpPr>
          <p:spPr bwMode="auto">
            <a:xfrm flipV="1">
              <a:off x="1233" y="0"/>
              <a:ext cx="0" cy="26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1" name="d82Line 4"/>
            <p:cNvSpPr>
              <a:spLocks noChangeShapeType="1"/>
            </p:cNvSpPr>
            <p:nvPr/>
          </p:nvSpPr>
          <p:spPr bwMode="auto">
            <a:xfrm flipV="1">
              <a:off x="1463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d82Line 5"/>
            <p:cNvSpPr>
              <a:spLocks noChangeShapeType="1"/>
            </p:cNvSpPr>
            <p:nvPr/>
          </p:nvSpPr>
          <p:spPr bwMode="auto">
            <a:xfrm flipV="1">
              <a:off x="1691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3" name="d82Line 6"/>
            <p:cNvSpPr>
              <a:spLocks noChangeShapeType="1"/>
            </p:cNvSpPr>
            <p:nvPr/>
          </p:nvSpPr>
          <p:spPr bwMode="auto">
            <a:xfrm flipV="1">
              <a:off x="1921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4" name="d82Line 7"/>
            <p:cNvSpPr>
              <a:spLocks noChangeShapeType="1"/>
            </p:cNvSpPr>
            <p:nvPr/>
          </p:nvSpPr>
          <p:spPr bwMode="auto">
            <a:xfrm flipV="1">
              <a:off x="2151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d82Line 10"/>
            <p:cNvSpPr>
              <a:spLocks noChangeShapeType="1"/>
            </p:cNvSpPr>
            <p:nvPr/>
          </p:nvSpPr>
          <p:spPr bwMode="auto">
            <a:xfrm flipV="1">
              <a:off x="1003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d82Line 11"/>
            <p:cNvSpPr>
              <a:spLocks noChangeShapeType="1"/>
            </p:cNvSpPr>
            <p:nvPr/>
          </p:nvSpPr>
          <p:spPr bwMode="auto">
            <a:xfrm flipV="1">
              <a:off x="775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d82Line 12"/>
            <p:cNvSpPr>
              <a:spLocks noChangeShapeType="1"/>
            </p:cNvSpPr>
            <p:nvPr/>
          </p:nvSpPr>
          <p:spPr bwMode="auto">
            <a:xfrm flipV="1">
              <a:off x="545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d82Line 14"/>
            <p:cNvSpPr>
              <a:spLocks noChangeShapeType="1"/>
            </p:cNvSpPr>
            <p:nvPr/>
          </p:nvSpPr>
          <p:spPr bwMode="auto">
            <a:xfrm flipV="1">
              <a:off x="316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d82Line 16"/>
            <p:cNvSpPr>
              <a:spLocks noChangeShapeType="1"/>
            </p:cNvSpPr>
            <p:nvPr/>
          </p:nvSpPr>
          <p:spPr bwMode="auto">
            <a:xfrm>
              <a:off x="1233" y="1108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d82Line 17"/>
            <p:cNvSpPr>
              <a:spLocks noChangeShapeType="1"/>
            </p:cNvSpPr>
            <p:nvPr/>
          </p:nvSpPr>
          <p:spPr bwMode="auto">
            <a:xfrm>
              <a:off x="1233" y="923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d82Line 18"/>
            <p:cNvSpPr>
              <a:spLocks noChangeShapeType="1"/>
            </p:cNvSpPr>
            <p:nvPr/>
          </p:nvSpPr>
          <p:spPr bwMode="auto">
            <a:xfrm>
              <a:off x="1233" y="739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2" name="d82Line 19"/>
            <p:cNvSpPr>
              <a:spLocks noChangeShapeType="1"/>
            </p:cNvSpPr>
            <p:nvPr/>
          </p:nvSpPr>
          <p:spPr bwMode="auto">
            <a:xfrm>
              <a:off x="1233" y="55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3" name="d82Line 20"/>
            <p:cNvSpPr>
              <a:spLocks noChangeShapeType="1"/>
            </p:cNvSpPr>
            <p:nvPr/>
          </p:nvSpPr>
          <p:spPr bwMode="auto">
            <a:xfrm>
              <a:off x="1233" y="369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d82Line 21"/>
            <p:cNvSpPr>
              <a:spLocks noChangeShapeType="1"/>
            </p:cNvSpPr>
            <p:nvPr/>
          </p:nvSpPr>
          <p:spPr bwMode="auto">
            <a:xfrm>
              <a:off x="1233" y="1477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5" name="d82Line 22"/>
            <p:cNvSpPr>
              <a:spLocks noChangeShapeType="1"/>
            </p:cNvSpPr>
            <p:nvPr/>
          </p:nvSpPr>
          <p:spPr bwMode="auto">
            <a:xfrm>
              <a:off x="1233" y="1662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d82Line 23"/>
            <p:cNvSpPr>
              <a:spLocks noChangeShapeType="1"/>
            </p:cNvSpPr>
            <p:nvPr/>
          </p:nvSpPr>
          <p:spPr bwMode="auto">
            <a:xfrm>
              <a:off x="1233" y="184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d82Line 24"/>
            <p:cNvSpPr>
              <a:spLocks noChangeShapeType="1"/>
            </p:cNvSpPr>
            <p:nvPr/>
          </p:nvSpPr>
          <p:spPr bwMode="auto">
            <a:xfrm>
              <a:off x="1233" y="18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d82Line 25"/>
            <p:cNvSpPr>
              <a:spLocks noChangeShapeType="1"/>
            </p:cNvSpPr>
            <p:nvPr/>
          </p:nvSpPr>
          <p:spPr bwMode="auto">
            <a:xfrm>
              <a:off x="1233" y="1293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d82WordArt 28"/>
            <p:cNvSpPr>
              <a:spLocks noChangeArrowheads="1" noChangeShapeType="1" noTextEdit="1"/>
            </p:cNvSpPr>
            <p:nvPr/>
          </p:nvSpPr>
          <p:spPr bwMode="auto">
            <a:xfrm>
              <a:off x="2293" y="1911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24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4600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1290" y="0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y</a:t>
              </a:r>
              <a:endParaRPr lang="zh-CN" altLang="en-US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4601" name="d82WordArt 120"/>
            <p:cNvSpPr>
              <a:spLocks noChangeArrowheads="1" noChangeShapeType="1" noTextEdit="1"/>
            </p:cNvSpPr>
            <p:nvPr/>
          </p:nvSpPr>
          <p:spPr bwMode="auto">
            <a:xfrm>
              <a:off x="1014" y="1892"/>
              <a:ext cx="137" cy="1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sz="2400" b="1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4602" name="Text Box 31"/>
            <p:cNvSpPr txBox="1">
              <a:spLocks noChangeArrowheads="1"/>
            </p:cNvSpPr>
            <p:nvPr/>
          </p:nvSpPr>
          <p:spPr bwMode="auto">
            <a:xfrm>
              <a:off x="371" y="1797"/>
              <a:ext cx="686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　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3" name="Text Box 32"/>
            <p:cNvSpPr txBox="1">
              <a:spLocks noChangeArrowheads="1"/>
            </p:cNvSpPr>
            <p:nvPr/>
          </p:nvSpPr>
          <p:spPr bwMode="auto">
            <a:xfrm>
              <a:off x="1539" y="1791"/>
              <a:ext cx="54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4" name="Text Box 33"/>
            <p:cNvSpPr txBox="1">
              <a:spLocks noChangeArrowheads="1"/>
            </p:cNvSpPr>
            <p:nvPr/>
          </p:nvSpPr>
          <p:spPr bwMode="auto">
            <a:xfrm>
              <a:off x="1001" y="1300"/>
              <a:ext cx="549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5" name="Text Box 34"/>
            <p:cNvSpPr txBox="1">
              <a:spLocks noChangeArrowheads="1"/>
            </p:cNvSpPr>
            <p:nvPr/>
          </p:nvSpPr>
          <p:spPr bwMode="auto">
            <a:xfrm>
              <a:off x="1013" y="948"/>
              <a:ext cx="55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6" name="Text Box 35"/>
            <p:cNvSpPr txBox="1">
              <a:spLocks noChangeArrowheads="1"/>
            </p:cNvSpPr>
            <p:nvPr/>
          </p:nvSpPr>
          <p:spPr bwMode="auto">
            <a:xfrm>
              <a:off x="1013" y="541"/>
              <a:ext cx="55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7" name="Text Box 36"/>
            <p:cNvSpPr txBox="1">
              <a:spLocks noChangeArrowheads="1"/>
            </p:cNvSpPr>
            <p:nvPr/>
          </p:nvSpPr>
          <p:spPr bwMode="auto">
            <a:xfrm>
              <a:off x="2042" y="1791"/>
              <a:ext cx="549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8" name="Text Box 37"/>
            <p:cNvSpPr txBox="1">
              <a:spLocks noChangeArrowheads="1"/>
            </p:cNvSpPr>
            <p:nvPr/>
          </p:nvSpPr>
          <p:spPr bwMode="auto">
            <a:xfrm>
              <a:off x="153" y="1791"/>
              <a:ext cx="548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9" name="Text Box 38"/>
            <p:cNvSpPr txBox="1">
              <a:spLocks noChangeArrowheads="1"/>
            </p:cNvSpPr>
            <p:nvPr/>
          </p:nvSpPr>
          <p:spPr bwMode="auto">
            <a:xfrm>
              <a:off x="1027" y="190"/>
              <a:ext cx="549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10" name="d82Line 22"/>
            <p:cNvSpPr>
              <a:spLocks noChangeShapeType="1"/>
            </p:cNvSpPr>
            <p:nvPr/>
          </p:nvSpPr>
          <p:spPr bwMode="auto">
            <a:xfrm>
              <a:off x="1237" y="204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1" name="d82Line 22"/>
            <p:cNvSpPr>
              <a:spLocks noChangeShapeType="1"/>
            </p:cNvSpPr>
            <p:nvPr/>
          </p:nvSpPr>
          <p:spPr bwMode="auto">
            <a:xfrm>
              <a:off x="1237" y="2222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2" name="d82Line 22"/>
            <p:cNvSpPr>
              <a:spLocks noChangeShapeType="1"/>
            </p:cNvSpPr>
            <p:nvPr/>
          </p:nvSpPr>
          <p:spPr bwMode="auto">
            <a:xfrm>
              <a:off x="1237" y="240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3" name="d82Line 22"/>
            <p:cNvSpPr>
              <a:spLocks noChangeShapeType="1"/>
            </p:cNvSpPr>
            <p:nvPr/>
          </p:nvSpPr>
          <p:spPr bwMode="auto">
            <a:xfrm>
              <a:off x="1244" y="258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4" name="Text Box 43"/>
            <p:cNvSpPr txBox="1">
              <a:spLocks noChangeArrowheads="1"/>
            </p:cNvSpPr>
            <p:nvPr/>
          </p:nvSpPr>
          <p:spPr bwMode="auto">
            <a:xfrm>
              <a:off x="961" y="2042"/>
              <a:ext cx="549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15" name="Text Box 44"/>
            <p:cNvSpPr txBox="1">
              <a:spLocks noChangeArrowheads="1"/>
            </p:cNvSpPr>
            <p:nvPr/>
          </p:nvSpPr>
          <p:spPr bwMode="auto">
            <a:xfrm>
              <a:off x="966" y="2439"/>
              <a:ext cx="549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1" name="平面几何--抛物线1"/>
          <p:cNvSpPr/>
          <p:nvPr/>
        </p:nvSpPr>
        <p:spPr bwMode="auto">
          <a:xfrm>
            <a:off x="6080125" y="3806825"/>
            <a:ext cx="2087563" cy="14128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265"/>
              <a:gd name="T130" fmla="*/ 0 h 1998"/>
              <a:gd name="T131" fmla="*/ 1265 w 1265"/>
              <a:gd name="T132" fmla="*/ 1998 h 19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 cmpd="sng">
            <a:solidFill>
              <a:schemeClr val="accent6">
                <a:lumMod val="75000"/>
              </a:schemeClr>
            </a:solidFill>
            <a:bevel/>
          </a:ln>
        </p:spPr>
        <p:txBody>
          <a:bodyPr/>
          <a:lstStyle/>
          <a:p>
            <a:pPr>
              <a:defRPr/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46"/>
          <p:cNvSpPr>
            <a:spLocks noChangeArrowheads="1"/>
          </p:cNvSpPr>
          <p:nvPr/>
        </p:nvSpPr>
        <p:spPr bwMode="auto">
          <a:xfrm>
            <a:off x="7164388" y="3378200"/>
            <a:ext cx="1985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</a:rPr>
              <a:t> = 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466725" y="2708275"/>
            <a:ext cx="45354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解：作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如右图所示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，它与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轴的公共点的横坐标大约是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0.7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2.7.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所以方程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的实数根为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≈-0.7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≈2.7.</a:t>
            </a:r>
          </a:p>
          <a:p>
            <a:endParaRPr lang="zh-CN" altLang="en-US"/>
          </a:p>
        </p:txBody>
      </p:sp>
      <p:sp>
        <p:nvSpPr>
          <p:cNvPr id="96" name="椭圆 95"/>
          <p:cNvSpPr>
            <a:spLocks noChangeArrowheads="1"/>
          </p:cNvSpPr>
          <p:nvPr/>
        </p:nvSpPr>
        <p:spPr bwMode="auto">
          <a:xfrm>
            <a:off x="7596188" y="4856163"/>
            <a:ext cx="71437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" name="椭圆 96"/>
          <p:cNvSpPr>
            <a:spLocks noChangeArrowheads="1"/>
          </p:cNvSpPr>
          <p:nvPr/>
        </p:nvSpPr>
        <p:spPr bwMode="auto">
          <a:xfrm>
            <a:off x="6588125" y="48593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21" name="圆角矩形 31"/>
          <p:cNvSpPr>
            <a:spLocks noChangeArrowheads="1"/>
          </p:cNvSpPr>
          <p:nvPr/>
        </p:nvSpPr>
        <p:spPr bwMode="auto">
          <a:xfrm>
            <a:off x="466725" y="730250"/>
            <a:ext cx="1425575" cy="5334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2" grpId="0"/>
      <p:bldP spid="95" grpId="0"/>
      <p:bldP spid="96" grpId="0" bldLvl="0" animBg="1"/>
      <p:bldP spid="97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idx="4294967295"/>
          </p:nvPr>
        </p:nvSpPr>
        <p:spPr>
          <a:xfrm>
            <a:off x="420688" y="1704975"/>
            <a:ext cx="8302625" cy="21082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一元二次方程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aseline="3000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的根就是二次函数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aseline="3000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与直线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8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是实数）图象交点的横坐标 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/>
        </p:nvSpPr>
        <p:spPr bwMode="auto">
          <a:xfrm>
            <a:off x="514350" y="3898900"/>
            <a:ext cx="82089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  既可以用求根公式求二次方程的根，也可以通过画二次函数图象来估计一元二次方程的根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6627" name="组合 17"/>
          <p:cNvGrpSpPr/>
          <p:nvPr/>
        </p:nvGrpSpPr>
        <p:grpSpPr bwMode="auto">
          <a:xfrm>
            <a:off x="717550" y="955675"/>
            <a:ext cx="1333500" cy="506413"/>
            <a:chOff x="-1" y="0"/>
            <a:chExt cx="3456456" cy="469392"/>
          </a:xfrm>
        </p:grpSpPr>
        <p:sp>
          <p:nvSpPr>
            <p:cNvPr id="26628" name="圆角矩形 31"/>
            <p:cNvSpPr>
              <a:spLocks noChangeArrowheads="1"/>
            </p:cNvSpPr>
            <p:nvPr/>
          </p:nvSpPr>
          <p:spPr bwMode="auto">
            <a:xfrm>
              <a:off x="-1" y="0"/>
              <a:ext cx="3420378" cy="469392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29" name="文本框 19"/>
            <p:cNvSpPr>
              <a:spLocks noChangeArrowheads="1"/>
            </p:cNvSpPr>
            <p:nvPr/>
          </p:nvSpPr>
          <p:spPr bwMode="auto">
            <a:xfrm>
              <a:off x="69951" y="0"/>
              <a:ext cx="3386504" cy="426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说一说</a:t>
              </a:r>
              <a:endParaRPr lang="zh-CN" alt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MH_SubTitle_4"/>
          <p:cNvSpPr txBox="1">
            <a:spLocks noChangeArrowheads="1"/>
          </p:cNvSpPr>
          <p:nvPr/>
        </p:nvSpPr>
        <p:spPr bwMode="auto">
          <a:xfrm>
            <a:off x="3001963" y="815975"/>
            <a:ext cx="1928812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217488" y="1831975"/>
            <a:ext cx="8710612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通过探索，理解二次函数与一元二次方程之间的联系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能运用二次函数及其图像、性质确定方程的解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了解用图像法求一元二次方程的近似根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95288" y="2997200"/>
            <a:ext cx="73453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华文新魏" panose="02010800040101010101" pitchFamily="2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判断方程</a:t>
            </a:r>
            <a:r>
              <a:rPr lang="zh-CN" altLang="en-US" sz="2400" i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=0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≠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a,b,c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为常数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一个解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的范围是（      ）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3&lt;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&lt; 3.23           B. 3.23  &lt;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&lt; 3.24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C. 3.24 &lt;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&lt; 3.25       D.  3.25 &lt;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&lt; 3.26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611188" y="1412875"/>
          <a:ext cx="7032625" cy="1439863"/>
        </p:xfrm>
        <a:graphic>
          <a:graphicData uri="http://schemas.openxmlformats.org/drawingml/2006/table">
            <a:tbl>
              <a:tblPr/>
              <a:tblGrid>
                <a:gridCol w="2303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   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3.23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3.24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3.26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=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ax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+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bx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+c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-0.06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-0.02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华文新魏" panose="02010800040101010101" pitchFamily="2" charset="-122"/>
                        </a:rPr>
                        <a:t>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124075" y="3644900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</a:p>
        </p:txBody>
      </p:sp>
      <p:sp>
        <p:nvSpPr>
          <p:cNvPr id="27672" name="TextBox 5"/>
          <p:cNvSpPr txBox="1">
            <a:spLocks noChangeArrowheads="1"/>
          </p:cNvSpPr>
          <p:nvPr/>
        </p:nvSpPr>
        <p:spPr bwMode="auto">
          <a:xfrm>
            <a:off x="468313" y="692150"/>
            <a:ext cx="3663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根据下列表格的对应值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73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9"/>
          <p:cNvSpPr>
            <a:spLocks noChangeArrowheads="1"/>
          </p:cNvSpPr>
          <p:nvPr/>
        </p:nvSpPr>
        <p:spPr bwMode="auto">
          <a:xfrm>
            <a:off x="179388" y="517525"/>
            <a:ext cx="84248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tabLst>
                <a:tab pos="1601470" algn="l"/>
                <a:tab pos="2833370" algn="l"/>
                <a:tab pos="4065270" algn="l"/>
              </a:tabLst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若二次函数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的部分图像如图所示，且关于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的一元二次方程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的一个解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，则另一个解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4" name="Text Box 124"/>
          <p:cNvSpPr txBox="1">
            <a:spLocks noChangeArrowheads="1"/>
          </p:cNvSpPr>
          <p:nvPr/>
        </p:nvSpPr>
        <p:spPr bwMode="auto">
          <a:xfrm>
            <a:off x="7392988" y="1171575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699" name="Group 111"/>
          <p:cNvGrpSpPr/>
          <p:nvPr/>
        </p:nvGrpSpPr>
        <p:grpSpPr bwMode="auto">
          <a:xfrm>
            <a:off x="6011863" y="1844675"/>
            <a:ext cx="2124075" cy="2520950"/>
            <a:chOff x="0" y="0"/>
            <a:chExt cx="2876" cy="3432"/>
          </a:xfrm>
        </p:grpSpPr>
        <p:sp>
          <p:nvSpPr>
            <p:cNvPr id="29700" name="Text Box 112"/>
            <p:cNvSpPr txBox="1">
              <a:spLocks noChangeArrowheads="1"/>
            </p:cNvSpPr>
            <p:nvPr/>
          </p:nvSpPr>
          <p:spPr bwMode="auto">
            <a:xfrm>
              <a:off x="686" y="0"/>
              <a:ext cx="525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9701" name="Group 113"/>
            <p:cNvGrpSpPr/>
            <p:nvPr/>
          </p:nvGrpSpPr>
          <p:grpSpPr bwMode="auto">
            <a:xfrm>
              <a:off x="0" y="144"/>
              <a:ext cx="2876" cy="3288"/>
              <a:chOff x="0" y="0"/>
              <a:chExt cx="2876" cy="3288"/>
            </a:xfrm>
          </p:grpSpPr>
          <p:sp>
            <p:nvSpPr>
              <p:cNvPr id="29702" name="Text Box 114"/>
              <p:cNvSpPr txBox="1">
                <a:spLocks noChangeArrowheads="1"/>
              </p:cNvSpPr>
              <p:nvPr/>
            </p:nvSpPr>
            <p:spPr bwMode="auto">
              <a:xfrm>
                <a:off x="609" y="2704"/>
                <a:ext cx="1428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 sz="4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3" name="未知"/>
              <p:cNvSpPr>
                <a:spLocks noChangeArrowheads="1"/>
              </p:cNvSpPr>
              <p:nvPr/>
            </p:nvSpPr>
            <p:spPr bwMode="auto">
              <a:xfrm>
                <a:off x="0" y="1748"/>
                <a:ext cx="2749" cy="9"/>
              </a:xfrm>
              <a:custGeom>
                <a:avLst/>
                <a:gdLst>
                  <a:gd name="T0" fmla="*/ 0 w 2199"/>
                  <a:gd name="T1" fmla="*/ 6 h 6"/>
                  <a:gd name="T2" fmla="*/ 2199 w 2199"/>
                  <a:gd name="T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99" h="6">
                    <a:moveTo>
                      <a:pt x="0" y="6"/>
                    </a:moveTo>
                    <a:lnTo>
                      <a:pt x="2199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4" name="未知"/>
              <p:cNvSpPr>
                <a:spLocks noChangeArrowheads="1"/>
              </p:cNvSpPr>
              <p:nvPr/>
            </p:nvSpPr>
            <p:spPr bwMode="auto">
              <a:xfrm>
                <a:off x="742" y="0"/>
                <a:ext cx="2" cy="2633"/>
              </a:xfrm>
              <a:custGeom>
                <a:avLst/>
                <a:gdLst>
                  <a:gd name="T0" fmla="*/ 0 w 1"/>
                  <a:gd name="T1" fmla="*/ 1812 h 1812"/>
                  <a:gd name="T2" fmla="*/ 0 w 1"/>
                  <a:gd name="T3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812">
                    <a:moveTo>
                      <a:pt x="0" y="1812"/>
                    </a:move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5" name="Text Box 117"/>
              <p:cNvSpPr txBox="1">
                <a:spLocks noChangeArrowheads="1"/>
              </p:cNvSpPr>
              <p:nvPr/>
            </p:nvSpPr>
            <p:spPr bwMode="auto">
              <a:xfrm>
                <a:off x="304" y="1613"/>
                <a:ext cx="525" cy="6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O</a:t>
                </a:r>
                <a:endParaRPr lang="en-US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6" name="Text Box 118"/>
              <p:cNvSpPr txBox="1">
                <a:spLocks noChangeArrowheads="1"/>
              </p:cNvSpPr>
              <p:nvPr/>
            </p:nvSpPr>
            <p:spPr bwMode="auto">
              <a:xfrm>
                <a:off x="2351" y="1613"/>
                <a:ext cx="525" cy="6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29707" name="Text Box 119"/>
              <p:cNvSpPr txBox="1">
                <a:spLocks noChangeArrowheads="1"/>
              </p:cNvSpPr>
              <p:nvPr/>
            </p:nvSpPr>
            <p:spPr bwMode="auto">
              <a:xfrm>
                <a:off x="761" y="1674"/>
                <a:ext cx="525" cy="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9708" name="Text Box 120"/>
              <p:cNvSpPr txBox="1">
                <a:spLocks noChangeArrowheads="1"/>
              </p:cNvSpPr>
              <p:nvPr/>
            </p:nvSpPr>
            <p:spPr bwMode="auto">
              <a:xfrm>
                <a:off x="1429" y="1674"/>
                <a:ext cx="525" cy="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9709" name="未知"/>
              <p:cNvSpPr>
                <a:spLocks noChangeArrowheads="1"/>
              </p:cNvSpPr>
              <p:nvPr/>
            </p:nvSpPr>
            <p:spPr bwMode="auto">
              <a:xfrm>
                <a:off x="1084" y="122"/>
                <a:ext cx="7" cy="2354"/>
              </a:xfrm>
              <a:custGeom>
                <a:avLst/>
                <a:gdLst>
                  <a:gd name="T0" fmla="*/ 0 w 6"/>
                  <a:gd name="T1" fmla="*/ 0 h 1620"/>
                  <a:gd name="T2" fmla="*/ 6 w 6"/>
                  <a:gd name="T3" fmla="*/ 1620 h 1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620">
                    <a:moveTo>
                      <a:pt x="0" y="0"/>
                    </a:moveTo>
                    <a:lnTo>
                      <a:pt x="6" y="162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未知"/>
              <p:cNvSpPr/>
              <p:nvPr/>
            </p:nvSpPr>
            <p:spPr bwMode="auto">
              <a:xfrm>
                <a:off x="615" y="671"/>
                <a:ext cx="1309" cy="1854"/>
              </a:xfrm>
              <a:custGeom>
                <a:avLst/>
                <a:gdLst>
                  <a:gd name="T0" fmla="*/ 0 w 1048"/>
                  <a:gd name="T1" fmla="*/ 895 h 1276"/>
                  <a:gd name="T2" fmla="*/ 94 w 1048"/>
                  <a:gd name="T3" fmla="*/ 635 h 1276"/>
                  <a:gd name="T4" fmla="*/ 192 w 1048"/>
                  <a:gd name="T5" fmla="*/ 407 h 1276"/>
                  <a:gd name="T6" fmla="*/ 281 w 1048"/>
                  <a:gd name="T7" fmla="*/ 256 h 1276"/>
                  <a:gd name="T8" fmla="*/ 412 w 1048"/>
                  <a:gd name="T9" fmla="*/ 90 h 1276"/>
                  <a:gd name="T10" fmla="*/ 600 w 1048"/>
                  <a:gd name="T11" fmla="*/ 1 h 1276"/>
                  <a:gd name="T12" fmla="*/ 797 w 1048"/>
                  <a:gd name="T13" fmla="*/ 103 h 1276"/>
                  <a:gd name="T14" fmla="*/ 932 w 1048"/>
                  <a:gd name="T15" fmla="*/ 288 h 1276"/>
                  <a:gd name="T16" fmla="*/ 1022 w 1048"/>
                  <a:gd name="T17" fmla="*/ 458 h 1276"/>
                  <a:gd name="T18" fmla="*/ 1101 w 1048"/>
                  <a:gd name="T19" fmla="*/ 635 h 1276"/>
                  <a:gd name="T20" fmla="*/ 1205 w 1048"/>
                  <a:gd name="T21" fmla="*/ 914 h 1276"/>
                  <a:gd name="T22" fmla="*/ 1336 w 1048"/>
                  <a:gd name="T23" fmla="*/ 1370 h 1276"/>
                  <a:gd name="T24" fmla="*/ 1449 w 1048"/>
                  <a:gd name="T25" fmla="*/ 1813 h 1276"/>
                  <a:gd name="T26" fmla="*/ 1586 w 1048"/>
                  <a:gd name="T27" fmla="*/ 2434 h 1276"/>
                  <a:gd name="T28" fmla="*/ 1605 w 1048"/>
                  <a:gd name="T29" fmla="*/ 2535 h 1276"/>
                  <a:gd name="T30" fmla="*/ 1637 w 1048"/>
                  <a:gd name="T31" fmla="*/ 2694 h 127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48"/>
                  <a:gd name="T49" fmla="*/ 0 h 1276"/>
                  <a:gd name="T50" fmla="*/ 1048 w 1048"/>
                  <a:gd name="T51" fmla="*/ 1276 h 127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48" h="1276">
                    <a:moveTo>
                      <a:pt x="0" y="424"/>
                    </a:moveTo>
                    <a:cubicBezTo>
                      <a:pt x="10" y="404"/>
                      <a:pt x="39" y="340"/>
                      <a:pt x="60" y="301"/>
                    </a:cubicBezTo>
                    <a:cubicBezTo>
                      <a:pt x="81" y="262"/>
                      <a:pt x="103" y="223"/>
                      <a:pt x="123" y="193"/>
                    </a:cubicBezTo>
                    <a:cubicBezTo>
                      <a:pt x="143" y="163"/>
                      <a:pt x="156" y="146"/>
                      <a:pt x="180" y="121"/>
                    </a:cubicBezTo>
                    <a:cubicBezTo>
                      <a:pt x="204" y="96"/>
                      <a:pt x="230" y="63"/>
                      <a:pt x="264" y="43"/>
                    </a:cubicBezTo>
                    <a:cubicBezTo>
                      <a:pt x="298" y="23"/>
                      <a:pt x="343" y="0"/>
                      <a:pt x="384" y="1"/>
                    </a:cubicBezTo>
                    <a:cubicBezTo>
                      <a:pt x="425" y="2"/>
                      <a:pt x="475" y="27"/>
                      <a:pt x="510" y="49"/>
                    </a:cubicBezTo>
                    <a:cubicBezTo>
                      <a:pt x="545" y="71"/>
                      <a:pt x="573" y="108"/>
                      <a:pt x="597" y="136"/>
                    </a:cubicBezTo>
                    <a:cubicBezTo>
                      <a:pt x="621" y="164"/>
                      <a:pt x="636" y="190"/>
                      <a:pt x="654" y="217"/>
                    </a:cubicBezTo>
                    <a:cubicBezTo>
                      <a:pt x="672" y="244"/>
                      <a:pt x="686" y="265"/>
                      <a:pt x="705" y="301"/>
                    </a:cubicBezTo>
                    <a:cubicBezTo>
                      <a:pt x="724" y="337"/>
                      <a:pt x="746" y="375"/>
                      <a:pt x="771" y="433"/>
                    </a:cubicBezTo>
                    <a:cubicBezTo>
                      <a:pt x="796" y="491"/>
                      <a:pt x="829" y="578"/>
                      <a:pt x="855" y="649"/>
                    </a:cubicBezTo>
                    <a:cubicBezTo>
                      <a:pt x="881" y="720"/>
                      <a:pt x="900" y="775"/>
                      <a:pt x="927" y="859"/>
                    </a:cubicBezTo>
                    <a:cubicBezTo>
                      <a:pt x="954" y="943"/>
                      <a:pt x="998" y="1096"/>
                      <a:pt x="1015" y="1153"/>
                    </a:cubicBezTo>
                    <a:cubicBezTo>
                      <a:pt x="1032" y="1210"/>
                      <a:pt x="1022" y="1181"/>
                      <a:pt x="1027" y="1201"/>
                    </a:cubicBezTo>
                    <a:cubicBezTo>
                      <a:pt x="1032" y="1221"/>
                      <a:pt x="1044" y="1261"/>
                      <a:pt x="1048" y="1276"/>
                    </a:cubicBezTo>
                  </a:path>
                </a:pathLst>
              </a:custGeom>
              <a:noFill/>
              <a:ln w="25400">
                <a:solidFill>
                  <a:schemeClr val="accent6">
                    <a:lumMod val="75000"/>
                  </a:schemeClr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29711" name="Text Box 3"/>
          <p:cNvSpPr txBox="1">
            <a:spLocks noChangeArrowheads="1"/>
          </p:cNvSpPr>
          <p:nvPr/>
        </p:nvSpPr>
        <p:spPr bwMode="auto">
          <a:xfrm>
            <a:off x="250825" y="4316413"/>
            <a:ext cx="86423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一元二次方程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10=0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的两个根是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那么二次函数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3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轴的交点坐标是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971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524750" y="4221163"/>
          <a:ext cx="279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r:id="rId4" imgW="140335" imgH="395605" progId="Equation.KSEE3">
                  <p:embed/>
                </p:oleObj>
              </mc:Choice>
              <mc:Fallback>
                <p:oleObj r:id="rId4" imgW="140335" imgH="395605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4221163"/>
                        <a:ext cx="2794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/>
          <p:nvPr/>
        </p:nvGrpSpPr>
        <p:grpSpPr bwMode="auto">
          <a:xfrm>
            <a:off x="6372225" y="4797425"/>
            <a:ext cx="2303463" cy="606425"/>
            <a:chOff x="10035" y="7555"/>
            <a:chExt cx="3628" cy="956"/>
          </a:xfrm>
        </p:grpSpPr>
        <p:sp>
          <p:nvSpPr>
            <p:cNvPr id="29714" name="Text Box 7"/>
            <p:cNvSpPr txBox="1">
              <a:spLocks noChangeArrowheads="1"/>
            </p:cNvSpPr>
            <p:nvPr/>
          </p:nvSpPr>
          <p:spPr bwMode="auto">
            <a:xfrm>
              <a:off x="10035" y="7705"/>
              <a:ext cx="362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(-2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0)  (      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0)</a:t>
              </a:r>
            </a:p>
          </p:txBody>
        </p:sp>
        <p:graphicFrame>
          <p:nvGraphicFramePr>
            <p:cNvPr id="29715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190" y="7555"/>
            <a:ext cx="339" cy="9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26" r:id="rId6" imgW="140335" imgH="395605" progId="Equation.KSEE3">
                    <p:embed/>
                  </p:oleObj>
                </mc:Choice>
                <mc:Fallback>
                  <p:oleObj r:id="rId6" imgW="140335" imgH="395605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0" y="7555"/>
                          <a:ext cx="339" cy="9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5"/>
          <p:cNvSpPr>
            <a:spLocks noChangeArrowheads="1"/>
          </p:cNvSpPr>
          <p:nvPr/>
        </p:nvSpPr>
        <p:spPr bwMode="auto">
          <a:xfrm>
            <a:off x="179388" y="549275"/>
            <a:ext cx="85693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905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若一元二次方程              无实根，</a:t>
            </a:r>
          </a:p>
          <a:p>
            <a:pPr marL="1905"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则抛物线              的图象位于（      ）</a:t>
            </a:r>
          </a:p>
          <a:p>
            <a:pPr marL="1905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轴上方  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第一、二、三象限</a:t>
            </a:r>
          </a:p>
          <a:p>
            <a:pPr marL="1905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轴下方         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.第二、三、四象限</a:t>
            </a:r>
          </a:p>
        </p:txBody>
      </p:sp>
      <p:graphicFrame>
        <p:nvGraphicFramePr>
          <p:cNvPr id="31746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078163" y="676275"/>
          <a:ext cx="23749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r:id="rId4" imgW="969645" imgH="203835" progId="Equation.DSMT4">
                  <p:embed/>
                </p:oleObj>
              </mc:Choice>
              <mc:Fallback>
                <p:oleObj r:id="rId4" imgW="969645" imgH="203835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163" y="676275"/>
                        <a:ext cx="23749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85925" y="1268413"/>
          <a:ext cx="25304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r:id="rId6" imgW="981710" imgH="229870" progId="Equation.DSMT4">
                  <p:embed/>
                </p:oleObj>
              </mc:Choice>
              <mc:Fallback>
                <p:oleObj r:id="rId6" imgW="981710" imgH="22987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268413"/>
                        <a:ext cx="25304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16700" y="1303338"/>
            <a:ext cx="4397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77813" y="495300"/>
            <a:ext cx="8661400" cy="1211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5.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已知</a:t>
            </a:r>
            <a:r>
              <a:rPr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函数y＝(k－3)x</a:t>
            </a:r>
            <a:r>
              <a:rPr sz="2800" baseline="300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＋2x＋1的图象与x轴有交点，求k的取值范围．</a:t>
            </a:r>
          </a:p>
        </p:txBody>
      </p:sp>
      <p:sp>
        <p:nvSpPr>
          <p:cNvPr id="27650" name="文本框 1"/>
          <p:cNvSpPr txBox="1">
            <a:spLocks noChangeArrowheads="1"/>
          </p:cNvSpPr>
          <p:nvPr/>
        </p:nvSpPr>
        <p:spPr bwMode="auto">
          <a:xfrm>
            <a:off x="357188" y="1704975"/>
            <a:ext cx="850265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解：当k＝3时，函数y＝2x＋1是一次函数．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∵一次函数y＝2x＋1与x轴有一个交点，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∴k＝3；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当k≠3时，y＝(k－3)x</a:t>
            </a:r>
            <a:r>
              <a:rPr lang="zh-CN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＋2x＋1是二次函数．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∵二次函数y＝(k－3)x</a:t>
            </a:r>
            <a:r>
              <a:rPr lang="zh-CN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＋2x＋1的图象与x轴有交点，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∴Δ＝b</a:t>
            </a:r>
            <a:r>
              <a:rPr lang="zh-CN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－4ac≥0.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∵b</a:t>
            </a:r>
            <a:r>
              <a:rPr lang="zh-CN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－4ac＝2</a:t>
            </a:r>
            <a:r>
              <a:rPr lang="zh-CN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－4(k－3)＝－4k＋16，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∴－4k＋16≥0.∴k≤4且k≠3.</a:t>
            </a:r>
          </a:p>
          <a:p>
            <a:pPr>
              <a:lnSpc>
                <a:spcPct val="120000"/>
              </a:lnSpc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综上所述，k的取值范围是k≤4.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矩形 19"/>
          <p:cNvSpPr/>
          <p:nvPr/>
        </p:nvSpPr>
        <p:spPr>
          <a:xfrm>
            <a:off x="395288" y="476250"/>
            <a:ext cx="8064500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能力提升</a:t>
            </a:r>
            <a:r>
              <a:rPr lang="zh-CN" altLang="en-US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en-US" altLang="zh-CN" sz="2400" noProof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4818" name="Group 2"/>
          <p:cNvGrpSpPr/>
          <p:nvPr/>
        </p:nvGrpSpPr>
        <p:grpSpPr bwMode="auto">
          <a:xfrm>
            <a:off x="468313" y="1044575"/>
            <a:ext cx="8496300" cy="2308225"/>
            <a:chOff x="-145" y="46"/>
            <a:chExt cx="5352" cy="1454"/>
          </a:xfrm>
        </p:grpSpPr>
        <p:sp>
          <p:nvSpPr>
            <p:cNvPr id="34819" name="Text Box 3"/>
            <p:cNvSpPr txBox="1">
              <a:spLocks noChangeArrowheads="1"/>
            </p:cNvSpPr>
            <p:nvPr/>
          </p:nvSpPr>
          <p:spPr bwMode="auto">
            <a:xfrm>
              <a:off x="-145" y="46"/>
              <a:ext cx="5352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已知二次函数                的图象，利用图象回答问题：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方程                的解是什么？</a:t>
              </a:r>
              <a:endParaRPr lang="en-US" altLang="zh-CN" sz="2400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取什么值时，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&gt;0</a:t>
              </a:r>
              <a:r>
                <a:rPr lang="en-US" altLang="zh-CN" sz="2400" i="1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？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取什么值时，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&lt;0</a:t>
              </a:r>
              <a:r>
                <a:rPr lang="en-US" altLang="zh-CN" sz="2400" i="1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？</a:t>
              </a:r>
              <a:endParaRPr lang="zh-CN" altLang="en-US" sz="2400" i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34820" name="Object 4"/>
            <p:cNvGraphicFramePr>
              <a:graphicFrameLocks noChangeAspect="1"/>
            </p:cNvGraphicFramePr>
            <p:nvPr/>
          </p:nvGraphicFramePr>
          <p:xfrm>
            <a:off x="1125" y="91"/>
            <a:ext cx="1497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9" r:id="rId4" imgW="930275" imgH="229235" progId="Equations">
                    <p:embed/>
                  </p:oleObj>
                </mc:Choice>
                <mc:Fallback>
                  <p:oleObj r:id="rId4" imgW="930275" imgH="229235" progId="Equations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5" y="91"/>
                          <a:ext cx="1497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1" name="Object 5"/>
            <p:cNvGraphicFramePr>
              <a:graphicFrameLocks noChangeAspect="1"/>
            </p:cNvGraphicFramePr>
            <p:nvPr/>
          </p:nvGraphicFramePr>
          <p:xfrm>
            <a:off x="944" y="422"/>
            <a:ext cx="1512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0" r:id="rId6" imgW="916940" imgH="203835" progId="Equations">
                    <p:embed/>
                  </p:oleObj>
                </mc:Choice>
                <mc:Fallback>
                  <p:oleObj r:id="rId6" imgW="916940" imgH="203835" progId="Equations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4" y="422"/>
                          <a:ext cx="1512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2" name="组合 68"/>
          <p:cNvGrpSpPr/>
          <p:nvPr/>
        </p:nvGrpSpPr>
        <p:grpSpPr bwMode="auto">
          <a:xfrm>
            <a:off x="6372225" y="1701800"/>
            <a:ext cx="2663825" cy="3743325"/>
            <a:chOff x="6372200" y="1701191"/>
            <a:chExt cx="2664296" cy="3744033"/>
          </a:xfrm>
        </p:grpSpPr>
        <p:sp>
          <p:nvSpPr>
            <p:cNvPr id="64" name="任意多边形 63"/>
            <p:cNvSpPr/>
            <p:nvPr/>
          </p:nvSpPr>
          <p:spPr bwMode="auto">
            <a:xfrm>
              <a:off x="6700871" y="1753589"/>
              <a:ext cx="2041886" cy="3375663"/>
            </a:xfrm>
            <a:custGeom>
              <a:avLst/>
              <a:gdLst>
                <a:gd name="connsiteX0" fmla="*/ 0 w 2041742"/>
                <a:gd name="connsiteY0" fmla="*/ 0 h 3375764"/>
                <a:gd name="connsiteX1" fmla="*/ 1102290 w 2041742"/>
                <a:gd name="connsiteY1" fmla="*/ 3356975 h 3375764"/>
                <a:gd name="connsiteX2" fmla="*/ 2041742 w 2041742"/>
                <a:gd name="connsiteY2" fmla="*/ 112734 h 3375764"/>
                <a:gd name="connsiteX3" fmla="*/ 2041742 w 2041742"/>
                <a:gd name="connsiteY3" fmla="*/ 112734 h 3375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1742" h="3375764">
                  <a:moveTo>
                    <a:pt x="0" y="0"/>
                  </a:moveTo>
                  <a:cubicBezTo>
                    <a:pt x="381000" y="1669093"/>
                    <a:pt x="762000" y="3338186"/>
                    <a:pt x="1102290" y="3356975"/>
                  </a:cubicBezTo>
                  <a:cubicBezTo>
                    <a:pt x="1442580" y="3375764"/>
                    <a:pt x="2041742" y="112734"/>
                    <a:pt x="2041742" y="112734"/>
                  </a:cubicBezTo>
                  <a:lnTo>
                    <a:pt x="2041742" y="112734"/>
                  </a:lnTo>
                </a:path>
              </a:pathLst>
            </a:custGeom>
            <a:noFill/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34824" name="组合 55"/>
            <p:cNvGrpSpPr/>
            <p:nvPr/>
          </p:nvGrpSpPr>
          <p:grpSpPr bwMode="auto">
            <a:xfrm>
              <a:off x="6372200" y="1701191"/>
              <a:ext cx="2664296" cy="3744033"/>
              <a:chOff x="6372200" y="1701191"/>
              <a:chExt cx="2664296" cy="3744033"/>
            </a:xfrm>
          </p:grpSpPr>
          <p:grpSp>
            <p:nvGrpSpPr>
              <p:cNvPr id="34825" name="组合 51"/>
              <p:cNvGrpSpPr/>
              <p:nvPr/>
            </p:nvGrpSpPr>
            <p:grpSpPr bwMode="auto">
              <a:xfrm>
                <a:off x="6372200" y="1844824"/>
                <a:ext cx="2592288" cy="3600400"/>
                <a:chOff x="6372200" y="1844824"/>
                <a:chExt cx="2592288" cy="3600400"/>
              </a:xfrm>
            </p:grpSpPr>
            <p:cxnSp>
              <p:nvCxnSpPr>
                <p:cNvPr id="34826" name="直接箭头连接符 46"/>
                <p:cNvCxnSpPr>
                  <a:cxnSpLocks noChangeShapeType="1"/>
                </p:cNvCxnSpPr>
                <p:nvPr/>
              </p:nvCxnSpPr>
              <p:spPr bwMode="auto">
                <a:xfrm>
                  <a:off x="6372200" y="4725144"/>
                  <a:ext cx="2592288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827" name="直接箭头连接符 50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76256" y="1844824"/>
                  <a:ext cx="0" cy="360040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4828" name="TextBox 52"/>
              <p:cNvSpPr txBox="1">
                <a:spLocks noChangeArrowheads="1"/>
              </p:cNvSpPr>
              <p:nvPr/>
            </p:nvSpPr>
            <p:spPr bwMode="auto">
              <a:xfrm>
                <a:off x="8697942" y="4653136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x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29" name="TextBox 53"/>
              <p:cNvSpPr txBox="1">
                <a:spLocks noChangeArrowheads="1"/>
              </p:cNvSpPr>
              <p:nvPr/>
            </p:nvSpPr>
            <p:spPr bwMode="auto">
              <a:xfrm>
                <a:off x="7020521" y="1701191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y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30" name="TextBox 54"/>
              <p:cNvSpPr txBox="1">
                <a:spLocks noChangeArrowheads="1"/>
              </p:cNvSpPr>
              <p:nvPr/>
            </p:nvSpPr>
            <p:spPr bwMode="auto">
              <a:xfrm>
                <a:off x="6537702" y="4653136"/>
                <a:ext cx="4235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O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831" name="椭圆 57"/>
            <p:cNvSpPr>
              <a:spLocks noChangeArrowheads="1"/>
            </p:cNvSpPr>
            <p:nvPr/>
          </p:nvSpPr>
          <p:spPr bwMode="auto">
            <a:xfrm>
              <a:off x="8037762" y="4690714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2" name="椭圆 58"/>
            <p:cNvSpPr>
              <a:spLocks noChangeArrowheads="1"/>
            </p:cNvSpPr>
            <p:nvPr/>
          </p:nvSpPr>
          <p:spPr bwMode="auto">
            <a:xfrm>
              <a:off x="7427268" y="4678188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3" name="椭圆 59"/>
            <p:cNvSpPr>
              <a:spLocks noChangeArrowheads="1"/>
            </p:cNvSpPr>
            <p:nvPr/>
          </p:nvSpPr>
          <p:spPr bwMode="auto">
            <a:xfrm>
              <a:off x="6826152" y="2492896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4" name="TextBox 64"/>
            <p:cNvSpPr txBox="1">
              <a:spLocks noChangeArrowheads="1"/>
            </p:cNvSpPr>
            <p:nvPr/>
          </p:nvSpPr>
          <p:spPr bwMode="auto">
            <a:xfrm>
              <a:off x="7236296" y="4653136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35" name="TextBox 66"/>
            <p:cNvSpPr txBox="1">
              <a:spLocks noChangeArrowheads="1"/>
            </p:cNvSpPr>
            <p:nvPr/>
          </p:nvSpPr>
          <p:spPr bwMode="auto">
            <a:xfrm>
              <a:off x="7943850" y="4683001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36" name="TextBox 67"/>
            <p:cNvSpPr txBox="1">
              <a:spLocks noChangeArrowheads="1"/>
            </p:cNvSpPr>
            <p:nvPr/>
          </p:nvSpPr>
          <p:spPr bwMode="auto">
            <a:xfrm>
              <a:off x="6516216" y="2319263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8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755650" y="3500438"/>
            <a:ext cx="2976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=4;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55650" y="4048125"/>
            <a:ext cx="2333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&lt;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&gt;4;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55650" y="4551363"/>
            <a:ext cx="184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2&lt;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&lt;4.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950" y="2636838"/>
            <a:ext cx="1655763" cy="1200150"/>
          </a:xfrm>
          <a:prstGeom prst="rect">
            <a:avLst/>
          </a:prstGeom>
          <a:noFill/>
          <a:ln w="25400">
            <a:solidFill>
              <a:srgbClr val="FBFB00">
                <a:alpha val="53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二次函数与一元二次方程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150" y="1014413"/>
            <a:ext cx="2376488" cy="830262"/>
          </a:xfrm>
          <a:prstGeom prst="rect">
            <a:avLst/>
          </a:prstGeom>
          <a:noFill/>
          <a:ln w="25400">
            <a:solidFill>
              <a:srgbClr val="FBFB00">
                <a:alpha val="53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二次函数与一元二次方程的关系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0563" y="549275"/>
            <a:ext cx="4464050" cy="1554163"/>
          </a:xfrm>
          <a:prstGeom prst="rect">
            <a:avLst/>
          </a:prstGeom>
          <a:noFill/>
          <a:ln w="25400">
            <a:solidFill>
              <a:srgbClr val="262626">
                <a:alpha val="53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≠0)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取定值时就成了一元二次方程；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≠0),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右边换成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时就成了二次函数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8175" y="4076700"/>
            <a:ext cx="1943100" cy="1200150"/>
          </a:xfrm>
          <a:prstGeom prst="rect">
            <a:avLst/>
          </a:prstGeom>
          <a:noFill/>
          <a:ln w="25400">
            <a:solidFill>
              <a:srgbClr val="FBFB00">
                <a:alpha val="53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二次函数与一元二次方程根的情况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51500" y="2997200"/>
            <a:ext cx="1441450" cy="1200150"/>
          </a:xfrm>
          <a:prstGeom prst="rect">
            <a:avLst/>
          </a:prstGeom>
          <a:noFill/>
          <a:ln w="25400">
            <a:solidFill>
              <a:srgbClr val="262626">
                <a:alpha val="53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轴的交点个数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11638" y="5013325"/>
            <a:ext cx="1512887" cy="822325"/>
          </a:xfrm>
          <a:prstGeom prst="rect">
            <a:avLst/>
          </a:prstGeom>
          <a:noFill/>
          <a:ln w="25400">
            <a:solidFill>
              <a:srgbClr val="262626">
                <a:alpha val="53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判别式   的符号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92950" y="5013325"/>
            <a:ext cx="1727200" cy="830263"/>
          </a:xfrm>
          <a:prstGeom prst="rect">
            <a:avLst/>
          </a:prstGeom>
          <a:noFill/>
          <a:ln w="25400">
            <a:solidFill>
              <a:srgbClr val="262626">
                <a:alpha val="53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一元二次方程根的情况</a:t>
            </a:r>
          </a:p>
        </p:txBody>
      </p:sp>
      <p:sp>
        <p:nvSpPr>
          <p:cNvPr id="10" name="丁字箭头 9"/>
          <p:cNvSpPr/>
          <p:nvPr/>
        </p:nvSpPr>
        <p:spPr bwMode="auto">
          <a:xfrm>
            <a:off x="6011863" y="4365625"/>
            <a:ext cx="720725" cy="1223963"/>
          </a:xfrm>
          <a:prstGeom prst="leftRightUpArrow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1" name="左大括号 10"/>
          <p:cNvSpPr/>
          <p:nvPr/>
        </p:nvSpPr>
        <p:spPr bwMode="auto">
          <a:xfrm>
            <a:off x="1763713" y="1484313"/>
            <a:ext cx="144462" cy="3313112"/>
          </a:xfrm>
          <a:prstGeom prst="leftBrace">
            <a:avLst>
              <a:gd name="adj1" fmla="val 7220"/>
              <a:gd name="adj2" fmla="val 50000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5" name="文本框 1"/>
          <p:cNvSpPr txBox="1">
            <a:spLocks noChangeArrowheads="1"/>
          </p:cNvSpPr>
          <p:nvPr/>
        </p:nvSpPr>
        <p:spPr bwMode="auto">
          <a:xfrm>
            <a:off x="5165725" y="5103813"/>
            <a:ext cx="466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bldLvl="0" animBg="1"/>
      <p:bldP spid="6" grpId="0" animBg="1"/>
      <p:bldP spid="7" grpId="0" animBg="1"/>
      <p:bldP spid="8" grpId="0" bldLvl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3074"/>
          <p:cNvSpPr>
            <a:spLocks noGrp="1"/>
          </p:cNvSpPr>
          <p:nvPr/>
        </p:nvSpPr>
        <p:spPr>
          <a:xfrm>
            <a:off x="282575" y="1290638"/>
            <a:ext cx="8721725" cy="51450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）一次函数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的图象与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轴的交点为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    ， 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),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一元一次方程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的根为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________.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）一次函数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的图象与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轴的交点为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    ， 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),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一元一次方程－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的根为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_______.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800" noProof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一次函数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的图象与x轴的交点与一元一次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方程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＝0的根有什么关系？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一次函数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的图象与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轴的交点的横坐标就是一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元一次方程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＝0的根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-12700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7" name="圆角矩形 31"/>
          <p:cNvSpPr>
            <a:spLocks noChangeArrowheads="1"/>
          </p:cNvSpPr>
          <p:nvPr/>
        </p:nvSpPr>
        <p:spPr bwMode="auto">
          <a:xfrm>
            <a:off x="506413" y="701675"/>
            <a:ext cx="1668462" cy="5254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  <p:sp>
        <p:nvSpPr>
          <p:cNvPr id="3076" name="文本框 3075"/>
          <p:cNvSpPr txBox="1"/>
          <p:nvPr/>
        </p:nvSpPr>
        <p:spPr>
          <a:xfrm>
            <a:off x="7154863" y="1422400"/>
            <a:ext cx="10731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－</a:t>
            </a:r>
            <a:r>
              <a:rPr lang="en-US" altLang="zh-CN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2  0</a:t>
            </a:r>
            <a:endParaRPr lang="en-US" altLang="zh-CN" sz="28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7" name="文本框 3076"/>
          <p:cNvSpPr txBox="1"/>
          <p:nvPr/>
        </p:nvSpPr>
        <p:spPr>
          <a:xfrm>
            <a:off x="5995988" y="2049463"/>
            <a:ext cx="8270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－</a:t>
            </a:r>
            <a:r>
              <a:rPr lang="en-US" altLang="zh-CN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endParaRPr lang="en-US" altLang="zh-CN" sz="28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8" name="文本框 3077"/>
          <p:cNvSpPr txBox="1"/>
          <p:nvPr/>
        </p:nvSpPr>
        <p:spPr>
          <a:xfrm>
            <a:off x="7978775" y="2724150"/>
            <a:ext cx="8048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2   0</a:t>
            </a:r>
            <a:endParaRPr lang="en-US" altLang="zh-CN" sz="28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9" name="文本框 3078"/>
          <p:cNvSpPr txBox="1"/>
          <p:nvPr/>
        </p:nvSpPr>
        <p:spPr>
          <a:xfrm>
            <a:off x="6651625" y="3241675"/>
            <a:ext cx="5762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endParaRPr lang="en-US" altLang="zh-CN" sz="28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17613" y="2424113"/>
            <a:ext cx="6230937" cy="944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那么二次函数与一元二次方程有什么关系呢，接下来我们一起探讨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en-US" altLang="zh-CN" sz="28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bldLvl="0"/>
      <p:bldP spid="3076" grpId="0"/>
      <p:bldP spid="3076" grpId="1"/>
      <p:bldP spid="3077" grpId="0"/>
      <p:bldP spid="3077" grpId="1"/>
      <p:bldP spid="3078" grpId="0"/>
      <p:bldP spid="3078" grpId="1"/>
      <p:bldP spid="3079" grpId="0"/>
      <p:bldP spid="3079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325438" y="246063"/>
            <a:ext cx="8054975" cy="901700"/>
            <a:chOff x="0" y="0"/>
            <a:chExt cx="12685" cy="1418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1808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一元二次方程的根与二次函数图象的关系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83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7176" name="圆角矩形 31"/>
          <p:cNvSpPr>
            <a:spLocks noChangeArrowheads="1"/>
          </p:cNvSpPr>
          <p:nvPr/>
        </p:nvSpPr>
        <p:spPr bwMode="auto">
          <a:xfrm>
            <a:off x="441325" y="1230313"/>
            <a:ext cx="1487488" cy="5635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sp>
        <p:nvSpPr>
          <p:cNvPr id="7177" name="文本框 5154"/>
          <p:cNvSpPr txBox="1">
            <a:spLocks noChangeArrowheads="1"/>
          </p:cNvSpPr>
          <p:nvPr/>
        </p:nvSpPr>
        <p:spPr bwMode="auto">
          <a:xfrm>
            <a:off x="319088" y="1793875"/>
            <a:ext cx="85058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画出二次函数                         的图象，你能从图象中看出它与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轴的交点吗？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5123" name="组合 5122"/>
          <p:cNvGrpSpPr>
            <a:grpSpLocks noChangeAspect="1"/>
          </p:cNvGrpSpPr>
          <p:nvPr/>
        </p:nvGrpSpPr>
        <p:grpSpPr bwMode="auto">
          <a:xfrm>
            <a:off x="325438" y="3109913"/>
            <a:ext cx="3810000" cy="3319462"/>
            <a:chOff x="0" y="0"/>
            <a:chExt cx="3363" cy="3339"/>
          </a:xfrm>
        </p:grpSpPr>
        <p:pic>
          <p:nvPicPr>
            <p:cNvPr id="7179" name="图片 5123" descr="23"/>
            <p:cNvPicPr>
              <a:picLocks noChangeAspect="1" noChangeArrowheads="1"/>
            </p:cNvPicPr>
            <p:nvPr/>
          </p:nvPicPr>
          <p:blipFill>
            <a:blip r:embed="rId3" cstate="email">
              <a:lum bright="-40000" contrast="48000"/>
            </a:blip>
            <a:srcRect/>
            <a:stretch>
              <a:fillRect/>
            </a:stretch>
          </p:blipFill>
          <p:spPr bwMode="auto">
            <a:xfrm>
              <a:off x="0" y="0"/>
              <a:ext cx="3363" cy="33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bevel/>
            </a:ln>
          </p:spPr>
        </p:pic>
        <p:pic>
          <p:nvPicPr>
            <p:cNvPr id="7180" name="图片 5124" descr="2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" y="1185"/>
              <a:ext cx="1537" cy="1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图片 512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52" y="1451"/>
              <a:ext cx="385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2" name="图片 512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0" y="1462"/>
              <a:ext cx="367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183" name="对象 5155"/>
          <p:cNvGraphicFramePr>
            <a:graphicFrameLocks noChangeAspect="1"/>
          </p:cNvGraphicFramePr>
          <p:nvPr/>
        </p:nvGraphicFramePr>
        <p:xfrm>
          <a:off x="3603625" y="1866900"/>
          <a:ext cx="22717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r:id="rId6" imgW="927100" imgH="228600" progId="Equation.DSMT4">
                  <p:embed/>
                </p:oleObj>
              </mc:Choice>
              <mc:Fallback>
                <p:oleObj r:id="rId6" imgW="927100" imgH="228600" progId="Equation.DSMT4">
                  <p:embed/>
                  <p:pic>
                    <p:nvPicPr>
                      <p:cNvPr id="0" name="对象 5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1866900"/>
                        <a:ext cx="22717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文本框 5162"/>
          <p:cNvSpPr txBox="1">
            <a:spLocks noChangeArrowheads="1"/>
          </p:cNvSpPr>
          <p:nvPr/>
        </p:nvSpPr>
        <p:spPr bwMode="auto">
          <a:xfrm>
            <a:off x="6232525" y="2684463"/>
            <a:ext cx="1868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>
              <a:latin typeface="Garamond" panose="02020404030301010803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499100" y="3625850"/>
            <a:ext cx="210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(-1,0)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(3,0)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68400" y="4914900"/>
            <a:ext cx="981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(-1,0)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144838" y="4914900"/>
            <a:ext cx="863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(3,0)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250825" y="979488"/>
            <a:ext cx="8820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与一元二次方程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-3=0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又怎样的关系？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76238" y="2632075"/>
            <a:ext cx="839152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-3=0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，也就是说，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=-1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是一元二次方程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-3=0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的一个根；</a:t>
            </a:r>
          </a:p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同理，当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，即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-3=0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，也就是说，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=3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是一元二次方程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-3=0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的一个根；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圆角矩形 31"/>
          <p:cNvSpPr>
            <a:spLocks noChangeArrowheads="1"/>
          </p:cNvSpPr>
          <p:nvPr/>
        </p:nvSpPr>
        <p:spPr bwMode="auto">
          <a:xfrm>
            <a:off x="396875" y="993775"/>
            <a:ext cx="1693863" cy="5175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5138" y="2079625"/>
            <a:ext cx="8188325" cy="2030413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   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一般地,如果二次函数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y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+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bx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+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c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的图象与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轴有两个交点(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,0)、(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,0 )那么一元二次方程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+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bx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+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c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有两个不相等的实数根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、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en-US" altLang="zh-CN" sz="2800" baseline="-25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.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35"/>
          <p:cNvGrpSpPr/>
          <p:nvPr/>
        </p:nvGrpSpPr>
        <p:grpSpPr bwMode="auto">
          <a:xfrm>
            <a:off x="3990975" y="3573463"/>
            <a:ext cx="5153025" cy="2627312"/>
            <a:chOff x="2946996" y="2978994"/>
            <a:chExt cx="5153396" cy="2627808"/>
          </a:xfrm>
        </p:grpSpPr>
        <p:sp>
          <p:nvSpPr>
            <p:cNvPr id="11266" name="平面几何--抛物线1"/>
            <p:cNvSpPr>
              <a:spLocks noChangeArrowheads="1"/>
            </p:cNvSpPr>
            <p:nvPr/>
          </p:nvSpPr>
          <p:spPr bwMode="auto">
            <a:xfrm>
              <a:off x="4559474" y="3022004"/>
              <a:ext cx="1222375" cy="1412875"/>
            </a:xfrm>
            <a:custGeom>
              <a:avLst/>
              <a:gdLst>
                <a:gd name="T0" fmla="*/ 15 w 1265"/>
                <a:gd name="T1" fmla="*/ 94 h 1998"/>
                <a:gd name="T2" fmla="*/ 45 w 1265"/>
                <a:gd name="T3" fmla="*/ 274 h 1998"/>
                <a:gd name="T4" fmla="*/ 75 w 1265"/>
                <a:gd name="T5" fmla="*/ 446 h 1998"/>
                <a:gd name="T6" fmla="*/ 105 w 1265"/>
                <a:gd name="T7" fmla="*/ 608 h 1998"/>
                <a:gd name="T8" fmla="*/ 135 w 1265"/>
                <a:gd name="T9" fmla="*/ 762 h 1998"/>
                <a:gd name="T10" fmla="*/ 165 w 1265"/>
                <a:gd name="T11" fmla="*/ 907 h 1998"/>
                <a:gd name="T12" fmla="*/ 195 w 1265"/>
                <a:gd name="T13" fmla="*/ 1042 h 1998"/>
                <a:gd name="T14" fmla="*/ 225 w 1265"/>
                <a:gd name="T15" fmla="*/ 1169 h 1998"/>
                <a:gd name="T16" fmla="*/ 255 w 1265"/>
                <a:gd name="T17" fmla="*/ 1286 h 1998"/>
                <a:gd name="T18" fmla="*/ 285 w 1265"/>
                <a:gd name="T19" fmla="*/ 1395 h 1998"/>
                <a:gd name="T20" fmla="*/ 315 w 1265"/>
                <a:gd name="T21" fmla="*/ 1495 h 1998"/>
                <a:gd name="T22" fmla="*/ 345 w 1265"/>
                <a:gd name="T23" fmla="*/ 1585 h 1998"/>
                <a:gd name="T24" fmla="*/ 375 w 1265"/>
                <a:gd name="T25" fmla="*/ 1667 h 1998"/>
                <a:gd name="T26" fmla="*/ 405 w 1265"/>
                <a:gd name="T27" fmla="*/ 1739 h 1998"/>
                <a:gd name="T28" fmla="*/ 435 w 1265"/>
                <a:gd name="T29" fmla="*/ 1803 h 1998"/>
                <a:gd name="T30" fmla="*/ 465 w 1265"/>
                <a:gd name="T31" fmla="*/ 1858 h 1998"/>
                <a:gd name="T32" fmla="*/ 495 w 1265"/>
                <a:gd name="T33" fmla="*/ 1903 h 1998"/>
                <a:gd name="T34" fmla="*/ 525 w 1265"/>
                <a:gd name="T35" fmla="*/ 1940 h 1998"/>
                <a:gd name="T36" fmla="*/ 555 w 1265"/>
                <a:gd name="T37" fmla="*/ 1967 h 1998"/>
                <a:gd name="T38" fmla="*/ 585 w 1265"/>
                <a:gd name="T39" fmla="*/ 1986 h 1998"/>
                <a:gd name="T40" fmla="*/ 615 w 1265"/>
                <a:gd name="T41" fmla="*/ 1996 h 1998"/>
                <a:gd name="T42" fmla="*/ 645 w 1265"/>
                <a:gd name="T43" fmla="*/ 1996 h 1998"/>
                <a:gd name="T44" fmla="*/ 675 w 1265"/>
                <a:gd name="T45" fmla="*/ 1988 h 1998"/>
                <a:gd name="T46" fmla="*/ 705 w 1265"/>
                <a:gd name="T47" fmla="*/ 1970 h 1998"/>
                <a:gd name="T48" fmla="*/ 735 w 1265"/>
                <a:gd name="T49" fmla="*/ 1944 h 1998"/>
                <a:gd name="T50" fmla="*/ 765 w 1265"/>
                <a:gd name="T51" fmla="*/ 1909 h 1998"/>
                <a:gd name="T52" fmla="*/ 795 w 1265"/>
                <a:gd name="T53" fmla="*/ 1864 h 1998"/>
                <a:gd name="T54" fmla="*/ 825 w 1265"/>
                <a:gd name="T55" fmla="*/ 1811 h 1998"/>
                <a:gd name="T56" fmla="*/ 855 w 1265"/>
                <a:gd name="T57" fmla="*/ 1748 h 1998"/>
                <a:gd name="T58" fmla="*/ 885 w 1265"/>
                <a:gd name="T59" fmla="*/ 1677 h 1998"/>
                <a:gd name="T60" fmla="*/ 915 w 1265"/>
                <a:gd name="T61" fmla="*/ 1597 h 1998"/>
                <a:gd name="T62" fmla="*/ 945 w 1265"/>
                <a:gd name="T63" fmla="*/ 1507 h 1998"/>
                <a:gd name="T64" fmla="*/ 975 w 1265"/>
                <a:gd name="T65" fmla="*/ 1409 h 1998"/>
                <a:gd name="T66" fmla="*/ 1005 w 1265"/>
                <a:gd name="T67" fmla="*/ 1301 h 1998"/>
                <a:gd name="T68" fmla="*/ 1035 w 1265"/>
                <a:gd name="T69" fmla="*/ 1185 h 1998"/>
                <a:gd name="T70" fmla="*/ 1065 w 1265"/>
                <a:gd name="T71" fmla="*/ 1060 h 1998"/>
                <a:gd name="T72" fmla="*/ 1095 w 1265"/>
                <a:gd name="T73" fmla="*/ 925 h 1998"/>
                <a:gd name="T74" fmla="*/ 1125 w 1265"/>
                <a:gd name="T75" fmla="*/ 782 h 1998"/>
                <a:gd name="T76" fmla="*/ 1155 w 1265"/>
                <a:gd name="T77" fmla="*/ 629 h 1998"/>
                <a:gd name="T78" fmla="*/ 1185 w 1265"/>
                <a:gd name="T79" fmla="*/ 468 h 1998"/>
                <a:gd name="T80" fmla="*/ 1215 w 1265"/>
                <a:gd name="T81" fmla="*/ 298 h 1998"/>
                <a:gd name="T82" fmla="*/ 1245 w 1265"/>
                <a:gd name="T83" fmla="*/ 118 h 1998"/>
                <a:gd name="T84" fmla="*/ 1264 w 1265"/>
                <a:gd name="T85" fmla="*/ 0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7" name="平面几何--抛物线1"/>
            <p:cNvSpPr>
              <a:spLocks noChangeArrowheads="1"/>
            </p:cNvSpPr>
            <p:nvPr/>
          </p:nvSpPr>
          <p:spPr bwMode="auto">
            <a:xfrm>
              <a:off x="5389140" y="3225502"/>
              <a:ext cx="1208088" cy="1412875"/>
            </a:xfrm>
            <a:custGeom>
              <a:avLst/>
              <a:gdLst>
                <a:gd name="T0" fmla="*/ 15 w 1265"/>
                <a:gd name="T1" fmla="*/ 94 h 1998"/>
                <a:gd name="T2" fmla="*/ 45 w 1265"/>
                <a:gd name="T3" fmla="*/ 274 h 1998"/>
                <a:gd name="T4" fmla="*/ 75 w 1265"/>
                <a:gd name="T5" fmla="*/ 446 h 1998"/>
                <a:gd name="T6" fmla="*/ 105 w 1265"/>
                <a:gd name="T7" fmla="*/ 608 h 1998"/>
                <a:gd name="T8" fmla="*/ 135 w 1265"/>
                <a:gd name="T9" fmla="*/ 762 h 1998"/>
                <a:gd name="T10" fmla="*/ 165 w 1265"/>
                <a:gd name="T11" fmla="*/ 907 h 1998"/>
                <a:gd name="T12" fmla="*/ 195 w 1265"/>
                <a:gd name="T13" fmla="*/ 1042 h 1998"/>
                <a:gd name="T14" fmla="*/ 225 w 1265"/>
                <a:gd name="T15" fmla="*/ 1169 h 1998"/>
                <a:gd name="T16" fmla="*/ 255 w 1265"/>
                <a:gd name="T17" fmla="*/ 1286 h 1998"/>
                <a:gd name="T18" fmla="*/ 285 w 1265"/>
                <a:gd name="T19" fmla="*/ 1395 h 1998"/>
                <a:gd name="T20" fmla="*/ 315 w 1265"/>
                <a:gd name="T21" fmla="*/ 1495 h 1998"/>
                <a:gd name="T22" fmla="*/ 345 w 1265"/>
                <a:gd name="T23" fmla="*/ 1585 h 1998"/>
                <a:gd name="T24" fmla="*/ 375 w 1265"/>
                <a:gd name="T25" fmla="*/ 1667 h 1998"/>
                <a:gd name="T26" fmla="*/ 405 w 1265"/>
                <a:gd name="T27" fmla="*/ 1739 h 1998"/>
                <a:gd name="T28" fmla="*/ 435 w 1265"/>
                <a:gd name="T29" fmla="*/ 1803 h 1998"/>
                <a:gd name="T30" fmla="*/ 465 w 1265"/>
                <a:gd name="T31" fmla="*/ 1858 h 1998"/>
                <a:gd name="T32" fmla="*/ 495 w 1265"/>
                <a:gd name="T33" fmla="*/ 1903 h 1998"/>
                <a:gd name="T34" fmla="*/ 525 w 1265"/>
                <a:gd name="T35" fmla="*/ 1940 h 1998"/>
                <a:gd name="T36" fmla="*/ 555 w 1265"/>
                <a:gd name="T37" fmla="*/ 1967 h 1998"/>
                <a:gd name="T38" fmla="*/ 585 w 1265"/>
                <a:gd name="T39" fmla="*/ 1986 h 1998"/>
                <a:gd name="T40" fmla="*/ 615 w 1265"/>
                <a:gd name="T41" fmla="*/ 1996 h 1998"/>
                <a:gd name="T42" fmla="*/ 645 w 1265"/>
                <a:gd name="T43" fmla="*/ 1996 h 1998"/>
                <a:gd name="T44" fmla="*/ 675 w 1265"/>
                <a:gd name="T45" fmla="*/ 1988 h 1998"/>
                <a:gd name="T46" fmla="*/ 705 w 1265"/>
                <a:gd name="T47" fmla="*/ 1970 h 1998"/>
                <a:gd name="T48" fmla="*/ 735 w 1265"/>
                <a:gd name="T49" fmla="*/ 1944 h 1998"/>
                <a:gd name="T50" fmla="*/ 765 w 1265"/>
                <a:gd name="T51" fmla="*/ 1909 h 1998"/>
                <a:gd name="T52" fmla="*/ 795 w 1265"/>
                <a:gd name="T53" fmla="*/ 1864 h 1998"/>
                <a:gd name="T54" fmla="*/ 825 w 1265"/>
                <a:gd name="T55" fmla="*/ 1811 h 1998"/>
                <a:gd name="T56" fmla="*/ 855 w 1265"/>
                <a:gd name="T57" fmla="*/ 1748 h 1998"/>
                <a:gd name="T58" fmla="*/ 885 w 1265"/>
                <a:gd name="T59" fmla="*/ 1677 h 1998"/>
                <a:gd name="T60" fmla="*/ 915 w 1265"/>
                <a:gd name="T61" fmla="*/ 1597 h 1998"/>
                <a:gd name="T62" fmla="*/ 945 w 1265"/>
                <a:gd name="T63" fmla="*/ 1507 h 1998"/>
                <a:gd name="T64" fmla="*/ 975 w 1265"/>
                <a:gd name="T65" fmla="*/ 1409 h 1998"/>
                <a:gd name="T66" fmla="*/ 1005 w 1265"/>
                <a:gd name="T67" fmla="*/ 1301 h 1998"/>
                <a:gd name="T68" fmla="*/ 1035 w 1265"/>
                <a:gd name="T69" fmla="*/ 1185 h 1998"/>
                <a:gd name="T70" fmla="*/ 1065 w 1265"/>
                <a:gd name="T71" fmla="*/ 1060 h 1998"/>
                <a:gd name="T72" fmla="*/ 1095 w 1265"/>
                <a:gd name="T73" fmla="*/ 925 h 1998"/>
                <a:gd name="T74" fmla="*/ 1125 w 1265"/>
                <a:gd name="T75" fmla="*/ 782 h 1998"/>
                <a:gd name="T76" fmla="*/ 1155 w 1265"/>
                <a:gd name="T77" fmla="*/ 629 h 1998"/>
                <a:gd name="T78" fmla="*/ 1185 w 1265"/>
                <a:gd name="T79" fmla="*/ 468 h 1998"/>
                <a:gd name="T80" fmla="*/ 1215 w 1265"/>
                <a:gd name="T81" fmla="*/ 298 h 1998"/>
                <a:gd name="T82" fmla="*/ 1245 w 1265"/>
                <a:gd name="T83" fmla="*/ 118 h 1998"/>
                <a:gd name="T84" fmla="*/ 1264 w 1265"/>
                <a:gd name="T85" fmla="*/ 0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平面几何--抛物线1"/>
            <p:cNvSpPr>
              <a:spLocks noChangeArrowheads="1"/>
            </p:cNvSpPr>
            <p:nvPr/>
          </p:nvSpPr>
          <p:spPr bwMode="auto">
            <a:xfrm>
              <a:off x="4245664" y="3979308"/>
              <a:ext cx="1206587" cy="1413142"/>
            </a:xfrm>
            <a:custGeom>
              <a:avLst/>
              <a:gdLst/>
              <a:ahLst/>
              <a:cxnLst>
                <a:cxn ang="0">
                  <a:pos x="15" y="94"/>
                </a:cxn>
                <a:cxn ang="0">
                  <a:pos x="45" y="274"/>
                </a:cxn>
                <a:cxn ang="0">
                  <a:pos x="75" y="446"/>
                </a:cxn>
                <a:cxn ang="0">
                  <a:pos x="105" y="608"/>
                </a:cxn>
                <a:cxn ang="0">
                  <a:pos x="135" y="762"/>
                </a:cxn>
                <a:cxn ang="0">
                  <a:pos x="165" y="907"/>
                </a:cxn>
                <a:cxn ang="0">
                  <a:pos x="195" y="1042"/>
                </a:cxn>
                <a:cxn ang="0">
                  <a:pos x="225" y="1169"/>
                </a:cxn>
                <a:cxn ang="0">
                  <a:pos x="255" y="1286"/>
                </a:cxn>
                <a:cxn ang="0">
                  <a:pos x="285" y="1395"/>
                </a:cxn>
                <a:cxn ang="0">
                  <a:pos x="315" y="1495"/>
                </a:cxn>
                <a:cxn ang="0">
                  <a:pos x="345" y="1585"/>
                </a:cxn>
                <a:cxn ang="0">
                  <a:pos x="375" y="1667"/>
                </a:cxn>
                <a:cxn ang="0">
                  <a:pos x="405" y="1739"/>
                </a:cxn>
                <a:cxn ang="0">
                  <a:pos x="435" y="1803"/>
                </a:cxn>
                <a:cxn ang="0">
                  <a:pos x="465" y="1858"/>
                </a:cxn>
                <a:cxn ang="0">
                  <a:pos x="495" y="1903"/>
                </a:cxn>
                <a:cxn ang="0">
                  <a:pos x="525" y="1940"/>
                </a:cxn>
                <a:cxn ang="0">
                  <a:pos x="555" y="1967"/>
                </a:cxn>
                <a:cxn ang="0">
                  <a:pos x="585" y="1986"/>
                </a:cxn>
                <a:cxn ang="0">
                  <a:pos x="615" y="1996"/>
                </a:cxn>
                <a:cxn ang="0">
                  <a:pos x="645" y="1996"/>
                </a:cxn>
                <a:cxn ang="0">
                  <a:pos x="675" y="1988"/>
                </a:cxn>
                <a:cxn ang="0">
                  <a:pos x="705" y="1970"/>
                </a:cxn>
                <a:cxn ang="0">
                  <a:pos x="735" y="1944"/>
                </a:cxn>
                <a:cxn ang="0">
                  <a:pos x="765" y="1909"/>
                </a:cxn>
                <a:cxn ang="0">
                  <a:pos x="795" y="1864"/>
                </a:cxn>
                <a:cxn ang="0">
                  <a:pos x="825" y="1811"/>
                </a:cxn>
                <a:cxn ang="0">
                  <a:pos x="855" y="1748"/>
                </a:cxn>
                <a:cxn ang="0">
                  <a:pos x="885" y="1677"/>
                </a:cxn>
                <a:cxn ang="0">
                  <a:pos x="915" y="1597"/>
                </a:cxn>
                <a:cxn ang="0">
                  <a:pos x="945" y="1507"/>
                </a:cxn>
                <a:cxn ang="0">
                  <a:pos x="975" y="1409"/>
                </a:cxn>
                <a:cxn ang="0">
                  <a:pos x="1005" y="1301"/>
                </a:cxn>
                <a:cxn ang="0">
                  <a:pos x="1035" y="1185"/>
                </a:cxn>
                <a:cxn ang="0">
                  <a:pos x="1065" y="1060"/>
                </a:cxn>
                <a:cxn ang="0">
                  <a:pos x="1095" y="925"/>
                </a:cxn>
                <a:cxn ang="0">
                  <a:pos x="1125" y="782"/>
                </a:cxn>
                <a:cxn ang="0">
                  <a:pos x="1155" y="629"/>
                </a:cxn>
                <a:cxn ang="0">
                  <a:pos x="1185" y="468"/>
                </a:cxn>
                <a:cxn ang="0">
                  <a:pos x="1215" y="298"/>
                </a:cxn>
                <a:cxn ang="0">
                  <a:pos x="1245" y="118"/>
                </a:cxn>
                <a:cxn ang="0">
                  <a:pos x="1264" y="0"/>
                </a:cxn>
              </a:cxnLst>
              <a:rect l="0" t="0" r="r" b="b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25400">
              <a:solidFill>
                <a:schemeClr val="accent2">
                  <a:lumMod val="50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269" name="Group 31"/>
            <p:cNvGrpSpPr/>
            <p:nvPr/>
          </p:nvGrpSpPr>
          <p:grpSpPr bwMode="auto">
            <a:xfrm>
              <a:off x="3531269" y="2996952"/>
              <a:ext cx="3128963" cy="2609850"/>
              <a:chOff x="0" y="0"/>
              <a:chExt cx="1971" cy="1644"/>
            </a:xfrm>
          </p:grpSpPr>
          <p:sp>
            <p:nvSpPr>
              <p:cNvPr id="11270" name="Text Box 50"/>
              <p:cNvSpPr txBox="1">
                <a:spLocks noChangeArrowheads="1"/>
              </p:cNvSpPr>
              <p:nvPr/>
            </p:nvSpPr>
            <p:spPr bwMode="auto">
              <a:xfrm>
                <a:off x="1059" y="982"/>
                <a:ext cx="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71" name="d82Line 2"/>
              <p:cNvSpPr>
                <a:spLocks noChangeShapeType="1"/>
              </p:cNvSpPr>
              <p:nvPr/>
            </p:nvSpPr>
            <p:spPr bwMode="auto">
              <a:xfrm>
                <a:off x="0" y="1038"/>
                <a:ext cx="194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2" name="d82Line 3"/>
              <p:cNvSpPr>
                <a:spLocks noChangeShapeType="1"/>
              </p:cNvSpPr>
              <p:nvPr/>
            </p:nvSpPr>
            <p:spPr bwMode="auto">
              <a:xfrm flipV="1">
                <a:off x="943" y="54"/>
                <a:ext cx="0" cy="159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3" name="d82Line 4"/>
              <p:cNvSpPr>
                <a:spLocks noChangeShapeType="1"/>
              </p:cNvSpPr>
              <p:nvPr/>
            </p:nvSpPr>
            <p:spPr bwMode="auto">
              <a:xfrm flipV="1">
                <a:off x="1122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4" name="d82Line 5"/>
              <p:cNvSpPr>
                <a:spLocks noChangeShapeType="1"/>
              </p:cNvSpPr>
              <p:nvPr/>
            </p:nvSpPr>
            <p:spPr bwMode="auto">
              <a:xfrm flipV="1">
                <a:off x="1348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5" name="d82Line 6"/>
              <p:cNvSpPr>
                <a:spLocks noChangeShapeType="1"/>
              </p:cNvSpPr>
              <p:nvPr/>
            </p:nvSpPr>
            <p:spPr bwMode="auto">
              <a:xfrm flipV="1">
                <a:off x="1551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6" name="d82Line 7"/>
              <p:cNvSpPr>
                <a:spLocks noChangeShapeType="1"/>
              </p:cNvSpPr>
              <p:nvPr/>
            </p:nvSpPr>
            <p:spPr bwMode="auto">
              <a:xfrm flipV="1">
                <a:off x="1754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7" name="d82Line 10"/>
              <p:cNvSpPr>
                <a:spLocks noChangeShapeType="1"/>
              </p:cNvSpPr>
              <p:nvPr/>
            </p:nvSpPr>
            <p:spPr bwMode="auto">
              <a:xfrm flipV="1">
                <a:off x="740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8" name="d82Line 11"/>
              <p:cNvSpPr>
                <a:spLocks noChangeShapeType="1"/>
              </p:cNvSpPr>
              <p:nvPr/>
            </p:nvSpPr>
            <p:spPr bwMode="auto">
              <a:xfrm flipV="1">
                <a:off x="538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9" name="d82Line 12"/>
              <p:cNvSpPr>
                <a:spLocks noChangeShapeType="1"/>
              </p:cNvSpPr>
              <p:nvPr/>
            </p:nvSpPr>
            <p:spPr bwMode="auto">
              <a:xfrm flipV="1">
                <a:off x="335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0" name="d82Line 14"/>
              <p:cNvSpPr>
                <a:spLocks noChangeShapeType="1"/>
              </p:cNvSpPr>
              <p:nvPr/>
            </p:nvSpPr>
            <p:spPr bwMode="auto">
              <a:xfrm flipV="1">
                <a:off x="132" y="997"/>
                <a:ext cx="0" cy="3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1" name="d82Line 17"/>
              <p:cNvSpPr>
                <a:spLocks noChangeShapeType="1"/>
              </p:cNvSpPr>
              <p:nvPr/>
            </p:nvSpPr>
            <p:spPr bwMode="auto">
              <a:xfrm>
                <a:off x="943" y="477"/>
                <a:ext cx="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2" name="d82Line 19"/>
              <p:cNvSpPr>
                <a:spLocks noChangeShapeType="1"/>
              </p:cNvSpPr>
              <p:nvPr/>
            </p:nvSpPr>
            <p:spPr bwMode="auto">
              <a:xfrm>
                <a:off x="943" y="303"/>
                <a:ext cx="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3" name="d82Line 22"/>
              <p:cNvSpPr>
                <a:spLocks noChangeShapeType="1"/>
              </p:cNvSpPr>
              <p:nvPr/>
            </p:nvSpPr>
            <p:spPr bwMode="auto">
              <a:xfrm>
                <a:off x="943" y="848"/>
                <a:ext cx="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4" name="d82Line 23"/>
              <p:cNvSpPr>
                <a:spLocks noChangeShapeType="1"/>
              </p:cNvSpPr>
              <p:nvPr/>
            </p:nvSpPr>
            <p:spPr bwMode="auto">
              <a:xfrm>
                <a:off x="943" y="1030"/>
                <a:ext cx="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5" name="d82Line 25"/>
              <p:cNvSpPr>
                <a:spLocks noChangeShapeType="1"/>
              </p:cNvSpPr>
              <p:nvPr/>
            </p:nvSpPr>
            <p:spPr bwMode="auto">
              <a:xfrm>
                <a:off x="943" y="675"/>
                <a:ext cx="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6" name="d82WordArt 2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80" y="1078"/>
                <a:ext cx="91" cy="7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2400" b="1" i="1" kern="1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Times New Roman" panose="02020603050405020304"/>
                    <a:cs typeface="Times New Roman" panose="02020603050405020304"/>
                  </a:rPr>
                  <a:t>x</a:t>
                </a:r>
                <a:endParaRPr lang="zh-CN" altLang="en-US" sz="2400" b="1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endParaRPr>
              </a:p>
            </p:txBody>
          </p:sp>
          <p:sp>
            <p:nvSpPr>
              <p:cNvPr id="11287" name="d82WordArt 29"/>
              <p:cNvSpPr>
                <a:spLocks noChangeArrowheads="1" noChangeShapeType="1" noTextEdit="1"/>
              </p:cNvSpPr>
              <p:nvPr/>
            </p:nvSpPr>
            <p:spPr bwMode="auto">
              <a:xfrm>
                <a:off x="805" y="0"/>
                <a:ext cx="91" cy="7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2400" b="1" kern="1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Times New Roman" panose="02020603050405020304"/>
                    <a:cs typeface="Times New Roman" panose="02020603050405020304"/>
                  </a:rPr>
                  <a:t>y</a:t>
                </a:r>
                <a:endParaRPr lang="zh-CN" altLang="en-US" sz="24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endParaRPr>
              </a:p>
            </p:txBody>
          </p:sp>
          <p:sp>
            <p:nvSpPr>
              <p:cNvPr id="11288" name="d82WordArt 120"/>
              <p:cNvSpPr>
                <a:spLocks noChangeArrowheads="1" noChangeShapeType="1" noTextEdit="1"/>
              </p:cNvSpPr>
              <p:nvPr/>
            </p:nvSpPr>
            <p:spPr bwMode="auto">
              <a:xfrm>
                <a:off x="749" y="1064"/>
                <a:ext cx="121" cy="10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2400" b="1" i="1" kern="1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Times New Roman" panose="02020603050405020304"/>
                    <a:cs typeface="Times New Roman" panose="02020603050405020304"/>
                  </a:rPr>
                  <a:t>O</a:t>
                </a:r>
                <a:endParaRPr lang="zh-CN" altLang="en-US" sz="2400" b="1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endParaRPr>
              </a:p>
            </p:txBody>
          </p:sp>
          <p:sp>
            <p:nvSpPr>
              <p:cNvPr id="11289" name="d82Line 22"/>
              <p:cNvSpPr>
                <a:spLocks noChangeShapeType="1"/>
              </p:cNvSpPr>
              <p:nvPr/>
            </p:nvSpPr>
            <p:spPr bwMode="auto">
              <a:xfrm>
                <a:off x="946" y="1221"/>
                <a:ext cx="5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0" name="d82Line 22"/>
              <p:cNvSpPr>
                <a:spLocks noChangeShapeType="1"/>
              </p:cNvSpPr>
              <p:nvPr/>
            </p:nvSpPr>
            <p:spPr bwMode="auto">
              <a:xfrm>
                <a:off x="946" y="1417"/>
                <a:ext cx="5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1" name="d82Line 22"/>
              <p:cNvSpPr>
                <a:spLocks noChangeShapeType="1"/>
              </p:cNvSpPr>
              <p:nvPr/>
            </p:nvSpPr>
            <p:spPr bwMode="auto">
              <a:xfrm>
                <a:off x="953" y="1594"/>
                <a:ext cx="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92" name="Rectangle 57"/>
            <p:cNvSpPr>
              <a:spLocks noChangeArrowheads="1"/>
            </p:cNvSpPr>
            <p:nvPr/>
          </p:nvSpPr>
          <p:spPr bwMode="auto">
            <a:xfrm>
              <a:off x="6101729" y="2978994"/>
              <a:ext cx="19986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r>
                <a:rPr lang="en-US" altLang="zh-CN" sz="2400" b="1">
                  <a:latin typeface="Times New Roman" panose="02020603050405020304" pitchFamily="18" charset="0"/>
                </a:rPr>
                <a:t> = 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en-US" altLang="zh-CN" sz="2400" b="1" baseline="30000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400" b="1">
                  <a:latin typeface="Times New Roman" panose="02020603050405020304" pitchFamily="18" charset="0"/>
                </a:rPr>
                <a:t>6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＋</a:t>
              </a:r>
              <a:r>
                <a:rPr lang="en-US" altLang="zh-CN" sz="2400" b="1">
                  <a:latin typeface="Times New Roman" panose="02020603050405020304" pitchFamily="18" charset="0"/>
                </a:rPr>
                <a:t>9</a:t>
              </a:r>
              <a:endPara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3" name="Rectangle 58"/>
            <p:cNvSpPr>
              <a:spLocks noChangeArrowheads="1"/>
            </p:cNvSpPr>
            <p:nvPr/>
          </p:nvSpPr>
          <p:spPr bwMode="auto">
            <a:xfrm>
              <a:off x="2946996" y="3209182"/>
              <a:ext cx="18446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r>
                <a:rPr lang="en-US" altLang="zh-CN" sz="2400" b="1">
                  <a:latin typeface="Times New Roman" panose="02020603050405020304" pitchFamily="18" charset="0"/>
                </a:rPr>
                <a:t> = 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en-US" altLang="zh-CN" sz="2400" b="1" baseline="30000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＋</a:t>
              </a:r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endPara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4" name="Rectangle 59"/>
            <p:cNvSpPr>
              <a:spLocks noChangeArrowheads="1"/>
            </p:cNvSpPr>
            <p:nvPr/>
          </p:nvSpPr>
          <p:spPr bwMode="auto">
            <a:xfrm>
              <a:off x="3028057" y="3964832"/>
              <a:ext cx="18319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r>
                <a:rPr lang="en-US" altLang="zh-CN" sz="2400" b="1">
                  <a:latin typeface="Times New Roman" panose="02020603050405020304" pitchFamily="18" charset="0"/>
                </a:rPr>
                <a:t> = 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en-US" altLang="zh-CN" sz="2400" b="1" baseline="30000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＋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95" name="矩形 34"/>
          <p:cNvSpPr>
            <a:spLocks noChangeArrowheads="1"/>
          </p:cNvSpPr>
          <p:nvPr/>
        </p:nvSpPr>
        <p:spPr bwMode="auto">
          <a:xfrm>
            <a:off x="250825" y="476250"/>
            <a:ext cx="373856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观察图象，完成下表：</a:t>
            </a:r>
          </a:p>
        </p:txBody>
      </p:sp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323850" y="1162050"/>
          <a:ext cx="8353425" cy="219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722"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抛物线与</a:t>
                      </a:r>
                      <a:r>
                        <a:rPr lang="en-US" altLang="zh-CN" sz="2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轴公共点个数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公共点</a:t>
                      </a:r>
                      <a:endParaRPr lang="en-US" altLang="zh-CN" sz="24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横坐标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相应的一元二次</a:t>
                      </a:r>
                      <a:endParaRPr lang="en-US" altLang="zh-CN" sz="2400" b="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dist"/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方程的根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kumimoji="0" lang="en-US" altLang="zh-CN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5" marR="91445" marT="45707" marB="4570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67" name="TextBox 40"/>
          <p:cNvSpPr txBox="1">
            <a:spLocks noChangeArrowheads="1"/>
          </p:cNvSpPr>
          <p:nvPr/>
        </p:nvSpPr>
        <p:spPr bwMode="auto">
          <a:xfrm>
            <a:off x="2762250" y="2027238"/>
            <a:ext cx="663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14368" name="TextBox 41"/>
          <p:cNvSpPr txBox="1">
            <a:spLocks noChangeArrowheads="1"/>
          </p:cNvSpPr>
          <p:nvPr/>
        </p:nvSpPr>
        <p:spPr bwMode="auto">
          <a:xfrm>
            <a:off x="2755900" y="2441575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14369" name="TextBox 42"/>
          <p:cNvSpPr txBox="1">
            <a:spLocks noChangeArrowheads="1"/>
          </p:cNvSpPr>
          <p:nvPr/>
        </p:nvSpPr>
        <p:spPr bwMode="auto">
          <a:xfrm>
            <a:off x="2768600" y="2921000"/>
            <a:ext cx="663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14370" name="TextBox 45"/>
          <p:cNvSpPr txBox="1">
            <a:spLocks noChangeArrowheads="1"/>
          </p:cNvSpPr>
          <p:nvPr/>
        </p:nvSpPr>
        <p:spPr bwMode="auto">
          <a:xfrm>
            <a:off x="5795963" y="1989138"/>
            <a:ext cx="203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无解</a:t>
            </a:r>
          </a:p>
        </p:txBody>
      </p:sp>
      <p:sp>
        <p:nvSpPr>
          <p:cNvPr id="14371" name="TextBox 46"/>
          <p:cNvSpPr txBox="1">
            <a:spLocks noChangeArrowheads="1"/>
          </p:cNvSpPr>
          <p:nvPr/>
        </p:nvSpPr>
        <p:spPr bwMode="auto">
          <a:xfrm>
            <a:off x="4700588" y="2463800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72" name="TextBox 47"/>
          <p:cNvSpPr txBox="1">
            <a:spLocks noChangeArrowheads="1"/>
          </p:cNvSpPr>
          <p:nvPr/>
        </p:nvSpPr>
        <p:spPr bwMode="auto">
          <a:xfrm>
            <a:off x="5651500" y="2420938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-6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+9=0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=3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73" name="TextBox 48"/>
          <p:cNvSpPr txBox="1">
            <a:spLocks noChangeArrowheads="1"/>
          </p:cNvSpPr>
          <p:nvPr/>
        </p:nvSpPr>
        <p:spPr bwMode="auto">
          <a:xfrm>
            <a:off x="4427538" y="2924175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-2,  1 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74" name="TextBox 49"/>
          <p:cNvSpPr txBox="1">
            <a:spLocks noChangeArrowheads="1"/>
          </p:cNvSpPr>
          <p:nvPr/>
        </p:nvSpPr>
        <p:spPr bwMode="auto">
          <a:xfrm>
            <a:off x="5724525" y="2924175"/>
            <a:ext cx="298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-2=0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=-2,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/>
      <p:bldP spid="14368" grpId="0"/>
      <p:bldP spid="14369" grpId="0"/>
      <p:bldP spid="14370" grpId="0"/>
      <p:bldP spid="14371" grpId="0"/>
      <p:bldP spid="14372" grpId="0"/>
      <p:bldP spid="14373" grpId="0"/>
      <p:bldP spid="143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3314" name="圆角矩形 31"/>
          <p:cNvSpPr>
            <a:spLocks noChangeArrowheads="1"/>
          </p:cNvSpPr>
          <p:nvPr/>
        </p:nvSpPr>
        <p:spPr bwMode="auto">
          <a:xfrm>
            <a:off x="115888" y="549275"/>
            <a:ext cx="1287462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graphicFrame>
        <p:nvGraphicFramePr>
          <p:cNvPr id="35" name="Group 3"/>
          <p:cNvGraphicFramePr>
            <a:graphicFrameLocks noGrp="1"/>
          </p:cNvGraphicFramePr>
          <p:nvPr/>
        </p:nvGraphicFramePr>
        <p:xfrm>
          <a:off x="328613" y="2271713"/>
          <a:ext cx="8075612" cy="4181476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8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二次函数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ax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bx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的图象与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轴交点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一元二次方程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ax</a:t>
                      </a:r>
                      <a:r>
                        <a:rPr kumimoji="0" lang="en-US" altLang="zh-CN" sz="24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bx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+c=0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的根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ac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6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6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Rectangle 25"/>
          <p:cNvSpPr>
            <a:spLocks noGrp="1" noChangeArrowheads="1"/>
          </p:cNvSpPr>
          <p:nvPr/>
        </p:nvSpPr>
        <p:spPr bwMode="auto">
          <a:xfrm>
            <a:off x="617538" y="3711575"/>
            <a:ext cx="20875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有两个交点</a:t>
            </a:r>
          </a:p>
        </p:txBody>
      </p:sp>
      <p:sp>
        <p:nvSpPr>
          <p:cNvPr id="37" name="Rectangle 26"/>
          <p:cNvSpPr>
            <a:spLocks noGrp="1" noChangeArrowheads="1"/>
          </p:cNvSpPr>
          <p:nvPr/>
        </p:nvSpPr>
        <p:spPr bwMode="auto">
          <a:xfrm>
            <a:off x="3352800" y="3568700"/>
            <a:ext cx="266541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有两个不相等的实数根</a:t>
            </a:r>
          </a:p>
        </p:txBody>
      </p:sp>
      <p:sp>
        <p:nvSpPr>
          <p:cNvPr id="38" name="Rectangle 27"/>
          <p:cNvSpPr>
            <a:spLocks noGrp="1" noChangeArrowheads="1"/>
          </p:cNvSpPr>
          <p:nvPr/>
        </p:nvSpPr>
        <p:spPr bwMode="auto">
          <a:xfrm>
            <a:off x="6588125" y="37179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  <a:r>
              <a:rPr lang="en-US" altLang="zh-CN" sz="2400" i="1" baseline="300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ac &gt;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0</a:t>
            </a:r>
          </a:p>
        </p:txBody>
      </p:sp>
      <p:sp>
        <p:nvSpPr>
          <p:cNvPr id="39" name="Rectangle 28"/>
          <p:cNvSpPr>
            <a:spLocks noGrp="1" noChangeArrowheads="1"/>
          </p:cNvSpPr>
          <p:nvPr/>
        </p:nvSpPr>
        <p:spPr bwMode="auto">
          <a:xfrm>
            <a:off x="617538" y="4762500"/>
            <a:ext cx="1871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有一个交点</a:t>
            </a:r>
          </a:p>
        </p:txBody>
      </p:sp>
      <p:sp>
        <p:nvSpPr>
          <p:cNvPr id="40" name="Rectangle 29"/>
          <p:cNvSpPr>
            <a:spLocks noGrp="1" noChangeArrowheads="1"/>
          </p:cNvSpPr>
          <p:nvPr/>
        </p:nvSpPr>
        <p:spPr bwMode="auto">
          <a:xfrm>
            <a:off x="3352800" y="4792663"/>
            <a:ext cx="30194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有两个相等的实数根</a:t>
            </a:r>
          </a:p>
        </p:txBody>
      </p:sp>
      <p:sp>
        <p:nvSpPr>
          <p:cNvPr id="41" name="Rectangle 30"/>
          <p:cNvSpPr>
            <a:spLocks noGrp="1" noChangeArrowheads="1"/>
          </p:cNvSpPr>
          <p:nvPr/>
        </p:nvSpPr>
        <p:spPr bwMode="auto">
          <a:xfrm>
            <a:off x="6516688" y="479742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i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</a:p>
        </p:txBody>
      </p:sp>
      <p:sp>
        <p:nvSpPr>
          <p:cNvPr id="42" name="Rectangle 31"/>
          <p:cNvSpPr>
            <a:spLocks noGrp="1" noChangeArrowheads="1"/>
          </p:cNvSpPr>
          <p:nvPr/>
        </p:nvSpPr>
        <p:spPr bwMode="auto">
          <a:xfrm>
            <a:off x="688975" y="5805488"/>
            <a:ext cx="16557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没有交点</a:t>
            </a:r>
          </a:p>
        </p:txBody>
      </p:sp>
      <p:sp>
        <p:nvSpPr>
          <p:cNvPr id="43" name="Rectangle 32"/>
          <p:cNvSpPr>
            <a:spLocks noGrp="1" noChangeArrowheads="1"/>
          </p:cNvSpPr>
          <p:nvPr/>
        </p:nvSpPr>
        <p:spPr bwMode="auto">
          <a:xfrm>
            <a:off x="3636963" y="5805488"/>
            <a:ext cx="23034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没有实数根</a:t>
            </a:r>
          </a:p>
        </p:txBody>
      </p:sp>
      <p:sp>
        <p:nvSpPr>
          <p:cNvPr id="44" name="Rectangle 33"/>
          <p:cNvSpPr>
            <a:spLocks noGrp="1" noChangeArrowheads="1"/>
          </p:cNvSpPr>
          <p:nvPr/>
        </p:nvSpPr>
        <p:spPr bwMode="auto">
          <a:xfrm>
            <a:off x="6567488" y="5805488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i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&lt;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13346" name="矩形 112"/>
          <p:cNvSpPr>
            <a:spLocks noChangeArrowheads="1"/>
          </p:cNvSpPr>
          <p:nvPr/>
        </p:nvSpPr>
        <p:spPr bwMode="auto">
          <a:xfrm>
            <a:off x="301625" y="1052513"/>
            <a:ext cx="8231188" cy="115252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en-US" altLang="zh-CN" sz="2400" b="1" baseline="3000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bx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的图象与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轴交点的坐标与一元二次</a:t>
            </a:r>
            <a:endParaRPr lang="en-US" altLang="zh-CN" sz="2400" b="1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en-US" altLang="zh-CN" sz="2400" b="1" baseline="3000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bx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=0</a:t>
            </a: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93675" y="495300"/>
            <a:ext cx="8872538" cy="233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例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：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已知关于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的二次函数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＝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2)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＋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≠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．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求证：此抛物线与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轴总有两个交点；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若此抛物线与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轴总有两个交点，且它们的横坐标都是整数，求正整数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的值．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277813" y="2825750"/>
            <a:ext cx="850265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≥0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∴Δ≥0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此抛物线与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轴总有两个交点；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2186</Words>
  <Application>Microsoft Office PowerPoint</Application>
  <PresentationFormat>全屏显示(4:3)</PresentationFormat>
  <Paragraphs>232</Paragraphs>
  <Slides>25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2" baseType="lpstr">
      <vt:lpstr>方正姚体</vt:lpstr>
      <vt:lpstr>仿宋_GB2312</vt:lpstr>
      <vt:lpstr>黑体</vt:lpstr>
      <vt:lpstr>华文楷体</vt:lpstr>
      <vt:lpstr>华文新魏</vt:lpstr>
      <vt:lpstr>华文中宋</vt:lpstr>
      <vt:lpstr>宋体</vt:lpstr>
      <vt:lpstr>微软雅黑</vt:lpstr>
      <vt:lpstr>Arial</vt:lpstr>
      <vt:lpstr>Calibri</vt:lpstr>
      <vt:lpstr>Garamond</vt:lpstr>
      <vt:lpstr>Times New Roman</vt:lpstr>
      <vt:lpstr>Wingdings</vt:lpstr>
      <vt:lpstr>WWW.2PPT.COM
</vt:lpstr>
      <vt:lpstr>Equation.KSEE3</vt:lpstr>
      <vt:lpstr>Equation.DSMT4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一元二次方程的图象解法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2023-01-17T02:15:53Z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D9D9BFB2549148B49543D48FFEF09CFF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