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87" r:id="rId4"/>
    <p:sldId id="288" r:id="rId5"/>
    <p:sldId id="299" r:id="rId6"/>
    <p:sldId id="300" r:id="rId7"/>
    <p:sldId id="301" r:id="rId8"/>
    <p:sldId id="302" r:id="rId9"/>
    <p:sldId id="303" r:id="rId10"/>
    <p:sldId id="304" r:id="rId11"/>
    <p:sldId id="289" r:id="rId12"/>
    <p:sldId id="308" r:id="rId13"/>
    <p:sldId id="314" r:id="rId14"/>
    <p:sldId id="313" r:id="rId15"/>
    <p:sldId id="291" r:id="rId16"/>
    <p:sldId id="309" r:id="rId17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CC0000"/>
    <a:srgbClr val="00923F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110" d="100"/>
          <a:sy n="110" d="100"/>
        </p:scale>
        <p:origin x="-62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矩形 313" hidden="1"/>
          <p:cNvSpPr/>
          <p:nvPr userDrawn="1"/>
        </p:nvSpPr>
        <p:spPr>
          <a:xfrm>
            <a:off x="123461" y="346497"/>
            <a:ext cx="11953078" cy="639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堂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新知探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堂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5217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除数是整数的小数除法</a:t>
            </a:r>
          </a:p>
        </p:txBody>
      </p:sp>
      <p:sp>
        <p:nvSpPr>
          <p:cNvPr id="20" name="矩形 19"/>
          <p:cNvSpPr/>
          <p:nvPr/>
        </p:nvSpPr>
        <p:spPr>
          <a:xfrm>
            <a:off x="-1" y="2972919"/>
            <a:ext cx="1219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07584" y="3876964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苏教版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1" y="566664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81580" y="1279525"/>
            <a:ext cx="7286625" cy="3230245"/>
            <a:chOff x="3908" y="2015"/>
            <a:chExt cx="11475" cy="5087"/>
          </a:xfrm>
        </p:grpSpPr>
        <p:grpSp>
          <p:nvGrpSpPr>
            <p:cNvPr id="7" name="组合 6"/>
            <p:cNvGrpSpPr/>
            <p:nvPr/>
          </p:nvGrpSpPr>
          <p:grpSpPr>
            <a:xfrm>
              <a:off x="3908" y="2015"/>
              <a:ext cx="11475" cy="4877"/>
              <a:chOff x="3563" y="2015"/>
              <a:chExt cx="11475" cy="4877"/>
            </a:xfrm>
          </p:grpSpPr>
          <p:sp>
            <p:nvSpPr>
              <p:cNvPr id="16388" name="TextBox 1"/>
              <p:cNvSpPr txBox="1"/>
              <p:nvPr/>
            </p:nvSpPr>
            <p:spPr>
              <a:xfrm>
                <a:off x="4815" y="202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</a:p>
            </p:txBody>
          </p:sp>
          <p:sp>
            <p:nvSpPr>
              <p:cNvPr id="16389" name="TextBox 1"/>
              <p:cNvSpPr txBox="1"/>
              <p:nvPr/>
            </p:nvSpPr>
            <p:spPr>
              <a:xfrm>
                <a:off x="4800" y="360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 bwMode="auto">
              <a:xfrm flipV="1">
                <a:off x="4688" y="4493"/>
                <a:ext cx="2250" cy="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391" name="TextBox 1"/>
              <p:cNvSpPr txBox="1"/>
              <p:nvPr/>
            </p:nvSpPr>
            <p:spPr>
              <a:xfrm>
                <a:off x="6165" y="449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6</a:t>
                </a:r>
              </a:p>
            </p:txBody>
          </p:sp>
          <p:sp>
            <p:nvSpPr>
              <p:cNvPr id="16392" name="TextBox 1"/>
              <p:cNvSpPr txBox="1"/>
              <p:nvPr/>
            </p:nvSpPr>
            <p:spPr>
              <a:xfrm>
                <a:off x="6150" y="516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6</a:t>
                </a:r>
              </a:p>
            </p:txBody>
          </p:sp>
          <p:sp>
            <p:nvSpPr>
              <p:cNvPr id="16393" name="TextBox 1"/>
              <p:cNvSpPr txBox="1"/>
              <p:nvPr/>
            </p:nvSpPr>
            <p:spPr>
              <a:xfrm>
                <a:off x="6150" y="202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16394" name="TextBox 1"/>
              <p:cNvSpPr txBox="1"/>
              <p:nvPr/>
            </p:nvSpPr>
            <p:spPr>
              <a:xfrm>
                <a:off x="6165" y="607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grpSp>
            <p:nvGrpSpPr>
              <p:cNvPr id="16395" name="组合 60"/>
              <p:cNvGrpSpPr/>
              <p:nvPr/>
            </p:nvGrpSpPr>
            <p:grpSpPr>
              <a:xfrm>
                <a:off x="3563" y="2700"/>
                <a:ext cx="3375" cy="1238"/>
                <a:chOff x="3000364" y="3289513"/>
                <a:chExt cx="2143141" cy="785818"/>
              </a:xfrm>
            </p:grpSpPr>
            <p:cxnSp>
              <p:nvCxnSpPr>
                <p:cNvPr id="62" name="直接连接符 61"/>
                <p:cNvCxnSpPr/>
                <p:nvPr/>
              </p:nvCxnSpPr>
              <p:spPr bwMode="auto">
                <a:xfrm>
                  <a:off x="3714744" y="3429214"/>
                  <a:ext cx="142876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63" name="弧形 62"/>
                <p:cNvSpPr/>
                <p:nvPr/>
              </p:nvSpPr>
              <p:spPr>
                <a:xfrm>
                  <a:off x="3000364" y="3289513"/>
                  <a:ext cx="785818" cy="785818"/>
                </a:xfrm>
                <a:prstGeom prst="arc">
                  <a:avLst>
                    <a:gd name="adj1" fmla="val 18945750"/>
                    <a:gd name="adj2" fmla="val 2838931"/>
                  </a:avLst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</a:endParaRPr>
                </a:p>
              </p:txBody>
            </p:sp>
            <p:sp>
              <p:nvSpPr>
                <p:cNvPr id="16398" name="TextBox 1"/>
                <p:cNvSpPr txBox="1"/>
                <p:nvPr/>
              </p:nvSpPr>
              <p:spPr>
                <a:xfrm>
                  <a:off x="3795705" y="3420514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9</a:t>
                  </a:r>
                </a:p>
              </p:txBody>
            </p:sp>
            <p:sp>
              <p:nvSpPr>
                <p:cNvPr id="16399" name="TextBox 1"/>
                <p:cNvSpPr txBox="1"/>
                <p:nvPr/>
              </p:nvSpPr>
              <p:spPr>
                <a:xfrm>
                  <a:off x="4224333" y="3420514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.</a:t>
                  </a:r>
                </a:p>
              </p:txBody>
            </p:sp>
            <p:sp>
              <p:nvSpPr>
                <p:cNvPr id="16400" name="TextBox 1"/>
                <p:cNvSpPr txBox="1"/>
                <p:nvPr/>
              </p:nvSpPr>
              <p:spPr>
                <a:xfrm>
                  <a:off x="3143240" y="3420514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</a:p>
              </p:txBody>
            </p:sp>
            <p:sp>
              <p:nvSpPr>
                <p:cNvPr id="16401" name="TextBox 1"/>
                <p:cNvSpPr txBox="1"/>
                <p:nvPr/>
              </p:nvSpPr>
              <p:spPr>
                <a:xfrm>
                  <a:off x="4655313" y="3420514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6</a:t>
                  </a:r>
                </a:p>
              </p:txBody>
            </p:sp>
          </p:grpSp>
          <p:cxnSp>
            <p:nvCxnSpPr>
              <p:cNvPr id="68" name="直接连接符 67"/>
              <p:cNvCxnSpPr/>
              <p:nvPr/>
            </p:nvCxnSpPr>
            <p:spPr bwMode="auto">
              <a:xfrm flipV="1">
                <a:off x="4688" y="6068"/>
                <a:ext cx="2250" cy="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403" name="TextBox 1"/>
              <p:cNvSpPr txBox="1"/>
              <p:nvPr/>
            </p:nvSpPr>
            <p:spPr>
              <a:xfrm>
                <a:off x="5490" y="204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.</a:t>
                </a:r>
              </a:p>
            </p:txBody>
          </p:sp>
          <p:grpSp>
            <p:nvGrpSpPr>
              <p:cNvPr id="16404" name="组合 69"/>
              <p:cNvGrpSpPr/>
              <p:nvPr/>
            </p:nvGrpSpPr>
            <p:grpSpPr>
              <a:xfrm>
                <a:off x="7275" y="2715"/>
                <a:ext cx="3338" cy="1238"/>
                <a:chOff x="3071802" y="2857496"/>
                <a:chExt cx="2119390" cy="785818"/>
              </a:xfrm>
            </p:grpSpPr>
            <p:cxnSp>
              <p:nvCxnSpPr>
                <p:cNvPr id="71" name="直接连接符 70"/>
                <p:cNvCxnSpPr/>
                <p:nvPr/>
              </p:nvCxnSpPr>
              <p:spPr bwMode="auto">
                <a:xfrm>
                  <a:off x="3762390" y="2963859"/>
                  <a:ext cx="1428802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72" name="弧形 71"/>
                <p:cNvSpPr/>
                <p:nvPr/>
              </p:nvSpPr>
              <p:spPr>
                <a:xfrm>
                  <a:off x="3071802" y="2857496"/>
                  <a:ext cx="785842" cy="785818"/>
                </a:xfrm>
                <a:prstGeom prst="arc">
                  <a:avLst>
                    <a:gd name="adj1" fmla="val 18945750"/>
                    <a:gd name="adj2" fmla="val 2838931"/>
                  </a:avLst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</a:endParaRPr>
                </a:p>
              </p:txBody>
            </p:sp>
            <p:sp>
              <p:nvSpPr>
                <p:cNvPr id="16407" name="TextBox 1"/>
                <p:cNvSpPr txBox="1"/>
                <p:nvPr/>
              </p:nvSpPr>
              <p:spPr>
                <a:xfrm>
                  <a:off x="3867143" y="2988497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</a:p>
              </p:txBody>
            </p:sp>
            <p:sp>
              <p:nvSpPr>
                <p:cNvPr id="16408" name="TextBox 1"/>
                <p:cNvSpPr txBox="1"/>
                <p:nvPr/>
              </p:nvSpPr>
              <p:spPr>
                <a:xfrm>
                  <a:off x="4295771" y="2988497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</a:p>
              </p:txBody>
            </p:sp>
            <p:sp>
              <p:nvSpPr>
                <p:cNvPr id="16409" name="TextBox 1"/>
                <p:cNvSpPr txBox="1"/>
                <p:nvPr/>
              </p:nvSpPr>
              <p:spPr>
                <a:xfrm>
                  <a:off x="3214678" y="2988497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5</a:t>
                  </a:r>
                </a:p>
              </p:txBody>
            </p:sp>
          </p:grpSp>
          <p:sp>
            <p:nvSpPr>
              <p:cNvPr id="16410" name="TextBox 1"/>
              <p:cNvSpPr txBox="1"/>
              <p:nvPr/>
            </p:nvSpPr>
            <p:spPr>
              <a:xfrm>
                <a:off x="9188" y="204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16411" name="TextBox 1"/>
              <p:cNvSpPr txBox="1"/>
              <p:nvPr/>
            </p:nvSpPr>
            <p:spPr>
              <a:xfrm>
                <a:off x="8513" y="361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</a:p>
            </p:txBody>
          </p:sp>
          <p:sp>
            <p:nvSpPr>
              <p:cNvPr id="16412" name="TextBox 1"/>
              <p:cNvSpPr txBox="1"/>
              <p:nvPr/>
            </p:nvSpPr>
            <p:spPr>
              <a:xfrm>
                <a:off x="9188" y="361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cxnSp>
            <p:nvCxnSpPr>
              <p:cNvPr id="79" name="直接连接符 78"/>
              <p:cNvCxnSpPr/>
              <p:nvPr/>
            </p:nvCxnSpPr>
            <p:spPr bwMode="auto">
              <a:xfrm>
                <a:off x="8400" y="4495"/>
                <a:ext cx="2250" cy="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414" name="TextBox 1"/>
              <p:cNvSpPr txBox="1"/>
              <p:nvPr/>
            </p:nvSpPr>
            <p:spPr>
              <a:xfrm>
                <a:off x="9188" y="4508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16415" name="TextBox 1"/>
              <p:cNvSpPr txBox="1"/>
              <p:nvPr/>
            </p:nvSpPr>
            <p:spPr>
              <a:xfrm>
                <a:off x="9878" y="4508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16416" name="TextBox 1"/>
              <p:cNvSpPr txBox="1"/>
              <p:nvPr/>
            </p:nvSpPr>
            <p:spPr>
              <a:xfrm>
                <a:off x="9540" y="204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.</a:t>
                </a:r>
              </a:p>
            </p:txBody>
          </p:sp>
          <p:sp>
            <p:nvSpPr>
              <p:cNvPr id="16417" name="TextBox 1"/>
              <p:cNvSpPr txBox="1"/>
              <p:nvPr/>
            </p:nvSpPr>
            <p:spPr>
              <a:xfrm>
                <a:off x="9878" y="204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</a:p>
            </p:txBody>
          </p:sp>
          <p:sp>
            <p:nvSpPr>
              <p:cNvPr id="16418" name="TextBox 1"/>
              <p:cNvSpPr txBox="1"/>
              <p:nvPr/>
            </p:nvSpPr>
            <p:spPr>
              <a:xfrm>
                <a:off x="9203" y="5178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16419" name="TextBox 1"/>
              <p:cNvSpPr txBox="1"/>
              <p:nvPr/>
            </p:nvSpPr>
            <p:spPr>
              <a:xfrm>
                <a:off x="9878" y="5178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cxnSp>
            <p:nvCxnSpPr>
              <p:cNvPr id="86" name="直接连接符 85"/>
              <p:cNvCxnSpPr/>
              <p:nvPr/>
            </p:nvCxnSpPr>
            <p:spPr bwMode="auto">
              <a:xfrm>
                <a:off x="8400" y="6068"/>
                <a:ext cx="2250" cy="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421" name="TextBox 1"/>
              <p:cNvSpPr txBox="1"/>
              <p:nvPr/>
            </p:nvSpPr>
            <p:spPr>
              <a:xfrm>
                <a:off x="9863" y="606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16422" name="TextBox 1"/>
              <p:cNvSpPr txBox="1"/>
              <p:nvPr/>
            </p:nvSpPr>
            <p:spPr>
              <a:xfrm>
                <a:off x="12353" y="201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16423" name="TextBox 1"/>
              <p:cNvSpPr txBox="1"/>
              <p:nvPr/>
            </p:nvSpPr>
            <p:spPr>
              <a:xfrm>
                <a:off x="12338" y="381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</a:p>
            </p:txBody>
          </p:sp>
          <p:sp>
            <p:nvSpPr>
              <p:cNvPr id="16424" name="TextBox 1"/>
              <p:cNvSpPr txBox="1"/>
              <p:nvPr/>
            </p:nvSpPr>
            <p:spPr>
              <a:xfrm>
                <a:off x="13688" y="382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</a:p>
            </p:txBody>
          </p:sp>
          <p:sp>
            <p:nvSpPr>
              <p:cNvPr id="16425" name="TextBox 1"/>
              <p:cNvSpPr txBox="1"/>
              <p:nvPr/>
            </p:nvSpPr>
            <p:spPr>
              <a:xfrm>
                <a:off x="13688" y="202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</a:p>
            </p:txBody>
          </p:sp>
          <p:sp>
            <p:nvSpPr>
              <p:cNvPr id="16426" name="TextBox 1"/>
              <p:cNvSpPr txBox="1"/>
              <p:nvPr/>
            </p:nvSpPr>
            <p:spPr>
              <a:xfrm>
                <a:off x="13703" y="472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</a:p>
            </p:txBody>
          </p:sp>
          <p:grpSp>
            <p:nvGrpSpPr>
              <p:cNvPr id="16427" name="组合 92"/>
              <p:cNvGrpSpPr/>
              <p:nvPr/>
            </p:nvGrpSpPr>
            <p:grpSpPr>
              <a:xfrm>
                <a:off x="11100" y="2695"/>
                <a:ext cx="3930" cy="1238"/>
                <a:chOff x="2500298" y="3075199"/>
                <a:chExt cx="2495590" cy="785818"/>
              </a:xfrm>
            </p:grpSpPr>
            <p:cxnSp>
              <p:nvCxnSpPr>
                <p:cNvPr id="94" name="直接连接符 93"/>
                <p:cNvCxnSpPr/>
                <p:nvPr/>
              </p:nvCxnSpPr>
              <p:spPr bwMode="auto">
                <a:xfrm>
                  <a:off x="3214684" y="3214900"/>
                  <a:ext cx="1781204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95" name="弧形 94"/>
                <p:cNvSpPr/>
                <p:nvPr/>
              </p:nvSpPr>
              <p:spPr>
                <a:xfrm>
                  <a:off x="2500298" y="3075199"/>
                  <a:ext cx="785826" cy="785818"/>
                </a:xfrm>
                <a:prstGeom prst="arc">
                  <a:avLst>
                    <a:gd name="adj1" fmla="val 18945750"/>
                    <a:gd name="adj2" fmla="val 2838931"/>
                  </a:avLst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</a:endParaRPr>
                </a:p>
              </p:txBody>
            </p:sp>
            <p:sp>
              <p:nvSpPr>
                <p:cNvPr id="16430" name="TextBox 1"/>
                <p:cNvSpPr txBox="1"/>
                <p:nvPr/>
              </p:nvSpPr>
              <p:spPr>
                <a:xfrm>
                  <a:off x="3295639" y="3206200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5</a:t>
                  </a:r>
                </a:p>
              </p:txBody>
            </p:sp>
            <p:sp>
              <p:nvSpPr>
                <p:cNvPr id="16431" name="TextBox 1"/>
                <p:cNvSpPr txBox="1"/>
                <p:nvPr/>
              </p:nvSpPr>
              <p:spPr>
                <a:xfrm>
                  <a:off x="3724267" y="3206200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.</a:t>
                  </a:r>
                </a:p>
              </p:txBody>
            </p:sp>
            <p:sp>
              <p:nvSpPr>
                <p:cNvPr id="16432" name="TextBox 1"/>
                <p:cNvSpPr txBox="1"/>
                <p:nvPr/>
              </p:nvSpPr>
              <p:spPr>
                <a:xfrm>
                  <a:off x="2643174" y="3206200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6</a:t>
                  </a:r>
                </a:p>
              </p:txBody>
            </p:sp>
            <p:sp>
              <p:nvSpPr>
                <p:cNvPr id="16433" name="TextBox 1"/>
                <p:cNvSpPr txBox="1"/>
                <p:nvPr/>
              </p:nvSpPr>
              <p:spPr>
                <a:xfrm>
                  <a:off x="4155247" y="3206200"/>
                  <a:ext cx="419105" cy="5219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7</a:t>
                  </a:r>
                </a:p>
              </p:txBody>
            </p:sp>
          </p:grpSp>
          <p:cxnSp>
            <p:nvCxnSpPr>
              <p:cNvPr id="100" name="直接连接符 99"/>
              <p:cNvCxnSpPr/>
              <p:nvPr/>
            </p:nvCxnSpPr>
            <p:spPr bwMode="auto">
              <a:xfrm flipV="1">
                <a:off x="12225" y="4715"/>
                <a:ext cx="2813" cy="1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435" name="TextBox 1"/>
              <p:cNvSpPr txBox="1"/>
              <p:nvPr/>
            </p:nvSpPr>
            <p:spPr>
              <a:xfrm>
                <a:off x="13028" y="2033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.</a:t>
                </a:r>
              </a:p>
            </p:txBody>
          </p:sp>
          <p:sp>
            <p:nvSpPr>
              <p:cNvPr id="16436" name="TextBox 1"/>
              <p:cNvSpPr txBox="1"/>
              <p:nvPr/>
            </p:nvSpPr>
            <p:spPr>
              <a:xfrm>
                <a:off x="14378" y="471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16437" name="TextBox 1"/>
              <p:cNvSpPr txBox="1"/>
              <p:nvPr/>
            </p:nvSpPr>
            <p:spPr>
              <a:xfrm>
                <a:off x="14378" y="2015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</a:p>
            </p:txBody>
          </p:sp>
          <p:sp>
            <p:nvSpPr>
              <p:cNvPr id="16438" name="TextBox 1"/>
              <p:cNvSpPr txBox="1"/>
              <p:nvPr/>
            </p:nvSpPr>
            <p:spPr>
              <a:xfrm>
                <a:off x="13688" y="540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</a:p>
            </p:txBody>
          </p:sp>
          <p:sp>
            <p:nvSpPr>
              <p:cNvPr id="16439" name="TextBox 1"/>
              <p:cNvSpPr txBox="1"/>
              <p:nvPr/>
            </p:nvSpPr>
            <p:spPr>
              <a:xfrm>
                <a:off x="14363" y="5390"/>
                <a:ext cx="66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cxnSp>
            <p:nvCxnSpPr>
              <p:cNvPr id="107" name="直接连接符 106"/>
              <p:cNvCxnSpPr/>
              <p:nvPr/>
            </p:nvCxnSpPr>
            <p:spPr bwMode="auto">
              <a:xfrm flipV="1">
                <a:off x="12225" y="6280"/>
                <a:ext cx="2813" cy="1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16441" name="TextBox 1"/>
            <p:cNvSpPr txBox="1"/>
            <p:nvPr/>
          </p:nvSpPr>
          <p:spPr>
            <a:xfrm>
              <a:off x="14723" y="6280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</p:grpSp>
      <p:sp>
        <p:nvSpPr>
          <p:cNvPr id="3" name="圆角矩形标注 2"/>
          <p:cNvSpPr/>
          <p:nvPr/>
        </p:nvSpPr>
        <p:spPr>
          <a:xfrm>
            <a:off x="3305175" y="4745355"/>
            <a:ext cx="6145530" cy="888365"/>
          </a:xfrm>
          <a:prstGeom prst="wedgeRoundRectCallout">
            <a:avLst>
              <a:gd name="adj1" fmla="val -58989"/>
              <a:gd name="adj2" fmla="val -10543"/>
              <a:gd name="adj3" fmla="val 16667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除数是整数的除法，可以怎样计算？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5928" y="3994150"/>
            <a:ext cx="1177583" cy="172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262517" y="209981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52992" y="310311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19767" y="366826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110242" y="409688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110242" y="210298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8392" y="467156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 flipV="1">
            <a:off x="1181554" y="2668135"/>
            <a:ext cx="1785938" cy="317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" name="弧形 2"/>
          <p:cNvSpPr/>
          <p:nvPr/>
        </p:nvSpPr>
        <p:spPr>
          <a:xfrm>
            <a:off x="467179" y="2531610"/>
            <a:ext cx="785813" cy="785813"/>
          </a:xfrm>
          <a:prstGeom prst="arc">
            <a:avLst>
              <a:gd name="adj1" fmla="val 18945750"/>
              <a:gd name="adj2" fmla="val 2838931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8441" name="TextBox 1"/>
          <p:cNvSpPr txBox="1"/>
          <p:nvPr/>
        </p:nvSpPr>
        <p:spPr>
          <a:xfrm>
            <a:off x="1262517" y="266337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latin typeface="+mj-ea"/>
                <a:ea typeface="+mj-ea"/>
              </a:rPr>
              <a:t>4</a:t>
            </a:r>
          </a:p>
        </p:txBody>
      </p:sp>
      <p:sp>
        <p:nvSpPr>
          <p:cNvPr id="18442" name="TextBox 1"/>
          <p:cNvSpPr txBox="1"/>
          <p:nvPr/>
        </p:nvSpPr>
        <p:spPr>
          <a:xfrm>
            <a:off x="1691142" y="266337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latin typeface="+mj-ea"/>
                <a:ea typeface="+mj-ea"/>
              </a:rPr>
              <a:t>.</a:t>
            </a:r>
          </a:p>
        </p:txBody>
      </p:sp>
      <p:sp>
        <p:nvSpPr>
          <p:cNvPr id="18443" name="TextBox 1"/>
          <p:cNvSpPr txBox="1"/>
          <p:nvPr/>
        </p:nvSpPr>
        <p:spPr>
          <a:xfrm>
            <a:off x="610054" y="266337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18444" name="TextBox 1"/>
          <p:cNvSpPr txBox="1"/>
          <p:nvPr/>
        </p:nvSpPr>
        <p:spPr>
          <a:xfrm>
            <a:off x="2121354" y="266337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latin typeface="+mj-ea"/>
                <a:ea typeface="+mj-ea"/>
              </a:rPr>
              <a:t>2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691142" y="211251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 flipV="1">
            <a:off x="1181554" y="3665085"/>
            <a:ext cx="1785938" cy="317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3" name="TextBox 1"/>
          <p:cNvSpPr txBox="1"/>
          <p:nvPr/>
        </p:nvSpPr>
        <p:spPr>
          <a:xfrm>
            <a:off x="2538867" y="366826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538867" y="209663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548392" y="409688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cxnSp>
        <p:nvCxnSpPr>
          <p:cNvPr id="26" name="直接连接符 25"/>
          <p:cNvCxnSpPr/>
          <p:nvPr/>
        </p:nvCxnSpPr>
        <p:spPr bwMode="auto">
          <a:xfrm flipV="1">
            <a:off x="1181554" y="4665210"/>
            <a:ext cx="1785938" cy="317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8451" name="组合 26"/>
          <p:cNvGrpSpPr/>
          <p:nvPr/>
        </p:nvGrpSpPr>
        <p:grpSpPr>
          <a:xfrm>
            <a:off x="3824742" y="2541135"/>
            <a:ext cx="2119312" cy="785812"/>
            <a:chOff x="3071802" y="2857496"/>
            <a:chExt cx="2119390" cy="785818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3762389" y="2963859"/>
              <a:ext cx="1428803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9" name="弧形 28"/>
            <p:cNvSpPr/>
            <p:nvPr/>
          </p:nvSpPr>
          <p:spPr>
            <a:xfrm>
              <a:off x="3071802" y="2857496"/>
              <a:ext cx="785841" cy="785818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ea"/>
              </a:endParaRPr>
            </a:p>
          </p:txBody>
        </p:sp>
        <p:sp>
          <p:nvSpPr>
            <p:cNvPr id="18454" name="TextBox 1"/>
            <p:cNvSpPr txBox="1"/>
            <p:nvPr/>
          </p:nvSpPr>
          <p:spPr>
            <a:xfrm>
              <a:off x="3867143" y="2988497"/>
              <a:ext cx="419105" cy="584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latin typeface="+mj-ea"/>
                  <a:ea typeface="+mj-ea"/>
                </a:rPr>
                <a:t>1</a:t>
              </a:r>
            </a:p>
          </p:txBody>
        </p:sp>
        <p:sp>
          <p:nvSpPr>
            <p:cNvPr id="18455" name="TextBox 1"/>
            <p:cNvSpPr txBox="1"/>
            <p:nvPr/>
          </p:nvSpPr>
          <p:spPr>
            <a:xfrm>
              <a:off x="4295771" y="2988497"/>
              <a:ext cx="419105" cy="584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latin typeface="+mj-ea"/>
                  <a:ea typeface="+mj-ea"/>
                </a:rPr>
                <a:t>5</a:t>
              </a:r>
            </a:p>
          </p:txBody>
        </p:sp>
        <p:sp>
          <p:nvSpPr>
            <p:cNvPr id="18456" name="TextBox 1"/>
            <p:cNvSpPr txBox="1"/>
            <p:nvPr/>
          </p:nvSpPr>
          <p:spPr>
            <a:xfrm>
              <a:off x="3214678" y="2988497"/>
              <a:ext cx="419105" cy="584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latin typeface="+mj-ea"/>
                  <a:ea typeface="+mj-ea"/>
                </a:rPr>
                <a:t>6</a:t>
              </a:r>
            </a:p>
          </p:txBody>
        </p:sp>
      </p:grpSp>
      <p:sp>
        <p:nvSpPr>
          <p:cNvPr id="33" name="TextBox 1"/>
          <p:cNvSpPr txBox="1"/>
          <p:nvPr/>
        </p:nvSpPr>
        <p:spPr>
          <a:xfrm>
            <a:off x="5039179" y="211251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4610554" y="311263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5039179" y="311263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4539117" y="3671435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7" name="TextBox 1"/>
          <p:cNvSpPr txBox="1"/>
          <p:nvPr/>
        </p:nvSpPr>
        <p:spPr>
          <a:xfrm>
            <a:off x="5039179" y="367937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5477329" y="367937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5263017" y="211251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5477329" y="2112510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5048704" y="410482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5477329" y="4104822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4539117" y="4669972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" name="TextBox 1"/>
          <p:cNvSpPr txBox="1"/>
          <p:nvPr/>
        </p:nvSpPr>
        <p:spPr>
          <a:xfrm>
            <a:off x="5467804" y="4668385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6180274" y="2093777"/>
            <a:ext cx="5409565" cy="2230120"/>
            <a:chOff x="10167" y="2543"/>
            <a:chExt cx="8519" cy="3512"/>
          </a:xfrm>
        </p:grpSpPr>
        <p:sp>
          <p:nvSpPr>
            <p:cNvPr id="58" name="弧形 57"/>
            <p:cNvSpPr/>
            <p:nvPr/>
          </p:nvSpPr>
          <p:spPr>
            <a:xfrm>
              <a:off x="10167" y="3296"/>
              <a:ext cx="1110" cy="1238"/>
            </a:xfrm>
            <a:prstGeom prst="arc">
              <a:avLst>
                <a:gd name="adj1" fmla="val 18145565"/>
                <a:gd name="adj2" fmla="val 3186725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10392" y="3407"/>
              <a:ext cx="66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1150" y="2543"/>
              <a:ext cx="7537" cy="3512"/>
              <a:chOff x="11150" y="2543"/>
              <a:chExt cx="7537" cy="3512"/>
            </a:xfrm>
          </p:grpSpPr>
          <p:sp>
            <p:nvSpPr>
              <p:cNvPr id="53" name="TextBox 1"/>
              <p:cNvSpPr txBox="1"/>
              <p:nvPr/>
            </p:nvSpPr>
            <p:spPr>
              <a:xfrm>
                <a:off x="11277" y="2548"/>
                <a:ext cx="660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54" name="TextBox 1"/>
              <p:cNvSpPr txBox="1"/>
              <p:nvPr/>
            </p:nvSpPr>
            <p:spPr>
              <a:xfrm>
                <a:off x="12612" y="4230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55" name="TextBox 1"/>
              <p:cNvSpPr txBox="1"/>
              <p:nvPr/>
            </p:nvSpPr>
            <p:spPr>
              <a:xfrm>
                <a:off x="12612" y="2553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56" name="TextBox 1"/>
              <p:cNvSpPr txBox="1"/>
              <p:nvPr/>
            </p:nvSpPr>
            <p:spPr>
              <a:xfrm>
                <a:off x="13302" y="5135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cxnSp>
            <p:nvCxnSpPr>
              <p:cNvPr id="57" name="直接连接符 56"/>
              <p:cNvCxnSpPr/>
              <p:nvPr/>
            </p:nvCxnSpPr>
            <p:spPr bwMode="auto">
              <a:xfrm flipV="1">
                <a:off x="11150" y="3443"/>
                <a:ext cx="2813" cy="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9" name="TextBox 1"/>
              <p:cNvSpPr txBox="1"/>
              <p:nvPr/>
            </p:nvSpPr>
            <p:spPr>
              <a:xfrm>
                <a:off x="11277" y="3435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60" name="TextBox 1"/>
              <p:cNvSpPr txBox="1"/>
              <p:nvPr/>
            </p:nvSpPr>
            <p:spPr>
              <a:xfrm>
                <a:off x="11952" y="3435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微软雅黑" panose="020B0503020204020204" charset="-122"/>
                    <a:ea typeface="微软雅黑" panose="020B0503020204020204" charset="-122"/>
                  </a:rPr>
                  <a:t>.</a:t>
                </a:r>
              </a:p>
            </p:txBody>
          </p:sp>
          <p:sp>
            <p:nvSpPr>
              <p:cNvPr id="62" name="TextBox 1"/>
              <p:cNvSpPr txBox="1"/>
              <p:nvPr/>
            </p:nvSpPr>
            <p:spPr>
              <a:xfrm>
                <a:off x="12630" y="3435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63" name="TextBox 1"/>
              <p:cNvSpPr txBox="1"/>
              <p:nvPr/>
            </p:nvSpPr>
            <p:spPr>
              <a:xfrm>
                <a:off x="11952" y="2568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.</a:t>
                </a:r>
              </a:p>
            </p:txBody>
          </p:sp>
          <p:sp>
            <p:nvSpPr>
              <p:cNvPr id="64" name="TextBox 1"/>
              <p:cNvSpPr txBox="1"/>
              <p:nvPr/>
            </p:nvSpPr>
            <p:spPr>
              <a:xfrm>
                <a:off x="13287" y="3443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65" name="TextBox 1"/>
              <p:cNvSpPr txBox="1"/>
              <p:nvPr/>
            </p:nvSpPr>
            <p:spPr>
              <a:xfrm>
                <a:off x="13287" y="2543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</a:p>
            </p:txBody>
          </p:sp>
          <p:sp>
            <p:nvSpPr>
              <p:cNvPr id="66" name="TextBox 1"/>
              <p:cNvSpPr txBox="1"/>
              <p:nvPr/>
            </p:nvSpPr>
            <p:spPr>
              <a:xfrm>
                <a:off x="13302" y="4230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cxnSp>
            <p:nvCxnSpPr>
              <p:cNvPr id="67" name="直接连接符 66"/>
              <p:cNvCxnSpPr/>
              <p:nvPr/>
            </p:nvCxnSpPr>
            <p:spPr bwMode="auto">
              <a:xfrm flipV="1">
                <a:off x="11150" y="5125"/>
                <a:ext cx="2813" cy="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68" name="组合 26"/>
              <p:cNvGrpSpPr/>
              <p:nvPr/>
            </p:nvGrpSpPr>
            <p:grpSpPr>
              <a:xfrm>
                <a:off x="14975" y="3243"/>
                <a:ext cx="3675" cy="1237"/>
                <a:chOff x="2857487" y="2857496"/>
                <a:chExt cx="2333705" cy="785818"/>
              </a:xfrm>
            </p:grpSpPr>
            <p:cxnSp>
              <p:nvCxnSpPr>
                <p:cNvPr id="69" name="直接连接符 68"/>
                <p:cNvCxnSpPr/>
                <p:nvPr/>
              </p:nvCxnSpPr>
              <p:spPr bwMode="auto">
                <a:xfrm>
                  <a:off x="3762393" y="2963860"/>
                  <a:ext cx="1428799" cy="158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70" name="弧形 69"/>
                <p:cNvSpPr/>
                <p:nvPr/>
              </p:nvSpPr>
              <p:spPr>
                <a:xfrm>
                  <a:off x="3071807" y="2857496"/>
                  <a:ext cx="785839" cy="785818"/>
                </a:xfrm>
                <a:prstGeom prst="arc">
                  <a:avLst>
                    <a:gd name="adj1" fmla="val 18945750"/>
                    <a:gd name="adj2" fmla="val 2838931"/>
                  </a:avLst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</a:endParaRPr>
                </a:p>
              </p:txBody>
            </p:sp>
            <p:sp>
              <p:nvSpPr>
                <p:cNvPr id="71" name="TextBox 1"/>
                <p:cNvSpPr txBox="1"/>
                <p:nvPr/>
              </p:nvSpPr>
              <p:spPr>
                <a:xfrm>
                  <a:off x="3867143" y="2988497"/>
                  <a:ext cx="419105" cy="5847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</a:p>
              </p:txBody>
            </p:sp>
            <p:sp>
              <p:nvSpPr>
                <p:cNvPr id="72" name="TextBox 1"/>
                <p:cNvSpPr txBox="1"/>
                <p:nvPr/>
              </p:nvSpPr>
              <p:spPr>
                <a:xfrm>
                  <a:off x="2857487" y="2988497"/>
                  <a:ext cx="419105" cy="5847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</a:p>
              </p:txBody>
            </p:sp>
            <p:sp>
              <p:nvSpPr>
                <p:cNvPr id="73" name="TextBox 1"/>
                <p:cNvSpPr txBox="1"/>
                <p:nvPr/>
              </p:nvSpPr>
              <p:spPr>
                <a:xfrm>
                  <a:off x="3214678" y="2988497"/>
                  <a:ext cx="419105" cy="5847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atin typeface="微软雅黑" panose="020B0503020204020204" charset="-122"/>
                      <a:ea typeface="微软雅黑" panose="020B0503020204020204" charset="-122"/>
                    </a:rPr>
                    <a:t>5</a:t>
                  </a:r>
                </a:p>
              </p:txBody>
            </p:sp>
          </p:grpSp>
          <p:sp>
            <p:nvSpPr>
              <p:cNvPr id="74" name="TextBox 1"/>
              <p:cNvSpPr txBox="1"/>
              <p:nvPr/>
            </p:nvSpPr>
            <p:spPr>
              <a:xfrm>
                <a:off x="16550" y="2568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75" name="TextBox 1"/>
              <p:cNvSpPr txBox="1"/>
              <p:nvPr/>
            </p:nvSpPr>
            <p:spPr>
              <a:xfrm>
                <a:off x="16902" y="2568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.</a:t>
                </a:r>
              </a:p>
            </p:txBody>
          </p:sp>
          <p:sp>
            <p:nvSpPr>
              <p:cNvPr id="76" name="TextBox 1"/>
              <p:cNvSpPr txBox="1"/>
              <p:nvPr/>
            </p:nvSpPr>
            <p:spPr>
              <a:xfrm>
                <a:off x="17240" y="2568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77" name="TextBox 1"/>
              <p:cNvSpPr txBox="1"/>
              <p:nvPr/>
            </p:nvSpPr>
            <p:spPr>
              <a:xfrm>
                <a:off x="17240" y="3443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78" name="TextBox 1"/>
              <p:cNvSpPr txBox="1"/>
              <p:nvPr/>
            </p:nvSpPr>
            <p:spPr>
              <a:xfrm>
                <a:off x="16550" y="4143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</a:p>
            </p:txBody>
          </p:sp>
          <p:sp>
            <p:nvSpPr>
              <p:cNvPr id="79" name="TextBox 1"/>
              <p:cNvSpPr txBox="1"/>
              <p:nvPr/>
            </p:nvSpPr>
            <p:spPr>
              <a:xfrm>
                <a:off x="17225" y="4143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cxnSp>
            <p:nvCxnSpPr>
              <p:cNvPr id="80" name="直接连接符 79"/>
              <p:cNvCxnSpPr/>
              <p:nvPr/>
            </p:nvCxnSpPr>
            <p:spPr bwMode="auto">
              <a:xfrm>
                <a:off x="16437" y="5023"/>
                <a:ext cx="2250" cy="3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81" name="TextBox 1"/>
              <p:cNvSpPr txBox="1"/>
              <p:nvPr/>
            </p:nvSpPr>
            <p:spPr>
              <a:xfrm>
                <a:off x="17225" y="5035"/>
                <a:ext cx="660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738641" y="626139"/>
            <a:ext cx="9877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练一练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71668" y="590425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3" grpId="0" animBg="1"/>
      <p:bldP spid="18441" grpId="0"/>
      <p:bldP spid="18442" grpId="0"/>
      <p:bldP spid="18443" grpId="0"/>
      <p:bldP spid="18444" grpId="0"/>
      <p:bldP spid="20" grpId="0"/>
      <p:bldP spid="23" grpId="0"/>
      <p:bldP spid="24" grpId="0"/>
      <p:bldP spid="25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300" y="1793331"/>
            <a:ext cx="10189845" cy="4123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201.6÷72=28                               86.4÷24=3.6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dirty="0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30300" y="2579007"/>
          <a:ext cx="1607820" cy="320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r:id="rId3" imgW="622300" imgH="1816100" progId="Equation.3">
                  <p:embed/>
                </p:oleObj>
              </mc:Choice>
              <mc:Fallback>
                <p:oleObj r:id="rId3" imgW="622300" imgH="18161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579007"/>
                        <a:ext cx="1607820" cy="3208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2829560" y="2654935"/>
            <a:ext cx="3185160" cy="2824480"/>
            <a:chOff x="4476" y="3969"/>
            <a:chExt cx="5016" cy="4448"/>
          </a:xfrm>
        </p:grpSpPr>
        <p:sp>
          <p:nvSpPr>
            <p:cNvPr id="6" name="文本框 5"/>
            <p:cNvSpPr txBox="1"/>
            <p:nvPr/>
          </p:nvSpPr>
          <p:spPr>
            <a:xfrm>
              <a:off x="4476" y="5071"/>
              <a:ext cx="13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Arial" panose="020B0604020202020204" pitchFamily="34" charset="0"/>
                </a:rPr>
                <a:t>改：</a:t>
              </a: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813" y="3969"/>
            <a:ext cx="3679" cy="4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" r:id="rId5" imgW="622300" imgH="1548765" progId="Equation.3">
                    <p:embed/>
                  </p:oleObj>
                </mc:Choice>
                <mc:Fallback>
                  <p:oleObj r:id="rId5" imgW="622300" imgH="1548765" progId="Equation.3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3" y="3969"/>
                          <a:ext cx="3679" cy="44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6416675" y="2588260"/>
            <a:ext cx="2409190" cy="2722880"/>
            <a:chOff x="10105" y="4076"/>
            <a:chExt cx="3794" cy="4288"/>
          </a:xfrm>
        </p:grpSpPr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105" y="4097"/>
            <a:ext cx="3794" cy="4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" r:id="rId7" imgW="635000" imgH="1396365" progId="Equation.3">
                    <p:embed/>
                  </p:oleObj>
                </mc:Choice>
                <mc:Fallback>
                  <p:oleObj r:id="rId7" imgW="635000" imgH="1396365" progId="Equation.3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05" y="4097"/>
                          <a:ext cx="3794" cy="4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1268" y="4076"/>
              <a:ext cx="20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3 .  6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56027" y="2552700"/>
            <a:ext cx="3151505" cy="2921635"/>
            <a:chOff x="13924" y="3895"/>
            <a:chExt cx="4963" cy="4601"/>
          </a:xfrm>
        </p:grpSpPr>
        <p:grpSp>
          <p:nvGrpSpPr>
            <p:cNvPr id="14" name="组合 13"/>
            <p:cNvGrpSpPr/>
            <p:nvPr/>
          </p:nvGrpSpPr>
          <p:grpSpPr>
            <a:xfrm>
              <a:off x="13924" y="3984"/>
              <a:ext cx="4179" cy="4512"/>
              <a:chOff x="13924" y="3984"/>
              <a:chExt cx="4179" cy="451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3924" y="5124"/>
                <a:ext cx="1337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改：</a:t>
                </a:r>
              </a:p>
            </p:txBody>
          </p:sp>
          <p:graphicFrame>
            <p:nvGraphicFramePr>
              <p:cNvPr id="11" name="对象 1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5209" y="3984"/>
              <a:ext cx="2894" cy="4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6" r:id="rId9" imgW="647700" imgH="1397000" progId="Equation.3">
                      <p:embed/>
                    </p:oleObj>
                  </mc:Choice>
                  <mc:Fallback>
                    <p:oleObj r:id="rId9" imgW="647700" imgH="1397000" progId="Equation.3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09" y="3984"/>
                            <a:ext cx="2894" cy="45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文本框 11"/>
            <p:cNvSpPr txBox="1"/>
            <p:nvPr/>
          </p:nvSpPr>
          <p:spPr>
            <a:xfrm>
              <a:off x="16719" y="3895"/>
              <a:ext cx="21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3. 6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38641" y="626139"/>
            <a:ext cx="9877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下面的计算对吗？如果不对，怎样改正？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71668" y="590425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13559" y="909108"/>
            <a:ext cx="1139858" cy="1206908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1274763" y="20018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65238" y="300513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 flipV="1">
            <a:off x="1193800" y="3571875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" name="TextBox 1"/>
          <p:cNvSpPr txBox="1"/>
          <p:nvPr/>
        </p:nvSpPr>
        <p:spPr>
          <a:xfrm>
            <a:off x="2115403" y="3570288"/>
            <a:ext cx="477671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122488" y="39989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122488" y="20050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500503" y="4524684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grpSp>
        <p:nvGrpSpPr>
          <p:cNvPr id="2" name="组合 45"/>
          <p:cNvGrpSpPr/>
          <p:nvPr/>
        </p:nvGrpSpPr>
        <p:grpSpPr>
          <a:xfrm>
            <a:off x="479425" y="2433638"/>
            <a:ext cx="2181888" cy="785812"/>
            <a:chOff x="3000364" y="3289513"/>
            <a:chExt cx="2143141" cy="785818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3714744" y="3429214"/>
              <a:ext cx="1428761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" name="弧形 14"/>
            <p:cNvSpPr/>
            <p:nvPr/>
          </p:nvSpPr>
          <p:spPr>
            <a:xfrm>
              <a:off x="3000364" y="3289513"/>
              <a:ext cx="785819" cy="785818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3795705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en-US" altLang="zh-CN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4224333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143240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4655313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 bwMode="auto">
          <a:xfrm flipV="1">
            <a:off x="1193800" y="4558352"/>
            <a:ext cx="1836003" cy="1523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1" name="TextBox 1"/>
          <p:cNvSpPr txBox="1"/>
          <p:nvPr/>
        </p:nvSpPr>
        <p:spPr>
          <a:xfrm>
            <a:off x="1703388" y="2012950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265363" y="3573463"/>
            <a:ext cx="941861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9110" y="723331"/>
            <a:ext cx="440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小数除以整数的计算方法</a:t>
            </a:r>
          </a:p>
        </p:txBody>
      </p:sp>
      <p:sp>
        <p:nvSpPr>
          <p:cNvPr id="27" name="下箭头 26"/>
          <p:cNvSpPr/>
          <p:nvPr/>
        </p:nvSpPr>
        <p:spPr>
          <a:xfrm rot="16200000" flipV="1">
            <a:off x="4004534" y="2315363"/>
            <a:ext cx="383278" cy="945519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8603" y="2593075"/>
            <a:ext cx="595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除数是整数的小数除法可以先当做整数除法来计算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603" y="1487607"/>
            <a:ext cx="646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除到被除数的哪一位，商就写在那一位的上面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57502" y="3746310"/>
            <a:ext cx="625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除到被除数末尾仍有余数的，要在余数后面添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1194" y="5295331"/>
            <a:ext cx="515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商的小数点要和被除数的小数点对齐。</a:t>
            </a:r>
          </a:p>
        </p:txBody>
      </p:sp>
      <p:sp>
        <p:nvSpPr>
          <p:cNvPr id="32" name="下箭头 31"/>
          <p:cNvSpPr/>
          <p:nvPr/>
        </p:nvSpPr>
        <p:spPr>
          <a:xfrm rot="16200000" flipV="1">
            <a:off x="3839074" y="3598547"/>
            <a:ext cx="383278" cy="945519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253989" y="4012466"/>
            <a:ext cx="941861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670673" y="2007287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下箭头 35"/>
          <p:cNvSpPr/>
          <p:nvPr/>
        </p:nvSpPr>
        <p:spPr>
          <a:xfrm flipV="1">
            <a:off x="1645745" y="4023609"/>
            <a:ext cx="383278" cy="945519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21" grpId="0"/>
      <p:bldP spid="22" grpId="1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"/>
          <p:cNvSpPr txBox="1"/>
          <p:nvPr/>
        </p:nvSpPr>
        <p:spPr>
          <a:xfrm>
            <a:off x="1274763" y="20018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265238" y="300513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</a:p>
        </p:txBody>
      </p:sp>
      <p:cxnSp>
        <p:nvCxnSpPr>
          <p:cNvPr id="26" name="直接连接符 25"/>
          <p:cNvCxnSpPr/>
          <p:nvPr/>
        </p:nvCxnSpPr>
        <p:spPr bwMode="auto">
          <a:xfrm flipV="1">
            <a:off x="1193800" y="3571875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7" name="TextBox 1"/>
          <p:cNvSpPr txBox="1"/>
          <p:nvPr/>
        </p:nvSpPr>
        <p:spPr>
          <a:xfrm>
            <a:off x="2132013" y="357028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122488" y="39989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122488" y="20050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2132013" y="449738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grpSp>
        <p:nvGrpSpPr>
          <p:cNvPr id="2" name="组合 45"/>
          <p:cNvGrpSpPr/>
          <p:nvPr/>
        </p:nvGrpSpPr>
        <p:grpSpPr>
          <a:xfrm>
            <a:off x="479425" y="2433638"/>
            <a:ext cx="2143125" cy="785812"/>
            <a:chOff x="3000364" y="3289513"/>
            <a:chExt cx="2143141" cy="785818"/>
          </a:xfrm>
        </p:grpSpPr>
        <p:cxnSp>
          <p:nvCxnSpPr>
            <p:cNvPr id="22" name="直接连接符 21"/>
            <p:cNvCxnSpPr/>
            <p:nvPr/>
          </p:nvCxnSpPr>
          <p:spPr bwMode="auto">
            <a:xfrm>
              <a:off x="3714744" y="3429214"/>
              <a:ext cx="1428761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弧形 22"/>
            <p:cNvSpPr/>
            <p:nvPr/>
          </p:nvSpPr>
          <p:spPr>
            <a:xfrm>
              <a:off x="3000364" y="3289513"/>
              <a:ext cx="785819" cy="785818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10261" name="TextBox 1"/>
            <p:cNvSpPr txBox="1"/>
            <p:nvPr/>
          </p:nvSpPr>
          <p:spPr>
            <a:xfrm>
              <a:off x="3795705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</a:p>
          </p:txBody>
        </p:sp>
        <p:sp>
          <p:nvSpPr>
            <p:cNvPr id="10262" name="TextBox 1"/>
            <p:cNvSpPr txBox="1"/>
            <p:nvPr/>
          </p:nvSpPr>
          <p:spPr>
            <a:xfrm>
              <a:off x="4224333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10263" name="TextBox 1"/>
            <p:cNvSpPr txBox="1"/>
            <p:nvPr/>
          </p:nvSpPr>
          <p:spPr>
            <a:xfrm>
              <a:off x="3143240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10264" name="TextBox 1"/>
            <p:cNvSpPr txBox="1"/>
            <p:nvPr/>
          </p:nvSpPr>
          <p:spPr>
            <a:xfrm>
              <a:off x="4655313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</p:grpSp>
      <p:cxnSp>
        <p:nvCxnSpPr>
          <p:cNvPr id="49" name="直接连接符 48"/>
          <p:cNvCxnSpPr/>
          <p:nvPr/>
        </p:nvCxnSpPr>
        <p:spPr bwMode="auto">
          <a:xfrm flipV="1">
            <a:off x="1193800" y="4572000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0" name="TextBox 1"/>
          <p:cNvSpPr txBox="1"/>
          <p:nvPr/>
        </p:nvSpPr>
        <p:spPr>
          <a:xfrm>
            <a:off x="1703388" y="2012950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2265363" y="3573463"/>
            <a:ext cx="14192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3479800" y="3597275"/>
            <a:ext cx="12858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2265363" y="2001838"/>
            <a:ext cx="14192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3479800" y="2025650"/>
            <a:ext cx="12858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463925" y="880745"/>
            <a:ext cx="3893185" cy="619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用竖式计算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9.6÷3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1900" y="2001838"/>
            <a:ext cx="65659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5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9÷3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个一，商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写在被除数个位的上面；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0.6÷3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写在被除数十分位的上面；小数点点在整数部分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“3”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和小数部分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“2”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之间，商的小数点和被除数的小数点对齐。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0458808" y="4868384"/>
            <a:ext cx="837265" cy="1226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  <p:bldP spid="34" grpId="0"/>
      <p:bldP spid="50" grpId="0"/>
      <p:bldP spid="51" grpId="0"/>
      <p:bldP spid="52" grpId="0"/>
      <p:bldP spid="53" grpId="0"/>
      <p:bldP spid="54" grpId="0"/>
      <p:bldP spid="3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0890" y="1701079"/>
            <a:ext cx="9587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18</a:t>
            </a:r>
            <a:r>
              <a:rPr lang="zh-CN" altLang="en-US" sz="2800" dirty="0"/>
              <a:t>.9÷18＝                  4÷25＝               </a:t>
            </a:r>
            <a:r>
              <a:rPr lang="zh-CN" altLang="en-US" sz="2800" dirty="0" smtClean="0"/>
              <a:t>    </a:t>
            </a:r>
            <a:r>
              <a:rPr lang="zh-CN" altLang="en-US" sz="2800" dirty="0">
                <a:sym typeface="+mn-ea"/>
              </a:rPr>
              <a:t>*94.5÷15＝</a:t>
            </a:r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zh-CN" altLang="en-US" sz="2800" dirty="0"/>
              <a:t>                                      </a:t>
            </a:r>
          </a:p>
        </p:txBody>
      </p:sp>
      <p:pic>
        <p:nvPicPr>
          <p:cNvPr id="10" name="图片24" descr="菁优网：http://www.jyeoo.co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084" y="2692715"/>
            <a:ext cx="1497965" cy="2044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24" descr="菁优网：http://www.jyeoo.co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005" y="2723515"/>
            <a:ext cx="1654175" cy="18916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7737475" y="2643505"/>
            <a:ext cx="2620645" cy="1863090"/>
            <a:chOff x="12185" y="4163"/>
            <a:chExt cx="4127" cy="2934"/>
          </a:xfrm>
        </p:grpSpPr>
        <p:pic>
          <p:nvPicPr>
            <p:cNvPr id="12" name="图片24" descr="菁优网：http://www.jyeoo.com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14" y="4163"/>
              <a:ext cx="2299" cy="29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12185" y="4989"/>
              <a:ext cx="149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验算：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571750" y="1708785"/>
            <a:ext cx="1217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1.05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61965" y="1708785"/>
            <a:ext cx="1217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0.16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87575" y="1708785"/>
            <a:ext cx="1217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6.3</a:t>
            </a:r>
          </a:p>
        </p:txBody>
      </p:sp>
      <p:pic>
        <p:nvPicPr>
          <p:cNvPr id="65" name="图片24" descr="菁优网：http://www.jyeoo.com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2659" y="2723515"/>
            <a:ext cx="1792605" cy="212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38641" y="626139"/>
            <a:ext cx="9877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列竖式计算．（带*的要验算）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668" y="590425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67710" y="2381976"/>
            <a:ext cx="7941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    18.48÷（15×14）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＝18.48÷210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＝0.088（万元）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答</a:t>
            </a:r>
            <a:r>
              <a:rPr lang="zh-CN" altLang="en-US" sz="2800" dirty="0">
                <a:solidFill>
                  <a:srgbClr val="FF0000"/>
                </a:solidFill>
              </a:rPr>
              <a:t>：平均每秒</a:t>
            </a:r>
            <a:r>
              <a:rPr lang="zh-CN" altLang="en-US" sz="2800" dirty="0" smtClean="0">
                <a:solidFill>
                  <a:srgbClr val="FF0000"/>
                </a:solidFill>
              </a:rPr>
              <a:t>约</a:t>
            </a:r>
            <a:r>
              <a:rPr lang="en-US" altLang="zh-CN" sz="2800" dirty="0" smtClean="0">
                <a:solidFill>
                  <a:srgbClr val="FF0000"/>
                </a:solidFill>
              </a:rPr>
              <a:t>0.088</a:t>
            </a:r>
            <a:r>
              <a:rPr lang="zh-CN" altLang="en-US" sz="2800" dirty="0" smtClean="0">
                <a:solidFill>
                  <a:srgbClr val="FF0000"/>
                </a:solidFill>
              </a:rPr>
              <a:t>万元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8641" y="626139"/>
            <a:ext cx="9877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某公司在电视台黄金档插播一条15秒的广告，每天播出一次，连播两周，共付人民币18.48万元，平均每秒多少万元？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71668" y="590425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283" y="590818"/>
            <a:ext cx="11535947" cy="50863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.在具体情景中探索并初步掌握除数是整数的小数除法的计算方法，懂得商的小数点与被除数的小数点对齐的道理，会用竖式进行计算。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.在探索计算方法的过程中，进一步体会数学知识之间的内在联系，培养初步的抽象、概括以及合情推理能力，感受数学探索活动的乐趣。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3.养成认真计算，自觉验算的好习惯。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19200" y="1683833"/>
            <a:ext cx="99198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同学们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，昨天老师上街买水果，看到两家水果超市都有同一品种的梨子，一个标价是：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2.6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千克；另一家标价是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千克。要想知道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哪家的梨子更便宜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应该怎么办？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277717" y="4134100"/>
            <a:ext cx="1155938" cy="1693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1"/>
          <p:cNvSpPr txBox="1"/>
          <p:nvPr/>
        </p:nvSpPr>
        <p:spPr>
          <a:xfrm>
            <a:off x="1409700" y="761621"/>
            <a:ext cx="865314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下面是妈妈购买水果的数量和总价。算出每种水果的单价并填入下表。</a:t>
            </a:r>
          </a:p>
        </p:txBody>
      </p:sp>
      <p:pic>
        <p:nvPicPr>
          <p:cNvPr id="7173" name="Picture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0" y="2145879"/>
            <a:ext cx="8429625" cy="167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"/>
          <p:cNvSpPr txBox="1"/>
          <p:nvPr/>
        </p:nvSpPr>
        <p:spPr>
          <a:xfrm>
            <a:off x="1409700" y="4279900"/>
            <a:ext cx="8215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）每千克苹果多少元？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3122453" y="5217881"/>
            <a:ext cx="5227637" cy="525148"/>
            <a:chOff x="2071651" y="5211780"/>
            <a:chExt cx="4643489" cy="524086"/>
          </a:xfrm>
        </p:grpSpPr>
        <p:sp>
          <p:nvSpPr>
            <p:cNvPr id="7176" name="TextBox 1"/>
            <p:cNvSpPr txBox="1"/>
            <p:nvPr/>
          </p:nvSpPr>
          <p:spPr>
            <a:xfrm>
              <a:off x="2071651" y="5211780"/>
              <a:ext cx="2071701" cy="5209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9.6÷3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＝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645998" y="5674252"/>
              <a:ext cx="1214451" cy="158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7178" name="TextBox 1"/>
            <p:cNvSpPr txBox="1"/>
            <p:nvPr/>
          </p:nvSpPr>
          <p:spPr>
            <a:xfrm>
              <a:off x="5072066" y="5214951"/>
              <a:ext cx="1643074" cy="5209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     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449320" y="803910"/>
            <a:ext cx="4391660" cy="619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9.6÷3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的计算方法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005104" y="1672590"/>
            <a:ext cx="0" cy="4269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014845" y="2692239"/>
            <a:ext cx="4319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9÷3=3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（元）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÷3=2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（角）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=3.2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</a:t>
            </a:r>
          </a:p>
        </p:txBody>
      </p:sp>
      <p:grpSp>
        <p:nvGrpSpPr>
          <p:cNvPr id="16" name="组合 46"/>
          <p:cNvGrpSpPr/>
          <p:nvPr/>
        </p:nvGrpSpPr>
        <p:grpSpPr>
          <a:xfrm>
            <a:off x="1767206" y="2769553"/>
            <a:ext cx="1714500" cy="785495"/>
            <a:chOff x="5072066" y="2797933"/>
            <a:chExt cx="1714512" cy="785818"/>
          </a:xfrm>
        </p:grpSpPr>
        <p:grpSp>
          <p:nvGrpSpPr>
            <p:cNvPr id="8206" name="组合 42"/>
            <p:cNvGrpSpPr/>
            <p:nvPr/>
          </p:nvGrpSpPr>
          <p:grpSpPr>
            <a:xfrm>
              <a:off x="5072066" y="2797933"/>
              <a:ext cx="1714512" cy="785818"/>
              <a:chOff x="5072066" y="2797933"/>
              <a:chExt cx="1714512" cy="785818"/>
            </a:xfrm>
          </p:grpSpPr>
          <p:cxnSp>
            <p:nvCxnSpPr>
              <p:cNvPr id="38" name="直接连接符 37"/>
              <p:cNvCxnSpPr/>
              <p:nvPr/>
            </p:nvCxnSpPr>
            <p:spPr bwMode="auto">
              <a:xfrm>
                <a:off x="5786446" y="2929697"/>
                <a:ext cx="1000132" cy="1587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2" name="弧形 41"/>
              <p:cNvSpPr/>
              <p:nvPr/>
            </p:nvSpPr>
            <p:spPr>
              <a:xfrm>
                <a:off x="5072066" y="2797933"/>
                <a:ext cx="785817" cy="785818"/>
              </a:xfrm>
              <a:prstGeom prst="arc">
                <a:avLst>
                  <a:gd name="adj1" fmla="val 18945750"/>
                  <a:gd name="adj2" fmla="val 2838931"/>
                </a:avLst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宋体" panose="02010600030101010101" pitchFamily="2" charset="-122"/>
                  <a:cs typeface="+mn-ea"/>
                </a:endParaRPr>
              </a:p>
            </p:txBody>
          </p:sp>
        </p:grpSp>
        <p:sp>
          <p:nvSpPr>
            <p:cNvPr id="8209" name="TextBox 1"/>
            <p:cNvSpPr txBox="1"/>
            <p:nvPr/>
          </p:nvSpPr>
          <p:spPr>
            <a:xfrm>
              <a:off x="5867407" y="2928934"/>
              <a:ext cx="419105" cy="584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  <p:sp>
          <p:nvSpPr>
            <p:cNvPr id="8210" name="TextBox 1"/>
            <p:cNvSpPr txBox="1"/>
            <p:nvPr/>
          </p:nvSpPr>
          <p:spPr>
            <a:xfrm>
              <a:off x="6296035" y="2928934"/>
              <a:ext cx="419105" cy="584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</a:p>
          </p:txBody>
        </p:sp>
        <p:sp>
          <p:nvSpPr>
            <p:cNvPr id="8211" name="TextBox 1"/>
            <p:cNvSpPr txBox="1"/>
            <p:nvPr/>
          </p:nvSpPr>
          <p:spPr>
            <a:xfrm>
              <a:off x="5214942" y="2928934"/>
              <a:ext cx="419105" cy="5847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sp>
        <p:nvSpPr>
          <p:cNvPr id="49" name="TextBox 1"/>
          <p:cNvSpPr txBox="1"/>
          <p:nvPr/>
        </p:nvSpPr>
        <p:spPr>
          <a:xfrm>
            <a:off x="2536826" y="2337753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2552701" y="3341053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2481581" y="3910648"/>
            <a:ext cx="1000125" cy="190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4" name="TextBox 1"/>
          <p:cNvSpPr txBox="1"/>
          <p:nvPr/>
        </p:nvSpPr>
        <p:spPr>
          <a:xfrm>
            <a:off x="2990851" y="3909378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2481581" y="4910773"/>
            <a:ext cx="1000125" cy="190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4" name="TextBox 1"/>
          <p:cNvSpPr txBox="1"/>
          <p:nvPr/>
        </p:nvSpPr>
        <p:spPr>
          <a:xfrm>
            <a:off x="2981326" y="4338003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66" name="TextBox 1"/>
          <p:cNvSpPr txBox="1"/>
          <p:nvPr/>
        </p:nvSpPr>
        <p:spPr>
          <a:xfrm>
            <a:off x="2965451" y="2340928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67" name="TextBox 1"/>
          <p:cNvSpPr txBox="1"/>
          <p:nvPr/>
        </p:nvSpPr>
        <p:spPr>
          <a:xfrm>
            <a:off x="2981326" y="4909503"/>
            <a:ext cx="4191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10081" y="5681345"/>
            <a:ext cx="2444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=3.2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2060575" y="1695655"/>
            <a:ext cx="2415398" cy="512326"/>
          </a:xfrm>
          <a:prstGeom prst="wedgeRoundRectCallout">
            <a:avLst>
              <a:gd name="adj1" fmla="val 61021"/>
              <a:gd name="adj2" fmla="val 35089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</a:rPr>
              <a:t>9.6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</a:rPr>
              <a:t>元是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</a:rPr>
              <a:t>96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</a:rPr>
              <a:t>角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6897198" y="1550883"/>
            <a:ext cx="3676187" cy="710340"/>
          </a:xfrm>
          <a:prstGeom prst="wedgeRoundRectCallout">
            <a:avLst>
              <a:gd name="adj1" fmla="val 59749"/>
              <a:gd name="adj2" fmla="val 31188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</a:rPr>
              <a:t>把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</a:rPr>
              <a:t>9.6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</a:rPr>
              <a:t>元分成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</a:rPr>
              <a:t>元和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</a:rPr>
              <a:t>角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4621697" y="1488320"/>
            <a:ext cx="1430955" cy="11304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0966808" y="1340481"/>
            <a:ext cx="837265" cy="1226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9" grpId="0"/>
      <p:bldP spid="50" grpId="0"/>
      <p:bldP spid="54" grpId="0"/>
      <p:bldP spid="64" grpId="0"/>
      <p:bldP spid="66" grpId="0"/>
      <p:bldP spid="67" grpId="0"/>
      <p:bldP spid="17" grpId="0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"/>
          <p:cNvSpPr txBox="1"/>
          <p:nvPr/>
        </p:nvSpPr>
        <p:spPr>
          <a:xfrm>
            <a:off x="1274763" y="20018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265238" y="300513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</a:p>
        </p:txBody>
      </p:sp>
      <p:cxnSp>
        <p:nvCxnSpPr>
          <p:cNvPr id="26" name="直接连接符 25"/>
          <p:cNvCxnSpPr/>
          <p:nvPr/>
        </p:nvCxnSpPr>
        <p:spPr bwMode="auto">
          <a:xfrm flipV="1">
            <a:off x="1193800" y="3571875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7" name="TextBox 1"/>
          <p:cNvSpPr txBox="1"/>
          <p:nvPr/>
        </p:nvSpPr>
        <p:spPr>
          <a:xfrm>
            <a:off x="2132013" y="357028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122488" y="39989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2122488" y="20050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2132013" y="449738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grpSp>
        <p:nvGrpSpPr>
          <p:cNvPr id="4" name="组合 45"/>
          <p:cNvGrpSpPr/>
          <p:nvPr/>
        </p:nvGrpSpPr>
        <p:grpSpPr>
          <a:xfrm>
            <a:off x="479425" y="2433638"/>
            <a:ext cx="2143125" cy="785812"/>
            <a:chOff x="3000364" y="3289513"/>
            <a:chExt cx="2143141" cy="785818"/>
          </a:xfrm>
        </p:grpSpPr>
        <p:cxnSp>
          <p:nvCxnSpPr>
            <p:cNvPr id="22" name="直接连接符 21"/>
            <p:cNvCxnSpPr/>
            <p:nvPr/>
          </p:nvCxnSpPr>
          <p:spPr bwMode="auto">
            <a:xfrm>
              <a:off x="3714744" y="3429214"/>
              <a:ext cx="1428761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弧形 22"/>
            <p:cNvSpPr/>
            <p:nvPr/>
          </p:nvSpPr>
          <p:spPr>
            <a:xfrm>
              <a:off x="3000364" y="3289513"/>
              <a:ext cx="785819" cy="785818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10261" name="TextBox 1"/>
            <p:cNvSpPr txBox="1"/>
            <p:nvPr/>
          </p:nvSpPr>
          <p:spPr>
            <a:xfrm>
              <a:off x="3795705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</a:p>
          </p:txBody>
        </p:sp>
        <p:sp>
          <p:nvSpPr>
            <p:cNvPr id="10262" name="TextBox 1"/>
            <p:cNvSpPr txBox="1"/>
            <p:nvPr/>
          </p:nvSpPr>
          <p:spPr>
            <a:xfrm>
              <a:off x="4224333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10263" name="TextBox 1"/>
            <p:cNvSpPr txBox="1"/>
            <p:nvPr/>
          </p:nvSpPr>
          <p:spPr>
            <a:xfrm>
              <a:off x="3143240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10264" name="TextBox 1"/>
            <p:cNvSpPr txBox="1"/>
            <p:nvPr/>
          </p:nvSpPr>
          <p:spPr>
            <a:xfrm>
              <a:off x="4655313" y="3420514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</p:grpSp>
      <p:cxnSp>
        <p:nvCxnSpPr>
          <p:cNvPr id="49" name="直接连接符 48"/>
          <p:cNvCxnSpPr/>
          <p:nvPr/>
        </p:nvCxnSpPr>
        <p:spPr bwMode="auto">
          <a:xfrm flipV="1">
            <a:off x="1193800" y="4572000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0" name="TextBox 1"/>
          <p:cNvSpPr txBox="1"/>
          <p:nvPr/>
        </p:nvSpPr>
        <p:spPr>
          <a:xfrm>
            <a:off x="1703388" y="2012950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2265363" y="3573463"/>
            <a:ext cx="14192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3479800" y="3597275"/>
            <a:ext cx="12858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2265363" y="2001838"/>
            <a:ext cx="14192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3479800" y="2025650"/>
            <a:ext cx="12858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463925" y="880745"/>
            <a:ext cx="3893185" cy="619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用竖式计算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9.6÷3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1900" y="2001838"/>
            <a:ext cx="65659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5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9÷3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个一，商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写在被除数个位的上面；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0.6÷3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写在被除数十分位的上面；小数点点在整数部分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“3”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和小数部分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“2”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之间，商的小数点和被除数的小数点对齐。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0458808" y="4868384"/>
            <a:ext cx="837265" cy="1226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  <p:bldP spid="34" grpId="0"/>
      <p:bldP spid="50" grpId="0"/>
      <p:bldP spid="51" grpId="0"/>
      <p:bldP spid="52" grpId="0"/>
      <p:bldP spid="53" grpId="0"/>
      <p:bldP spid="54" grpId="0"/>
      <p:bldP spid="3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800100" y="1087438"/>
            <a:ext cx="8215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）每千克香蕉多少元？</a:t>
            </a:r>
          </a:p>
        </p:txBody>
      </p:sp>
      <p:sp>
        <p:nvSpPr>
          <p:cNvPr id="12296" name="TextBox 1"/>
          <p:cNvSpPr txBox="1"/>
          <p:nvPr/>
        </p:nvSpPr>
        <p:spPr>
          <a:xfrm>
            <a:off x="2908300" y="1707515"/>
            <a:ext cx="264985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12÷5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388485" y="2181225"/>
            <a:ext cx="1553210" cy="19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298" name="TextBox 1"/>
          <p:cNvSpPr txBox="1"/>
          <p:nvPr/>
        </p:nvSpPr>
        <p:spPr>
          <a:xfrm>
            <a:off x="5762625" y="1710690"/>
            <a:ext cx="210121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元   ）</a:t>
            </a:r>
          </a:p>
        </p:txBody>
      </p:sp>
      <p:grpSp>
        <p:nvGrpSpPr>
          <p:cNvPr id="4" name="组合 37"/>
          <p:cNvGrpSpPr/>
          <p:nvPr/>
        </p:nvGrpSpPr>
        <p:grpSpPr>
          <a:xfrm>
            <a:off x="3414713" y="2973388"/>
            <a:ext cx="2119312" cy="785812"/>
            <a:chOff x="3071802" y="2857496"/>
            <a:chExt cx="2119390" cy="785818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3762389" y="2963859"/>
              <a:ext cx="1428803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1" name="弧形 30"/>
            <p:cNvSpPr/>
            <p:nvPr/>
          </p:nvSpPr>
          <p:spPr>
            <a:xfrm>
              <a:off x="3071802" y="2857496"/>
              <a:ext cx="785841" cy="785818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376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13326" name="TextBox 1"/>
            <p:cNvSpPr txBox="1"/>
            <p:nvPr/>
          </p:nvSpPr>
          <p:spPr>
            <a:xfrm>
              <a:off x="3867143" y="2988497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13327" name="TextBox 1"/>
            <p:cNvSpPr txBox="1"/>
            <p:nvPr/>
          </p:nvSpPr>
          <p:spPr>
            <a:xfrm>
              <a:off x="4295771" y="2988497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13328" name="TextBox 1"/>
            <p:cNvSpPr txBox="1"/>
            <p:nvPr/>
          </p:nvSpPr>
          <p:spPr>
            <a:xfrm>
              <a:off x="3214678" y="2988497"/>
              <a:ext cx="419105" cy="5219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</p:grpSp>
      <p:sp>
        <p:nvSpPr>
          <p:cNvPr id="39" name="TextBox 1"/>
          <p:cNvSpPr txBox="1"/>
          <p:nvPr/>
        </p:nvSpPr>
        <p:spPr>
          <a:xfrm>
            <a:off x="4629150" y="25447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4200525" y="35448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4629150" y="35448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4129088" y="4114800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3" name="TextBox 1"/>
          <p:cNvSpPr txBox="1"/>
          <p:nvPr/>
        </p:nvSpPr>
        <p:spPr>
          <a:xfrm>
            <a:off x="4629150" y="40449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5067300" y="40449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5272088" y="4044950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486525" y="4068763"/>
            <a:ext cx="1714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4852988" y="25447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5067300" y="25447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4638675" y="44704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5067300" y="44704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4129088" y="5043488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3" name="TextBox 1"/>
          <p:cNvSpPr txBox="1"/>
          <p:nvPr/>
        </p:nvSpPr>
        <p:spPr>
          <a:xfrm>
            <a:off x="5057775" y="49704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1404620" y="4114483"/>
            <a:ext cx="2571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再除</a:t>
            </a:r>
          </a:p>
        </p:txBody>
      </p:sp>
      <p:sp>
        <p:nvSpPr>
          <p:cNvPr id="56" name="下箭头 55"/>
          <p:cNvSpPr/>
          <p:nvPr/>
        </p:nvSpPr>
        <p:spPr>
          <a:xfrm>
            <a:off x="7058025" y="4603750"/>
            <a:ext cx="214313" cy="369888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6200775" y="4902200"/>
            <a:ext cx="2143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33265" y="1641158"/>
            <a:ext cx="10096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29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3" grpId="0"/>
      <p:bldP spid="55" grpId="0"/>
      <p:bldP spid="56" grpId="0" bldLvl="0" animBg="1"/>
      <p:bldP spid="5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5867400" y="1549400"/>
            <a:ext cx="10096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0.95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544503" y="1609648"/>
            <a:ext cx="6334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</a:p>
        </p:txBody>
      </p:sp>
      <p:grpSp>
        <p:nvGrpSpPr>
          <p:cNvPr id="12" name="组合 15"/>
          <p:cNvGrpSpPr/>
          <p:nvPr/>
        </p:nvGrpSpPr>
        <p:grpSpPr>
          <a:xfrm>
            <a:off x="3938588" y="1596933"/>
            <a:ext cx="5076824" cy="543003"/>
            <a:chOff x="2071668" y="5189300"/>
            <a:chExt cx="4813565" cy="580353"/>
          </a:xfrm>
        </p:grpSpPr>
        <p:sp>
          <p:nvSpPr>
            <p:cNvPr id="13" name="TextBox 1"/>
            <p:cNvSpPr txBox="1"/>
            <p:nvPr/>
          </p:nvSpPr>
          <p:spPr>
            <a:xfrm>
              <a:off x="2071668" y="5211780"/>
              <a:ext cx="2071701" cy="557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5.7÷6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＝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791440" y="5676282"/>
              <a:ext cx="1214446" cy="158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6" name="TextBox 1"/>
            <p:cNvSpPr txBox="1"/>
            <p:nvPr/>
          </p:nvSpPr>
          <p:spPr>
            <a:xfrm>
              <a:off x="5076495" y="5189300"/>
              <a:ext cx="1808738" cy="557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     ）</a:t>
              </a:r>
            </a:p>
          </p:txBody>
        </p:sp>
      </p:grpSp>
      <p:sp>
        <p:nvSpPr>
          <p:cNvPr id="17" name="TextBox 1"/>
          <p:cNvSpPr txBox="1"/>
          <p:nvPr/>
        </p:nvSpPr>
        <p:spPr>
          <a:xfrm>
            <a:off x="4876800" y="21812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867275" y="33242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724525" y="33274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724525" y="21844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734050" y="39020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grpSp>
        <p:nvGrpSpPr>
          <p:cNvPr id="24" name="组合 51"/>
          <p:cNvGrpSpPr/>
          <p:nvPr/>
        </p:nvGrpSpPr>
        <p:grpSpPr>
          <a:xfrm>
            <a:off x="4081463" y="2613025"/>
            <a:ext cx="2495550" cy="785813"/>
            <a:chOff x="2500298" y="3075199"/>
            <a:chExt cx="2495590" cy="785818"/>
          </a:xfrm>
        </p:grpSpPr>
        <p:cxnSp>
          <p:nvCxnSpPr>
            <p:cNvPr id="26" name="直接连接符 25"/>
            <p:cNvCxnSpPr>
              <a:endCxn id="45" idx="0"/>
            </p:cNvCxnSpPr>
            <p:nvPr/>
          </p:nvCxnSpPr>
          <p:spPr bwMode="auto">
            <a:xfrm>
              <a:off x="3214684" y="3214900"/>
              <a:ext cx="1781204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8" name="弧形 27"/>
            <p:cNvSpPr/>
            <p:nvPr/>
          </p:nvSpPr>
          <p:spPr>
            <a:xfrm>
              <a:off x="2500298" y="3075199"/>
              <a:ext cx="785825" cy="785818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3295639" y="3206200"/>
              <a:ext cx="419105" cy="5219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3724267" y="3206200"/>
              <a:ext cx="419105" cy="5219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2643174" y="3206200"/>
              <a:ext cx="419105" cy="5219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38" name="TextBox 1"/>
            <p:cNvSpPr txBox="1"/>
            <p:nvPr/>
          </p:nvSpPr>
          <p:spPr>
            <a:xfrm>
              <a:off x="4155247" y="3206200"/>
              <a:ext cx="419105" cy="5219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</a:p>
          </p:txBody>
        </p:sp>
      </p:grpSp>
      <p:cxnSp>
        <p:nvCxnSpPr>
          <p:cNvPr id="39" name="直接连接符 38"/>
          <p:cNvCxnSpPr>
            <a:endCxn id="45" idx="0"/>
          </p:cNvCxnSpPr>
          <p:nvPr/>
        </p:nvCxnSpPr>
        <p:spPr bwMode="auto">
          <a:xfrm flipV="1">
            <a:off x="4791075" y="2752725"/>
            <a:ext cx="1785938" cy="635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0" name="TextBox 1"/>
          <p:cNvSpPr txBox="1"/>
          <p:nvPr/>
        </p:nvSpPr>
        <p:spPr>
          <a:xfrm>
            <a:off x="5305425" y="21923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5867400" y="2752725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977063" y="2805113"/>
            <a:ext cx="19288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</a:p>
        </p:txBody>
      </p:sp>
      <p:sp>
        <p:nvSpPr>
          <p:cNvPr id="49" name="下箭头 48"/>
          <p:cNvSpPr/>
          <p:nvPr/>
        </p:nvSpPr>
        <p:spPr>
          <a:xfrm rot="2727275">
            <a:off x="4553744" y="3042444"/>
            <a:ext cx="179388" cy="854075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2101138" y="3637578"/>
            <a:ext cx="2170272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不够商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，整数部分商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6162675" y="38957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6162675" y="21812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5724525" y="4330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59" name="TextBox 1"/>
          <p:cNvSpPr txBox="1"/>
          <p:nvPr/>
        </p:nvSpPr>
        <p:spPr>
          <a:xfrm>
            <a:off x="6153150" y="43243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60" name="TextBox 1"/>
          <p:cNvSpPr txBox="1"/>
          <p:nvPr/>
        </p:nvSpPr>
        <p:spPr>
          <a:xfrm>
            <a:off x="6153150" y="48244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cxnSp>
        <p:nvCxnSpPr>
          <p:cNvPr id="62" name="直接连接符 61"/>
          <p:cNvCxnSpPr>
            <a:endCxn id="45" idx="0"/>
          </p:cNvCxnSpPr>
          <p:nvPr/>
        </p:nvCxnSpPr>
        <p:spPr bwMode="auto">
          <a:xfrm>
            <a:off x="5148263" y="2750820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3" name="直接连接符 62"/>
          <p:cNvCxnSpPr>
            <a:endCxn id="45" idx="0"/>
          </p:cNvCxnSpPr>
          <p:nvPr/>
        </p:nvCxnSpPr>
        <p:spPr bwMode="auto">
          <a:xfrm>
            <a:off x="5148580" y="2750820"/>
            <a:ext cx="142875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4" name="直接连接符 63"/>
          <p:cNvCxnSpPr/>
          <p:nvPr/>
        </p:nvCxnSpPr>
        <p:spPr bwMode="auto">
          <a:xfrm>
            <a:off x="4774883" y="3830955"/>
            <a:ext cx="1428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>
            <a:off x="5152708" y="4824730"/>
            <a:ext cx="1428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"/>
          <p:cNvSpPr txBox="1"/>
          <p:nvPr/>
        </p:nvSpPr>
        <p:spPr>
          <a:xfrm>
            <a:off x="1541780" y="5635625"/>
            <a:ext cx="5335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答：每千克橘子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0.95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元。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800100" y="1087438"/>
            <a:ext cx="8215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）每千克橘子多少元？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936423" y="4979952"/>
            <a:ext cx="981565" cy="1437673"/>
          </a:xfrm>
          <a:prstGeom prst="rect">
            <a:avLst/>
          </a:prstGeom>
        </p:spPr>
      </p:pic>
      <p:sp>
        <p:nvSpPr>
          <p:cNvPr id="47" name="TextBox 1"/>
          <p:cNvSpPr txBox="1"/>
          <p:nvPr/>
        </p:nvSpPr>
        <p:spPr>
          <a:xfrm>
            <a:off x="6330066" y="3827146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7544503" y="3850959"/>
            <a:ext cx="1714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9" grpId="0"/>
      <p:bldP spid="20" grpId="0"/>
      <p:bldP spid="21" grpId="0"/>
      <p:bldP spid="23" grpId="0"/>
      <p:bldP spid="40" grpId="0"/>
      <p:bldP spid="45" grpId="0"/>
      <p:bldP spid="46" grpId="0"/>
      <p:bldP spid="49" grpId="0" bldLvl="0" animBg="1"/>
      <p:bldP spid="50" grpId="0"/>
      <p:bldP spid="51" grpId="0"/>
      <p:bldP spid="52" grpId="0"/>
      <p:bldP spid="57" grpId="0"/>
      <p:bldP spid="59" grpId="0"/>
      <p:bldP spid="60" grpId="0"/>
      <p:bldP spid="66" grpId="0"/>
      <p:bldP spid="43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874463" y="940493"/>
            <a:ext cx="8061960" cy="817245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你能根据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单价×数量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总价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验算上面各题吗？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05510" y="2217449"/>
            <a:ext cx="3999865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3.2×3=9.6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（元）</a:t>
            </a:r>
          </a:p>
          <a:p>
            <a:pPr fontAlgn="auto">
              <a:lnSpc>
                <a:spcPts val="5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2.4×5=12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（元）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0.95×6=5.7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（元）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46129" y="4241483"/>
            <a:ext cx="9318625" cy="1448127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上面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计算出的三种水果的总价与已知条件所给出的总价相同，说明计算出的每种水果的单价是正确的。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936423" y="4979952"/>
            <a:ext cx="981565" cy="1437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宽屏</PresentationFormat>
  <Paragraphs>266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Calibri</vt:lpstr>
      <vt:lpstr>黑体</vt:lpstr>
      <vt:lpstr>楷体</vt:lpstr>
      <vt:lpstr>Arial</vt:lpstr>
      <vt:lpstr>宋体</vt:lpstr>
      <vt:lpstr>微软雅黑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B56D059AB1184D4C8E27B257C882D6D3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